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7FE784-3FF0-2EDF-F10F-A35DD95080AA}" name="Firnhaber, Gina" initials="GF" userId="S::FIRNHABERG@ecu.edu::0f7517cc-bcde-4cd1-998c-e2aaa2845675" providerId="AD"/>
  <p188:author id="{D52ADCFE-F24F-AE00-E851-7622CC175F8F}" name="Greene, Chad" initials="CG" userId="S::greenec21@students.ecu.edu::dfcfa498-f932-4139-a710-167bfa26bc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139" autoAdjust="0"/>
  </p:normalViewPr>
  <p:slideViewPr>
    <p:cSldViewPr>
      <p:cViewPr varScale="1">
        <p:scale>
          <a:sx n="38" d="100"/>
          <a:sy n="38" d="100"/>
        </p:scale>
        <p:origin x="1160" y="28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7/nur.0000000000000172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s://www.apsf.org/article/american-society-of-anesthesiologists-standards-for-basic-intra-operative-monitoring/" TargetMode="External"/><Relationship Id="rId7" Type="http://schemas.openxmlformats.org/officeDocument/2006/relationships/hyperlink" Target="https://doi.org/10.1007/s11517-013-1115-9" TargetMode="External"/><Relationship Id="rId12" Type="http://schemas.openxmlformats.org/officeDocument/2006/relationships/image" Target="../media/image2.png"/><Relationship Id="rId2" Type="http://schemas.openxmlformats.org/officeDocument/2006/relationships/hyperlink" Target="https://www.asahq.org/standards-and-guidelines/standards-for-basic-anesthetic-monitori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hi.org/PDSA" TargetMode="External"/><Relationship Id="rId11" Type="http://schemas.openxmlformats.org/officeDocument/2006/relationships/image" Target="../media/image1.tif"/><Relationship Id="rId5" Type="http://schemas.openxmlformats.org/officeDocument/2006/relationships/hyperlink" Target="https://doi.org/10.1111/j.1742-1241.2007.01390..x" TargetMode="External"/><Relationship Id="rId10" Type="http://schemas.openxmlformats.org/officeDocument/2006/relationships/hyperlink" Target="https://doi.org/10.7759/cureus.9040" TargetMode="External"/><Relationship Id="rId4" Type="http://schemas.openxmlformats.org/officeDocument/2006/relationships/hyperlink" Target="https://www.aana.com/standards-for-nurse-anesthesia-practice.pdf" TargetMode="External"/><Relationship Id="rId9" Type="http://schemas.openxmlformats.org/officeDocument/2006/relationships/hyperlink" Target="https://doi.org/10.1136/emermed-2019-999abs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3331822" y="5823750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1006308" y="5557422"/>
            <a:ext cx="12062716" cy="72242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0911923" y="14578513"/>
            <a:ext cx="11915924" cy="82739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146947" y="23916193"/>
            <a:ext cx="11842333" cy="827199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2024061" y="5639678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799488" y="5385585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731621" y="5442104"/>
            <a:ext cx="16614779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755324" y="5248076"/>
            <a:ext cx="1211181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016938" y="14313485"/>
            <a:ext cx="1191592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178372" y="23545800"/>
            <a:ext cx="116554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696914"/>
            <a:ext cx="219456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7542" b="1" dirty="0">
                <a:solidFill>
                  <a:schemeClr val="bg1"/>
                </a:solidFill>
              </a:rPr>
              <a:t>ECG Lead Placement Education Tool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Chad Greene,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Travis </a:t>
            </a:r>
            <a:r>
              <a:rPr lang="en-US" altLang="en-US" sz="5400" b="1" dirty="0" err="1">
                <a:solidFill>
                  <a:schemeClr val="bg1"/>
                </a:solidFill>
              </a:rPr>
              <a:t>Chabo</a:t>
            </a:r>
            <a:r>
              <a:rPr lang="en-US" altLang="en-US" sz="5400" b="1" dirty="0">
                <a:solidFill>
                  <a:schemeClr val="bg1"/>
                </a:solidFill>
              </a:rPr>
              <a:t>, PhD, CRNA,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greenec21@students.ecu.edu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2082948" y="18726150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772907" y="18446750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87412" y="6457578"/>
            <a:ext cx="10286999" cy="1150647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Continuous ECG monitoring is a universally-accepted standard of care in anesthesia </a:t>
            </a:r>
            <a:r>
              <a:rPr lang="en-US" sz="3600" i="1" baseline="30000" dirty="0"/>
              <a:t>1, 2, 3</a:t>
            </a:r>
            <a:endParaRPr lang="en-US" sz="3600" i="1" dirty="0"/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The most common error in ECG monitoring is misplaced ECG leads </a:t>
            </a:r>
            <a:r>
              <a:rPr lang="en-US" sz="3600" i="1" baseline="30000" dirty="0"/>
              <a:t>4</a:t>
            </a:r>
            <a:endParaRPr lang="en-US" sz="3600" i="1" dirty="0"/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Incorrect ECG lead placement causes inappropriate morphology mimicking pathology leading to unnecessary diagnostics</a:t>
            </a:r>
            <a:r>
              <a:rPr lang="en-US" sz="3600" i="1" baseline="30000" dirty="0"/>
              <a:t>5</a:t>
            </a:r>
            <a:endParaRPr lang="en-US" sz="3600" i="1" dirty="0"/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As little as 2 cm away from proper placement is enough to reduce accuracy</a:t>
            </a:r>
            <a:r>
              <a:rPr lang="en-US" sz="3600" i="1" baseline="30000" dirty="0"/>
              <a:t>6</a:t>
            </a:r>
            <a:endParaRPr lang="en-US" sz="3600" i="1" dirty="0"/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Incidence of ECG lead misplacement has been documented as high as 94.2%</a:t>
            </a:r>
            <a:r>
              <a:rPr lang="en-US" sz="3600" i="1" baseline="30000" dirty="0"/>
              <a:t>7</a:t>
            </a:r>
            <a:endParaRPr lang="en-US" sz="3600" i="1" dirty="0"/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Poorly placed ECG leads may represent a financial burden on the healthcare system of approximately $3.2 billion annually</a:t>
            </a:r>
            <a:r>
              <a:rPr lang="en-US" sz="3600" i="1" baseline="30000" dirty="0"/>
              <a:t>8</a:t>
            </a:r>
          </a:p>
          <a:p>
            <a:pPr marL="571500" indent="-571500">
              <a:spcAft>
                <a:spcPts val="2400"/>
              </a:spcAft>
              <a:buFont typeface="System Font Regular"/>
              <a:buChar char="✧"/>
            </a:pPr>
            <a:r>
              <a:rPr lang="en-US" sz="3600" i="1" dirty="0"/>
              <a:t>In the operating room, CRNAs are responsible for placing ECG leads on the patient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66674" y="19544050"/>
            <a:ext cx="10287000" cy="1268855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A single plan, do, study, act cycle was performed using a pre-intervention survey </a:t>
            </a:r>
            <a:r>
              <a:rPr lang="en-US" sz="3600" i="1" dirty="0">
                <a:sym typeface="Wingdings" pitchFamily="2" charset="2"/>
              </a:rPr>
              <a:t> </a:t>
            </a:r>
            <a:r>
              <a:rPr lang="en-US" sz="3600" i="1" dirty="0"/>
              <a:t>intervention </a:t>
            </a:r>
            <a:r>
              <a:rPr lang="en-US" sz="3600" i="1" dirty="0">
                <a:sym typeface="Wingdings" pitchFamily="2" charset="2"/>
              </a:rPr>
              <a:t> </a:t>
            </a:r>
            <a:r>
              <a:rPr lang="en-US" sz="3600" i="1" dirty="0"/>
              <a:t>post-intervention survey design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CRNA participants were emailed the link for the pre-intervention survey hosted by Qualtrics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CRNA participants were emailed PowerPoint presentation with ECG fundamentals and methods for correct placement with associated anatomical landmarks in supine, prone and lateral positions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Quick reference PDF was supplied digitally by email and paper copies were placed in anesthesia work room of participating facility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CRNA participants were emailed the link for the post-intervention survey hosted by Qualtrics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Data were analyzed using Microsoft Excel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11731621" y="6624638"/>
            <a:ext cx="17605375" cy="2560796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1 </a:t>
            </a:r>
            <a:endParaRPr lang="en-US" sz="36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Confidence Placing ECG Leads Accurately, Pre-intervention (n=10)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2 </a:t>
            </a:r>
            <a:endParaRPr lang="en-US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Confidence Placing ECG Leads Accurately, Post-intervention (n=10)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946600" y="6386493"/>
            <a:ext cx="13057188" cy="767633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System Font Regular"/>
              <a:buChar char="✧"/>
            </a:pPr>
            <a:r>
              <a:rPr lang="en-US" sz="3300" dirty="0"/>
              <a:t>Ten CRNAs completed the pre-intervention and post-intervention surveys</a:t>
            </a:r>
          </a:p>
          <a:p>
            <a:endParaRPr lang="en-US" sz="3300" dirty="0"/>
          </a:p>
          <a:p>
            <a:pPr marL="571500" indent="-571500">
              <a:buFont typeface="System Font Regular"/>
              <a:buChar char="✧"/>
            </a:pPr>
            <a:r>
              <a:rPr lang="en-US" sz="3300" dirty="0"/>
              <a:t>All CRNAs reported increases in confidence placing ECG leads in the supine, prone and lateral positions before and after using the educational materials (Fig 1.1 and 1.2, respectively)</a:t>
            </a:r>
          </a:p>
          <a:p>
            <a:pPr marL="571500" indent="-571500">
              <a:buFont typeface="System Font Regular"/>
              <a:buChar char="✧"/>
            </a:pPr>
            <a:endParaRPr lang="en-US" sz="3300" dirty="0"/>
          </a:p>
          <a:p>
            <a:pPr marL="571500" indent="-571500">
              <a:buFont typeface="System Font Regular"/>
              <a:buChar char="✧"/>
            </a:pPr>
            <a:r>
              <a:rPr lang="en-US" sz="3300" dirty="0"/>
              <a:t>All CRNAs agreed the tool was easily accessible and added fewer than 2 minutes to their routine</a:t>
            </a:r>
          </a:p>
          <a:p>
            <a:pPr marL="571500" indent="-571500">
              <a:buFont typeface="System Font Regular"/>
              <a:buChar char="✧"/>
            </a:pPr>
            <a:endParaRPr lang="en-US" sz="3300" dirty="0"/>
          </a:p>
          <a:p>
            <a:pPr marL="571500" indent="-571500">
              <a:buFont typeface="System Font Regular"/>
              <a:buChar char="✧"/>
            </a:pPr>
            <a:r>
              <a:rPr lang="en-US" sz="3300" dirty="0"/>
              <a:t>Most CRNAs agreed the ECG placement tool improved the quality of patient care</a:t>
            </a:r>
          </a:p>
          <a:p>
            <a:endParaRPr lang="en-US" sz="3300" dirty="0"/>
          </a:p>
          <a:p>
            <a:pPr marL="571500" indent="-571500">
              <a:buFont typeface="System Font Regular"/>
              <a:buChar char="✧"/>
            </a:pPr>
            <a:r>
              <a:rPr lang="en-US" sz="3300" dirty="0"/>
              <a:t>The frequency with which CRNAs moved ECG leads before and after the intervention did not change greatly</a:t>
            </a:r>
          </a:p>
          <a:p>
            <a:pPr marL="571500" indent="-571500">
              <a:buFont typeface="System Font Regular"/>
              <a:buChar char="✧"/>
            </a:pPr>
            <a:endParaRPr lang="en-US" sz="3300" dirty="0"/>
          </a:p>
        </p:txBody>
      </p:sp>
      <p:sp>
        <p:nvSpPr>
          <p:cNvPr id="32" name="TextBox 31"/>
          <p:cNvSpPr txBox="1"/>
          <p:nvPr/>
        </p:nvSpPr>
        <p:spPr>
          <a:xfrm>
            <a:off x="30205362" y="15544800"/>
            <a:ext cx="12798426" cy="789435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The ECG lead placement tool improved the self-reported perceived accuracy of placing ECG leads in supine, prone and lateral positions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Half of CRNAs reported intent to continue using the ECG reference guide in the future</a:t>
            </a:r>
          </a:p>
          <a:p>
            <a:pPr marL="571500" indent="-571500">
              <a:buFont typeface="System Font Regular"/>
              <a:buChar char="✧"/>
            </a:pPr>
            <a:endParaRPr lang="en-US" sz="3600" i="1" dirty="0"/>
          </a:p>
          <a:p>
            <a:pPr marL="571500" indent="-571500">
              <a:buFont typeface="System Font Regular"/>
              <a:buChar char="✧"/>
            </a:pPr>
            <a:r>
              <a:rPr lang="en-US" sz="3600" i="1" dirty="0"/>
              <a:t>Recommendations for future projects:</a:t>
            </a:r>
          </a:p>
          <a:p>
            <a:pPr marL="1028700" lvl="1" indent="-571500">
              <a:buFont typeface="System Font Regular"/>
              <a:buChar char="✧"/>
            </a:pPr>
            <a:r>
              <a:rPr lang="en-US" sz="3600" i="1" dirty="0"/>
              <a:t>Investigate other factors that influence ECG lead accuracy in the intraoperative setting, i.e., constraints from surgical procedures</a:t>
            </a:r>
          </a:p>
          <a:p>
            <a:pPr marL="1028700" lvl="1" indent="-571500">
              <a:buFont typeface="System Font Regular"/>
              <a:buChar char="✧"/>
            </a:pPr>
            <a:r>
              <a:rPr lang="en-US" sz="3600" i="1" dirty="0"/>
              <a:t>Larger sample size including other healthcare disciplines</a:t>
            </a:r>
          </a:p>
          <a:p>
            <a:pPr marL="1028700" lvl="1" indent="-571500">
              <a:buFont typeface="System Font Regular"/>
              <a:buChar char="✧"/>
            </a:pPr>
            <a:r>
              <a:rPr lang="en-US" sz="3600" i="1" dirty="0"/>
              <a:t>In-person check-off to assess actual ECG lead placement accuracy in addition to perceived accuracy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05362" y="24850039"/>
            <a:ext cx="12798426" cy="738732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American Society of Anesthesiologists. (2020).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Standards for basic anesthesia monitoring.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https://www.asahq.org/basic-anesthetic-monitoring </a:t>
            </a:r>
            <a:endParaRPr lang="en-US" sz="2175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Anesthesia Patient Safety Foundation. (1987). American Society of Anesthesiologists standards for basic intra-operative monitoring.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APSF Newsletter, 2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(1). </a:t>
            </a:r>
            <a:r>
              <a:rPr lang="en-US" sz="2175" u="sng" dirty="0">
                <a:solidFill>
                  <a:srgbClr val="4472C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https://www.apsf.org/standards-for-basic-intra-operative-monitoring/</a:t>
            </a:r>
            <a:r>
              <a:rPr lang="en-US" sz="2175" u="sng" dirty="0">
                <a:solidFill>
                  <a:srgbClr val="4472C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American Association of Nurse Anesthesia. (2019)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Standards for nurse anesthesia practice.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https://www.aana.com/nurse-anesthesia-practice.pdf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Rajaganeshan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R., Ludlam, C. L., Francis, D. P.,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Parasramka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V., &amp; Sutton, R. (2008). Accuracy in ECG lead placement among technicians, nurses, general physicians and cardiologists: Accuracy in ECG lead placement.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Journal of Clinical Practice, 62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65-70.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https://doi.org/10.1111/j.1742-1241.2007.01390..x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Institute for Healthcare Improvement. (2022a).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to improve.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https://www.ihi.org/PDSA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Kania, M., Rix, H.,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Fereniec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M., Zavala-Fernandez, H.,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Janusek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Mroczka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T., Stix, G., &amp;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Maniewski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(2014). The effect of precordial lead displacement on ECG morphology.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Medical &amp; Biological Engineering &amp; Computing, 52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(2), 109-119.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https://doi.org/10.1007/s11517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DiLibero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J.,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DeSanto-Madyea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&amp;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O’Dongohue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(2016). Improving accuracy of cardiac electrode placement,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Clinical Nurse Specialist, 30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45-50.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https://doi.org/10.1097/nur.0000000000000172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Paget, S., &amp; </a:t>
            </a:r>
            <a:r>
              <a:rPr lang="en-US" sz="217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Kilner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T. (2019). Accuracy of ECG chest lead placements by paramedics </a:t>
            </a:r>
            <a:r>
              <a:rPr lang="en-US" sz="21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[Abstract]. 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 Medicine Journal, 36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(10), e2.</a:t>
            </a:r>
            <a:r>
              <a:rPr lang="en-US" sz="2175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https://doi.org/10.1136/emermed-2019-999abs.1</a:t>
            </a:r>
            <a:r>
              <a:rPr lang="en-US" sz="2175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1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2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Rehman, M., &amp; Rehman, N. (2020). Precordial ECG lead mispositioning: Its incidence and estimated cost to healthcare. </a:t>
            </a:r>
            <a:r>
              <a:rPr lang="en-US" sz="2175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Cureus</a:t>
            </a:r>
            <a:r>
              <a:rPr lang="en-US" sz="2175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12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(7), e9040. </a:t>
            </a:r>
            <a:r>
              <a:rPr lang="en-US" sz="2175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https://doi.org/10.7759/cureus.9040</a:t>
            </a:r>
            <a:r>
              <a:rPr lang="en-US" sz="21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17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409A29-7797-7583-7E4F-3D203034A35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4308" y="8684461"/>
            <a:ext cx="17008839" cy="10408828"/>
          </a:xfrm>
          <a:prstGeom prst="rect">
            <a:avLst/>
          </a:prstGeom>
        </p:spPr>
      </p:pic>
      <p:pic>
        <p:nvPicPr>
          <p:cNvPr id="3" name="Picture 2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940EA9FF-5CC6-2557-B79F-C6D1292B72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840" y="21248153"/>
            <a:ext cx="17005776" cy="104360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832</Words>
  <Application>Microsoft Macintosh PowerPoint</Application>
  <PresentationFormat>Custom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System Font Regular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Greene, Chad</cp:lastModifiedBy>
  <cp:revision>57</cp:revision>
  <dcterms:created xsi:type="dcterms:W3CDTF">2005-01-10T15:51:10Z</dcterms:created>
  <dcterms:modified xsi:type="dcterms:W3CDTF">2023-11-20T01:12:59Z</dcterms:modified>
</cp:coreProperties>
</file>