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06">
          <p15:clr>
            <a:srgbClr val="A4A3A4"/>
          </p15:clr>
        </p15:guide>
        <p15:guide id="2" orient="horz" pos="10368">
          <p15:clr>
            <a:srgbClr val="A4A3A4"/>
          </p15:clr>
        </p15:guide>
        <p15:guide id="3" orient="horz" pos="4794">
          <p15:clr>
            <a:srgbClr val="A4A3A4"/>
          </p15:clr>
        </p15:guide>
        <p15:guide id="4" orient="horz" pos="19001">
          <p15:clr>
            <a:srgbClr val="A4A3A4"/>
          </p15:clr>
        </p15:guide>
        <p15:guide id="5" orient="horz" pos="564">
          <p15:clr>
            <a:srgbClr val="A4A3A4"/>
          </p15:clr>
        </p15:guide>
        <p15:guide id="6" pos="638">
          <p15:clr>
            <a:srgbClr val="A4A3A4"/>
          </p15:clr>
        </p15:guide>
        <p15:guide id="7" pos="27092">
          <p15:clr>
            <a:srgbClr val="A4A3A4"/>
          </p15:clr>
        </p15:guide>
        <p15:guide id="8" pos="1360">
          <p15:clr>
            <a:srgbClr val="A4A3A4"/>
          </p15:clr>
        </p15:guide>
        <p15:guide id="9" pos="26270">
          <p15:clr>
            <a:srgbClr val="A4A3A4"/>
          </p15:clr>
        </p15:guide>
        <p15:guide id="10" pos="13827">
          <p15:clr>
            <a:srgbClr val="A4A3A4"/>
          </p15:clr>
        </p15:guide>
        <p15:guide id="11" pos="9001">
          <p15:clr>
            <a:srgbClr val="A4A3A4"/>
          </p15:clr>
        </p15:guide>
        <p15:guide id="12" pos="10022">
          <p15:clr>
            <a:srgbClr val="A4A3A4"/>
          </p15:clr>
        </p15:guide>
        <p15:guide id="13" pos="17663">
          <p15:clr>
            <a:srgbClr val="A4A3A4"/>
          </p15:clr>
        </p15:guide>
        <p15:guide id="14" pos="186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CE1"/>
    <a:srgbClr val="000000"/>
    <a:srgbClr val="475859"/>
    <a:srgbClr val="627879"/>
    <a:srgbClr val="7F7F7F"/>
    <a:srgbClr val="E0CF1E"/>
    <a:srgbClr val="4A057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80" autoAdjust="0"/>
  </p:normalViewPr>
  <p:slideViewPr>
    <p:cSldViewPr snapToGrid="0" snapToObjects="1" showGuides="1">
      <p:cViewPr varScale="1">
        <p:scale>
          <a:sx n="17" d="100"/>
          <a:sy n="17" d="100"/>
        </p:scale>
        <p:origin x="1450" y="130"/>
      </p:cViewPr>
      <p:guideLst>
        <p:guide orient="horz" pos="20106"/>
        <p:guide orient="horz" pos="10368"/>
        <p:guide orient="horz" pos="4794"/>
        <p:guide orient="horz" pos="19001"/>
        <p:guide orient="horz" pos="564"/>
        <p:guide pos="638"/>
        <p:guide pos="27092"/>
        <p:guide pos="1360"/>
        <p:guide pos="26270"/>
        <p:guide pos="13827"/>
        <p:guide pos="9001"/>
        <p:guide pos="10022"/>
        <p:guide pos="17663"/>
        <p:guide pos="186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7F1235-0667-B24C-9ECC-4A011138CA6A}" type="datetimeFigureOut">
              <a:rPr lang="en-US" smtClean="0"/>
              <a:t>4/13/2017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1A5EB1-3B1E-AF40-B1FC-ED88C2EF3527}" type="slidenum">
              <a:rPr lang="en-US" smtClean="0"/>
              <a:t>‹#›</a:t>
            </a:fld>
            <a:endParaRPr lang="en-US"/>
          </a:p>
        </p:txBody>
      </p:sp>
    </p:spTree>
    <p:extLst>
      <p:ext uri="{BB962C8B-B14F-4D97-AF65-F5344CB8AC3E}">
        <p14:creationId xmlns:p14="http://schemas.microsoft.com/office/powerpoint/2010/main" val="3970689172"/>
      </p:ext>
    </p:extLst>
  </p:cSld>
  <p:clrMap bg1="lt1" tx1="dk1" bg2="lt2" tx2="dk2" accent1="accent1" accent2="accent2" accent3="accent3" accent4="accent4" accent5="accent5" accent6="accent6" hlink="hlink" folHlink="folHlink"/>
  <p:notesStyle>
    <a:lvl1pPr marL="0" algn="l" defTabSz="2194560" rtl="0" eaLnBrk="1" latinLnBrk="0" hangingPunct="1">
      <a:defRPr sz="5800" kern="1200">
        <a:solidFill>
          <a:schemeClr val="tx1"/>
        </a:solidFill>
        <a:latin typeface="+mn-lt"/>
        <a:ea typeface="+mn-ea"/>
        <a:cs typeface="+mn-cs"/>
      </a:defRPr>
    </a:lvl1pPr>
    <a:lvl2pPr marL="2194560" algn="l" defTabSz="2194560" rtl="0" eaLnBrk="1" latinLnBrk="0" hangingPunct="1">
      <a:defRPr sz="5800" kern="1200">
        <a:solidFill>
          <a:schemeClr val="tx1"/>
        </a:solidFill>
        <a:latin typeface="+mn-lt"/>
        <a:ea typeface="+mn-ea"/>
        <a:cs typeface="+mn-cs"/>
      </a:defRPr>
    </a:lvl2pPr>
    <a:lvl3pPr marL="4389120" algn="l" defTabSz="2194560" rtl="0" eaLnBrk="1" latinLnBrk="0" hangingPunct="1">
      <a:defRPr sz="5800" kern="1200">
        <a:solidFill>
          <a:schemeClr val="tx1"/>
        </a:solidFill>
        <a:latin typeface="+mn-lt"/>
        <a:ea typeface="+mn-ea"/>
        <a:cs typeface="+mn-cs"/>
      </a:defRPr>
    </a:lvl3pPr>
    <a:lvl4pPr marL="6583680" algn="l" defTabSz="2194560" rtl="0" eaLnBrk="1" latinLnBrk="0" hangingPunct="1">
      <a:defRPr sz="5800" kern="1200">
        <a:solidFill>
          <a:schemeClr val="tx1"/>
        </a:solidFill>
        <a:latin typeface="+mn-lt"/>
        <a:ea typeface="+mn-ea"/>
        <a:cs typeface="+mn-cs"/>
      </a:defRPr>
    </a:lvl4pPr>
    <a:lvl5pPr marL="8778240" algn="l" defTabSz="2194560" rtl="0" eaLnBrk="1" latinLnBrk="0" hangingPunct="1">
      <a:defRPr sz="5800" kern="1200">
        <a:solidFill>
          <a:schemeClr val="tx1"/>
        </a:solidFill>
        <a:latin typeface="+mn-lt"/>
        <a:ea typeface="+mn-ea"/>
        <a:cs typeface="+mn-cs"/>
      </a:defRPr>
    </a:lvl5pPr>
    <a:lvl6pPr marL="10972800" algn="l" defTabSz="2194560" rtl="0" eaLnBrk="1" latinLnBrk="0" hangingPunct="1">
      <a:defRPr sz="5800" kern="1200">
        <a:solidFill>
          <a:schemeClr val="tx1"/>
        </a:solidFill>
        <a:latin typeface="+mn-lt"/>
        <a:ea typeface="+mn-ea"/>
        <a:cs typeface="+mn-cs"/>
      </a:defRPr>
    </a:lvl6pPr>
    <a:lvl7pPr marL="13167360" algn="l" defTabSz="2194560" rtl="0" eaLnBrk="1" latinLnBrk="0" hangingPunct="1">
      <a:defRPr sz="5800" kern="1200">
        <a:solidFill>
          <a:schemeClr val="tx1"/>
        </a:solidFill>
        <a:latin typeface="+mn-lt"/>
        <a:ea typeface="+mn-ea"/>
        <a:cs typeface="+mn-cs"/>
      </a:defRPr>
    </a:lvl7pPr>
    <a:lvl8pPr marL="15361920" algn="l" defTabSz="2194560" rtl="0" eaLnBrk="1" latinLnBrk="0" hangingPunct="1">
      <a:defRPr sz="5800" kern="1200">
        <a:solidFill>
          <a:schemeClr val="tx1"/>
        </a:solidFill>
        <a:latin typeface="+mn-lt"/>
        <a:ea typeface="+mn-ea"/>
        <a:cs typeface="+mn-cs"/>
      </a:defRPr>
    </a:lvl8pPr>
    <a:lvl9pPr marL="17556480" algn="l" defTabSz="219456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1A5EB1-3B1E-AF40-B1FC-ED88C2EF3527}" type="slidenum">
              <a:rPr lang="en-US" smtClean="0"/>
              <a:t>1</a:t>
            </a:fld>
            <a:endParaRPr lang="en-US"/>
          </a:p>
        </p:txBody>
      </p:sp>
    </p:spTree>
    <p:extLst>
      <p:ext uri="{BB962C8B-B14F-4D97-AF65-F5344CB8AC3E}">
        <p14:creationId xmlns:p14="http://schemas.microsoft.com/office/powerpoint/2010/main" val="1275870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4186380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3367705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407607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511817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2856915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726203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041731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717841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75915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3526629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t>4/13/2017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t>‹#›</a:t>
            </a:fld>
            <a:endParaRPr lang="en-US"/>
          </a:p>
        </p:txBody>
      </p:sp>
    </p:spTree>
    <p:extLst>
      <p:ext uri="{BB962C8B-B14F-4D97-AF65-F5344CB8AC3E}">
        <p14:creationId xmlns:p14="http://schemas.microsoft.com/office/powerpoint/2010/main" val="112159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2796895"/>
            <a:ext cx="39502080" cy="2957267"/>
          </a:xfrm>
          <a:prstGeom prst="rect">
            <a:avLst/>
          </a:prstGeom>
        </p:spPr>
        <p:txBody>
          <a:bodyPr vert="horz" lIns="438912" tIns="219456" rIns="438912" bIns="219456"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12030126" cy="21724622"/>
          </a:xfrm>
          <a:prstGeom prst="rect">
            <a:avLst/>
          </a:prstGeom>
        </p:spPr>
        <p:txBody>
          <a:bodyPr vert="horz" lIns="438912" tIns="219456" rIns="438912" bIns="219456" rtlCol="0">
            <a:normAutofit/>
          </a:bodyPr>
          <a:lstStyle/>
          <a:p>
            <a:pPr lvl="0"/>
            <a:r>
              <a:rPr lang="en-US" dirty="0"/>
              <a:t>Click to edit Master text styles</a:t>
            </a:r>
          </a:p>
          <a:p>
            <a:pPr lvl="4"/>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4996160" y="30902340"/>
            <a:ext cx="13898880" cy="1360742"/>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pic>
        <p:nvPicPr>
          <p:cNvPr id="8" name="Picture 7" descr="One_line_logotype_fs(2).psd"/>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7995900" y="31126662"/>
            <a:ext cx="7876032" cy="826008"/>
          </a:xfrm>
          <a:prstGeom prst="rect">
            <a:avLst/>
          </a:prstGeom>
        </p:spPr>
      </p:pic>
      <p:pic>
        <p:nvPicPr>
          <p:cNvPr id="6" name="Picture 5" descr="logo[1].psd"/>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26031" y="634302"/>
            <a:ext cx="4834379" cy="2224880"/>
          </a:xfrm>
          <a:prstGeom prst="rect">
            <a:avLst/>
          </a:prstGeom>
        </p:spPr>
      </p:pic>
    </p:spTree>
    <p:extLst>
      <p:ext uri="{BB962C8B-B14F-4D97-AF65-F5344CB8AC3E}">
        <p14:creationId xmlns:p14="http://schemas.microsoft.com/office/powerpoint/2010/main" val="3380464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8000" b="1" i="0" kern="1200">
          <a:solidFill>
            <a:schemeClr val="tx1"/>
          </a:solidFill>
          <a:latin typeface="Arial"/>
          <a:ea typeface="+mj-ea"/>
          <a:cs typeface="Arial"/>
        </a:defRPr>
      </a:lvl1pPr>
    </p:titleStyle>
    <p:bodyStyle>
      <a:lvl1pPr marL="0" indent="0" algn="l" defTabSz="2194560" rtl="0" eaLnBrk="1" latinLnBrk="0" hangingPunct="1">
        <a:spcBef>
          <a:spcPct val="20000"/>
        </a:spcBef>
        <a:buFont typeface="Arial"/>
        <a:buNone/>
        <a:defRPr sz="2400" kern="1200">
          <a:solidFill>
            <a:schemeClr val="tx1"/>
          </a:solidFill>
          <a:latin typeface="+mn-lt"/>
          <a:ea typeface="+mn-ea"/>
          <a:cs typeface="+mn-cs"/>
        </a:defRPr>
      </a:lvl1pPr>
      <a:lvl2pPr marL="465138" indent="-465138" algn="l" defTabSz="2194560" rtl="0" eaLnBrk="1" latinLnBrk="0" hangingPunct="1">
        <a:spcBef>
          <a:spcPct val="20000"/>
        </a:spcBef>
        <a:buFont typeface="Arial"/>
        <a:buChar char="–"/>
        <a:defRPr sz="2400" kern="1200">
          <a:solidFill>
            <a:schemeClr val="tx1"/>
          </a:solidFill>
          <a:latin typeface="+mn-lt"/>
          <a:ea typeface="+mn-ea"/>
          <a:cs typeface="+mn-cs"/>
        </a:defRPr>
      </a:lvl2pPr>
      <a:lvl3pPr marL="0" indent="0" algn="l" defTabSz="2194560" rtl="0" eaLnBrk="1" latinLnBrk="0" hangingPunct="1">
        <a:spcBef>
          <a:spcPct val="20000"/>
        </a:spcBef>
        <a:buFont typeface="Arial"/>
        <a:buNone/>
        <a:defRPr sz="2400" kern="1200">
          <a:solidFill>
            <a:schemeClr val="tx1"/>
          </a:solidFill>
          <a:latin typeface="+mn-lt"/>
          <a:ea typeface="+mn-ea"/>
          <a:cs typeface="+mn-cs"/>
        </a:defRPr>
      </a:lvl3pPr>
      <a:lvl4pPr marL="0" indent="0" algn="l" defTabSz="2194560" rtl="0" eaLnBrk="1" latinLnBrk="0" hangingPunct="1">
        <a:spcBef>
          <a:spcPct val="20000"/>
        </a:spcBef>
        <a:buFont typeface="Arial"/>
        <a:buNone/>
        <a:defRPr sz="2400" kern="1200">
          <a:solidFill>
            <a:schemeClr val="tx1"/>
          </a:solidFill>
          <a:latin typeface="+mn-lt"/>
          <a:ea typeface="+mn-ea"/>
          <a:cs typeface="+mn-cs"/>
        </a:defRPr>
      </a:lvl4pPr>
      <a:lvl5pPr marL="0" indent="0" algn="l" defTabSz="2194560" rtl="0" eaLnBrk="1" latinLnBrk="0" hangingPunct="1">
        <a:spcBef>
          <a:spcPct val="20000"/>
        </a:spcBef>
        <a:buFont typeface="Arial"/>
        <a:buNone/>
        <a:defRPr sz="24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JPG"/><Relationship Id="rId3" Type="http://schemas.openxmlformats.org/officeDocument/2006/relationships/image" Target="../media/image3.jpg"/><Relationship Id="rId7" Type="http://schemas.openxmlformats.org/officeDocument/2006/relationships/image" Target="../media/image7.jpg"/><Relationship Id="rId12" Type="http://schemas.openxmlformats.org/officeDocument/2006/relationships/image" Target="../media/image12.png"/><Relationship Id="rId2" Type="http://schemas.openxmlformats.org/officeDocument/2006/relationships/notesSlide" Target="../notesSlides/notesSlide1.xml"/><Relationship Id="rId16"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png"/><Relationship Id="rId5" Type="http://schemas.openxmlformats.org/officeDocument/2006/relationships/image" Target="../media/image5.jp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G"/><Relationship Id="rId1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8000"/>
            <a:lum/>
          </a:blip>
          <a:srcRect/>
          <a:stretch>
            <a:fillRect t="-3000" b="-3000"/>
          </a:stretch>
        </a:blipFill>
        <a:effectLst/>
      </p:bgPr>
    </p:bg>
    <p:spTree>
      <p:nvGrpSpPr>
        <p:cNvPr id="1" name=""/>
        <p:cNvGrpSpPr/>
        <p:nvPr/>
      </p:nvGrpSpPr>
      <p:grpSpPr>
        <a:xfrm>
          <a:off x="0" y="0"/>
          <a:ext cx="0" cy="0"/>
          <a:chOff x="0" y="0"/>
          <a:chExt cx="0" cy="0"/>
        </a:xfrm>
      </p:grpSpPr>
      <p:sp>
        <p:nvSpPr>
          <p:cNvPr id="7" name="Rectangle 6"/>
          <p:cNvSpPr/>
          <p:nvPr/>
        </p:nvSpPr>
        <p:spPr>
          <a:xfrm>
            <a:off x="5994400" y="745376"/>
            <a:ext cx="36895532" cy="172374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2" name="Title 1"/>
          <p:cNvSpPr>
            <a:spLocks noGrp="1"/>
          </p:cNvSpPr>
          <p:nvPr>
            <p:ph type="title"/>
          </p:nvPr>
        </p:nvSpPr>
        <p:spPr>
          <a:xfrm>
            <a:off x="2194560" y="2619095"/>
            <a:ext cx="39502080" cy="2957267"/>
          </a:xfrm>
        </p:spPr>
        <p:txBody>
          <a:bodyPr>
            <a:normAutofit fontScale="90000"/>
          </a:bodyPr>
          <a:lstStyle/>
          <a:p>
            <a:r>
              <a:rPr lang="en-US" dirty="0">
                <a:solidFill>
                  <a:srgbClr val="4A0576"/>
                </a:solidFill>
              </a:rPr>
              <a:t>BRUNSWICK’S BAKERS: THE ARCHAEOLOGICAL INVESIGATION OF A DWELLING AND BAKE OVEN AT LOT 35 IN BRUNSWICK TOWN STATE HISTORIC SITE</a:t>
            </a:r>
          </a:p>
        </p:txBody>
      </p:sp>
      <p:sp>
        <p:nvSpPr>
          <p:cNvPr id="3" name="Content Placeholder 2"/>
          <p:cNvSpPr>
            <a:spLocks noGrp="1"/>
          </p:cNvSpPr>
          <p:nvPr>
            <p:ph idx="1"/>
          </p:nvPr>
        </p:nvSpPr>
        <p:spPr>
          <a:xfrm>
            <a:off x="2429935" y="7680963"/>
            <a:ext cx="12030126" cy="22483124"/>
          </a:xfrm>
          <a:solidFill>
            <a:schemeClr val="bg2"/>
          </a:solidFill>
        </p:spPr>
        <p:txBody>
          <a:bodyPr>
            <a:normAutofit lnSpcReduction="10000"/>
          </a:bodyPr>
          <a:lstStyle/>
          <a:p>
            <a:pPr>
              <a:lnSpc>
                <a:spcPct val="120000"/>
              </a:lnSpc>
              <a:spcBef>
                <a:spcPts val="100"/>
              </a:spcBef>
              <a:spcAft>
                <a:spcPts val="60"/>
              </a:spcAft>
            </a:pPr>
            <a:r>
              <a:rPr lang="en-US" sz="3200" b="1" dirty="0"/>
              <a:t>Introduction</a:t>
            </a:r>
          </a:p>
          <a:p>
            <a:r>
              <a:rPr lang="en-US" dirty="0"/>
              <a:t>This past summer, archaeologists </a:t>
            </a:r>
          </a:p>
          <a:p>
            <a:r>
              <a:rPr lang="en-US" dirty="0"/>
              <a:t>and students from the</a:t>
            </a:r>
          </a:p>
          <a:p>
            <a:r>
              <a:rPr lang="en-US" dirty="0"/>
              <a:t>Department of Anthropology </a:t>
            </a:r>
          </a:p>
          <a:p>
            <a:r>
              <a:rPr lang="en-US" dirty="0"/>
              <a:t>at East Carolina University traveled </a:t>
            </a:r>
          </a:p>
          <a:p>
            <a:r>
              <a:rPr lang="en-US" dirty="0"/>
              <a:t>to Brunswick Town/Fort Anderson </a:t>
            </a:r>
          </a:p>
          <a:p>
            <a:r>
              <a:rPr lang="en-US" dirty="0"/>
              <a:t>State Historic Site to investigate the </a:t>
            </a:r>
          </a:p>
          <a:p>
            <a:r>
              <a:rPr lang="en-US" dirty="0"/>
              <a:t>proposed location of the Edward </a:t>
            </a:r>
          </a:p>
          <a:p>
            <a:r>
              <a:rPr lang="en-US" dirty="0"/>
              <a:t>Moseley house under Dr. Charles </a:t>
            </a:r>
          </a:p>
          <a:p>
            <a:r>
              <a:rPr lang="en-US" dirty="0"/>
              <a:t>Ewen.  A seemingly articulated pile </a:t>
            </a:r>
          </a:p>
          <a:p>
            <a:r>
              <a:rPr lang="en-US" dirty="0"/>
              <a:t>of ballast stones had been identified </a:t>
            </a:r>
          </a:p>
          <a:p>
            <a:r>
              <a:rPr lang="en-US" dirty="0"/>
              <a:t>by archaeologists and researchers while preparing the documentation to place Brunswick Town on the National Register of Historic Places in 1973 (Flowers 1973). However, the story that we uncovered was far more exhilarating than the twilight years of an old politician.  Halfway through excavations, the recovered evidence forced the researchers to change the interpretation of the site from Edward Moseley’s Lot 34 to Lot 35.  By the end of the field season, archaeologists uncovered the remains of a house (structure N5) along with an associated bread oven. </a:t>
            </a:r>
          </a:p>
          <a:p>
            <a:endParaRPr lang="en-US" sz="3200" dirty="0"/>
          </a:p>
          <a:p>
            <a:r>
              <a:rPr lang="en-US" sz="3200" b="1" dirty="0"/>
              <a:t>Background</a:t>
            </a:r>
          </a:p>
          <a:p>
            <a:r>
              <a:rPr lang="en-US" dirty="0"/>
              <a:t>The Town of Brunswick was the brainchild of Maurice Moore, the son of Governor James Moore of South Carolina. Founded in 1725, the town was built on a high bluff at the 				               mouth of the Cape Fear 				               River.  Throughout its 				               existence, Brunswick would 			               become the capital of both 		                                               New Hanover and Brunswick 			               Counties, the principal port 			               in the North Carolina colony, 		                                                and the de-facto capital of 		     	                the North Carolina colony 				                when Royal Governor Artur 			                Dobbs moved to 				                Russelborough plantation 			                                                adjacent to the town in 				                1758. The forests of				                longleaf pine surrounding		                                                                                 the settlement ensured the			                 importance of Brunswick				                  as an exporter of 	  			                  waterproofing agents 				                  comprising the royal naval 			                   stores. Wood products, specifically sawn logs, were also a major export from Brunswick. Other exports included peas, corn, indigo, bread, flour, and flax. Imported in return were manufactured goods including cloth and tableware as well as sugar, wine, rum, and salt (Angley 1993:18). </a:t>
            </a:r>
          </a:p>
          <a:p>
            <a:endParaRPr lang="en-US" b="1" dirty="0"/>
          </a:p>
          <a:p>
            <a:r>
              <a:rPr lang="en-US" b="1" dirty="0"/>
              <a:t>Lot 35</a:t>
            </a:r>
          </a:p>
          <a:p>
            <a:r>
              <a:rPr lang="en-US" dirty="0"/>
              <a:t>Maurice Moore, the original grantee, deeded Brunswick town lot 35 to Christopher Cains in 1764 (New Hanover County Deed Books 1764). A year before, Cains was mentioned as a blacksmith but as time progressed, his social status rose. In 1769, he was mentioned as "Coroner" and by 1772, he was known as "Sheriff" (Lee 1965: 190). As a high-ranking official, Christopher Cains’ fortunes were directly linked to the governor, William Tryon. Thus, Cains was a staunch loyalist throughout the end of the colonial period, a position that certainly would have extended to his business dealings.  </a:t>
            </a:r>
          </a:p>
          <a:p>
            <a:r>
              <a:rPr lang="en-US" dirty="0"/>
              <a:t> The true identity of the baker on lot 35 might never be known. As the owner of the lot in the 1760's, Elizabeth, the wife of Christopher Cains is a likely candidate.  Tax evidence indicates that the Cains’ purchased three slaves between 1769 and 1772 (Miles 2002). This purchase coincides with the regulation in the Carolina piedmont and a rise in bread exports from Brunswick. </a:t>
            </a:r>
          </a:p>
          <a:p>
            <a:pPr>
              <a:lnSpc>
                <a:spcPct val="120000"/>
              </a:lnSpc>
              <a:spcBef>
                <a:spcPts val="100"/>
              </a:spcBef>
              <a:spcAft>
                <a:spcPts val="60"/>
              </a:spcAft>
            </a:pPr>
            <a:r>
              <a:rPr lang="en-US" dirty="0"/>
              <a:t>		       </a:t>
            </a:r>
          </a:p>
        </p:txBody>
      </p:sp>
      <p:sp>
        <p:nvSpPr>
          <p:cNvPr id="4" name="TextBox 3"/>
          <p:cNvSpPr txBox="1"/>
          <p:nvPr/>
        </p:nvSpPr>
        <p:spPr>
          <a:xfrm>
            <a:off x="16128708" y="1145584"/>
            <a:ext cx="25574917" cy="923330"/>
          </a:xfrm>
          <a:prstGeom prst="rect">
            <a:avLst/>
          </a:prstGeom>
          <a:noFill/>
        </p:spPr>
        <p:txBody>
          <a:bodyPr wrap="square" rtlCol="0">
            <a:spAutoFit/>
          </a:bodyPr>
          <a:lstStyle/>
          <a:p>
            <a:pPr algn="r"/>
            <a:r>
              <a:rPr lang="en-US" sz="5400" dirty="0">
                <a:solidFill>
                  <a:schemeClr val="bg1"/>
                </a:solidFill>
                <a:latin typeface="Arial"/>
                <a:cs typeface="Arial"/>
              </a:rPr>
              <a:t>Andrew J Holloway- Department of Anthropology (Dr. Charles Ewen- Advisor) </a:t>
            </a:r>
          </a:p>
        </p:txBody>
      </p:sp>
      <p:sp>
        <p:nvSpPr>
          <p:cNvPr id="5" name="Content Placeholder 2"/>
          <p:cNvSpPr txBox="1">
            <a:spLocks/>
          </p:cNvSpPr>
          <p:nvPr/>
        </p:nvSpPr>
        <p:spPr>
          <a:xfrm>
            <a:off x="15938475" y="7680963"/>
            <a:ext cx="12030126" cy="22483124"/>
          </a:xfrm>
          <a:prstGeom prst="rect">
            <a:avLst/>
          </a:prstGeom>
          <a:solidFill>
            <a:srgbClr val="EEECE1"/>
          </a:solidFill>
        </p:spPr>
        <p:txBody>
          <a:bodyPr vert="horz" lIns="438912" tIns="219456" rIns="438912" bIns="219456" rtlCol="0">
            <a:normAutofit/>
          </a:bodyPr>
          <a:lstStyle>
            <a:lvl1pPr marL="0" indent="0" algn="l" defTabSz="2194560" rtl="0" eaLnBrk="1" latinLnBrk="0" hangingPunct="1">
              <a:spcBef>
                <a:spcPct val="20000"/>
              </a:spcBef>
              <a:buFont typeface="Arial"/>
              <a:buNone/>
              <a:defRPr sz="2400" kern="1200">
                <a:solidFill>
                  <a:schemeClr val="tx1"/>
                </a:solidFill>
                <a:latin typeface="+mn-lt"/>
                <a:ea typeface="+mn-ea"/>
                <a:cs typeface="+mn-cs"/>
              </a:defRPr>
            </a:lvl1pPr>
            <a:lvl2pPr marL="465138" indent="-465138" algn="l" defTabSz="2194560" rtl="0" eaLnBrk="1" latinLnBrk="0" hangingPunct="1">
              <a:spcBef>
                <a:spcPct val="20000"/>
              </a:spcBef>
              <a:buFont typeface="Arial"/>
              <a:buChar char="–"/>
              <a:defRPr sz="2400" kern="1200">
                <a:solidFill>
                  <a:schemeClr val="tx1"/>
                </a:solidFill>
                <a:latin typeface="+mn-lt"/>
                <a:ea typeface="+mn-ea"/>
                <a:cs typeface="+mn-cs"/>
              </a:defRPr>
            </a:lvl2pPr>
            <a:lvl3pPr marL="0" indent="0" algn="l" defTabSz="2194560" rtl="0" eaLnBrk="1" latinLnBrk="0" hangingPunct="1">
              <a:spcBef>
                <a:spcPct val="20000"/>
              </a:spcBef>
              <a:buFont typeface="Arial"/>
              <a:buNone/>
              <a:defRPr sz="2400" kern="1200">
                <a:solidFill>
                  <a:schemeClr val="tx1"/>
                </a:solidFill>
                <a:latin typeface="+mn-lt"/>
                <a:ea typeface="+mn-ea"/>
                <a:cs typeface="+mn-cs"/>
              </a:defRPr>
            </a:lvl3pPr>
            <a:lvl4pPr marL="0" indent="0" algn="l" defTabSz="2194560" rtl="0" eaLnBrk="1" latinLnBrk="0" hangingPunct="1">
              <a:spcBef>
                <a:spcPct val="20000"/>
              </a:spcBef>
              <a:buFont typeface="Arial"/>
              <a:buNone/>
              <a:defRPr sz="2400" kern="1200">
                <a:solidFill>
                  <a:schemeClr val="tx1"/>
                </a:solidFill>
                <a:latin typeface="+mn-lt"/>
                <a:ea typeface="+mn-ea"/>
                <a:cs typeface="+mn-cs"/>
              </a:defRPr>
            </a:lvl4pPr>
            <a:lvl5pPr marL="0" indent="0" algn="l" defTabSz="2194560" rtl="0" eaLnBrk="1" latinLnBrk="0" hangingPunct="1">
              <a:spcBef>
                <a:spcPct val="20000"/>
              </a:spcBef>
              <a:buFont typeface="Arial"/>
              <a:buNone/>
              <a:defRPr sz="24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a:lstStyle>
          <a:p>
            <a:pPr>
              <a:lnSpc>
                <a:spcPct val="120000"/>
              </a:lnSpc>
              <a:spcBef>
                <a:spcPts val="100"/>
              </a:spcBef>
              <a:spcAft>
                <a:spcPts val="60"/>
              </a:spcAft>
            </a:pPr>
            <a:r>
              <a:rPr lang="en-US" dirty="0"/>
              <a:t> By </a:t>
            </a:r>
            <a:r>
              <a:rPr lang="en-US"/>
              <a:t>1775, </a:t>
            </a:r>
            <a:r>
              <a:rPr lang="en-US" dirty="0"/>
              <a:t>many residents of the Cape Fear region had become patriots. That same year, the still loyal Christopher Cains sold Lot 35 to Prudence McIlhenny, a resident of Brunswick with links to local tavern keeper James McIlhenny (Brunswick County Deeds, 1775). Prudence likely continued producing bread on the site until her death sometime before 1785 (Brunswick County Deeds, 1785). As a loyalist to the end, Cains' fortunes continued to decrease as the tide of war turned. By 1787, the last of his property was sold at public auction (DeMond, 2009 :243). Shipments of bread continued to leave Brunswick until 1787, long after Brunswick supposedly dissolved in 1776. The last recorded shipment of bread along with building materials and other provisions left Brunswick in 1787 bound for the Eusebio, Guyana near modern day Georgetown (Imports and Exports 1787). </a:t>
            </a:r>
          </a:p>
          <a:p>
            <a:pPr>
              <a:lnSpc>
                <a:spcPct val="120000"/>
              </a:lnSpc>
              <a:spcBef>
                <a:spcPts val="100"/>
              </a:spcBef>
              <a:spcAft>
                <a:spcPts val="60"/>
              </a:spcAft>
            </a:pPr>
            <a:endParaRPr lang="en-US" dirty="0"/>
          </a:p>
          <a:p>
            <a:pPr>
              <a:lnSpc>
                <a:spcPct val="120000"/>
              </a:lnSpc>
              <a:spcBef>
                <a:spcPts val="100"/>
              </a:spcBef>
              <a:spcAft>
                <a:spcPts val="60"/>
              </a:spcAft>
            </a:pPr>
            <a:r>
              <a:rPr lang="en-US" sz="3200" b="1" dirty="0"/>
              <a:t>The Remains of Lot 35  </a:t>
            </a:r>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sz="3200" b="1" dirty="0"/>
          </a:p>
          <a:p>
            <a:pPr>
              <a:lnSpc>
                <a:spcPct val="120000"/>
              </a:lnSpc>
              <a:spcBef>
                <a:spcPts val="100"/>
              </a:spcBef>
              <a:spcAft>
                <a:spcPts val="60"/>
              </a:spcAft>
            </a:pPr>
            <a:endParaRPr lang="en-US" dirty="0"/>
          </a:p>
          <a:p>
            <a:pPr>
              <a:lnSpc>
                <a:spcPct val="120000"/>
              </a:lnSpc>
              <a:spcBef>
                <a:spcPts val="100"/>
              </a:spcBef>
              <a:spcAft>
                <a:spcPts val="60"/>
              </a:spcAft>
            </a:pPr>
            <a:r>
              <a:rPr lang="en-US" dirty="0"/>
              <a:t>The excavations at Lot 35 yielded a total of 19,477 artifacts and ecofacts ranging from ceramics, coins, artillery shot and shell along with everything in between.  Artifact patterning analysis along with other tools such as mean ceramic date and pipe stem analysis determined that Structure N5 was the habitation of upper middle class individuals from the mid to late 18</a:t>
            </a:r>
            <a:r>
              <a:rPr lang="en-US" baseline="30000" dirty="0"/>
              <a:t>th</a:t>
            </a:r>
            <a:r>
              <a:rPr lang="en-US" dirty="0"/>
              <a:t> century. This hypothesis was corroborated by the</a:t>
            </a:r>
          </a:p>
          <a:p>
            <a:pPr>
              <a:lnSpc>
                <a:spcPct val="120000"/>
              </a:lnSpc>
              <a:spcBef>
                <a:spcPts val="100"/>
              </a:spcBef>
              <a:spcAft>
                <a:spcPts val="60"/>
              </a:spcAft>
            </a:pPr>
            <a:endParaRPr lang="en-US" dirty="0"/>
          </a:p>
        </p:txBody>
      </p:sp>
      <p:sp>
        <p:nvSpPr>
          <p:cNvPr id="6" name="Content Placeholder 2"/>
          <p:cNvSpPr txBox="1">
            <a:spLocks/>
          </p:cNvSpPr>
          <p:nvPr/>
        </p:nvSpPr>
        <p:spPr>
          <a:xfrm>
            <a:off x="29270274" y="7680962"/>
            <a:ext cx="12030126" cy="22483125"/>
          </a:xfrm>
          <a:prstGeom prst="rect">
            <a:avLst/>
          </a:prstGeom>
          <a:solidFill>
            <a:srgbClr val="EEECE1"/>
          </a:solidFill>
        </p:spPr>
        <p:txBody>
          <a:bodyPr vert="horz" lIns="438912" tIns="219456" rIns="438912" bIns="219456" rtlCol="0">
            <a:normAutofit/>
          </a:bodyPr>
          <a:lstStyle>
            <a:lvl1pPr marL="0" indent="0" algn="l" defTabSz="2194560" rtl="0" eaLnBrk="1" latinLnBrk="0" hangingPunct="1">
              <a:spcBef>
                <a:spcPct val="20000"/>
              </a:spcBef>
              <a:buFont typeface="Arial"/>
              <a:buNone/>
              <a:defRPr sz="2400" kern="1200">
                <a:solidFill>
                  <a:schemeClr val="tx1"/>
                </a:solidFill>
                <a:latin typeface="+mn-lt"/>
                <a:ea typeface="+mn-ea"/>
                <a:cs typeface="+mn-cs"/>
              </a:defRPr>
            </a:lvl1pPr>
            <a:lvl2pPr marL="465138" indent="-465138" algn="l" defTabSz="2194560" rtl="0" eaLnBrk="1" latinLnBrk="0" hangingPunct="1">
              <a:spcBef>
                <a:spcPct val="20000"/>
              </a:spcBef>
              <a:buFont typeface="Arial"/>
              <a:buChar char="–"/>
              <a:defRPr sz="2400" kern="1200">
                <a:solidFill>
                  <a:schemeClr val="tx1"/>
                </a:solidFill>
                <a:latin typeface="+mn-lt"/>
                <a:ea typeface="+mn-ea"/>
                <a:cs typeface="+mn-cs"/>
              </a:defRPr>
            </a:lvl2pPr>
            <a:lvl3pPr marL="0" indent="0" algn="l" defTabSz="2194560" rtl="0" eaLnBrk="1" latinLnBrk="0" hangingPunct="1">
              <a:spcBef>
                <a:spcPct val="20000"/>
              </a:spcBef>
              <a:buFont typeface="Arial"/>
              <a:buNone/>
              <a:defRPr sz="2400" kern="1200">
                <a:solidFill>
                  <a:schemeClr val="tx1"/>
                </a:solidFill>
                <a:latin typeface="+mn-lt"/>
                <a:ea typeface="+mn-ea"/>
                <a:cs typeface="+mn-cs"/>
              </a:defRPr>
            </a:lvl3pPr>
            <a:lvl4pPr marL="0" indent="0" algn="l" defTabSz="2194560" rtl="0" eaLnBrk="1" latinLnBrk="0" hangingPunct="1">
              <a:spcBef>
                <a:spcPct val="20000"/>
              </a:spcBef>
              <a:buFont typeface="Arial"/>
              <a:buNone/>
              <a:defRPr sz="2400" kern="1200">
                <a:solidFill>
                  <a:schemeClr val="tx1"/>
                </a:solidFill>
                <a:latin typeface="+mn-lt"/>
                <a:ea typeface="+mn-ea"/>
                <a:cs typeface="+mn-cs"/>
              </a:defRPr>
            </a:lvl4pPr>
            <a:lvl5pPr marL="0" indent="0" algn="l" defTabSz="2194560" rtl="0" eaLnBrk="1" latinLnBrk="0" hangingPunct="1">
              <a:spcBef>
                <a:spcPct val="20000"/>
              </a:spcBef>
              <a:buFont typeface="Arial"/>
              <a:buNone/>
              <a:defRPr sz="24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a:lstStyle>
          <a:p>
            <a:pPr>
              <a:lnSpc>
                <a:spcPct val="120000"/>
              </a:lnSpc>
              <a:spcBef>
                <a:spcPts val="100"/>
              </a:spcBef>
              <a:spcAft>
                <a:spcPts val="60"/>
              </a:spcAft>
            </a:pPr>
            <a:r>
              <a:rPr lang="en-US" dirty="0"/>
              <a:t>prescience of expensive ceramics such as porcelain and personal items such as wig curlers, cut glass jewelry pieces, an glass buttons.  The kitchen hypothesis was corroborated by the prescience of cast iron cauldron fragments, hardware along with items such as jaw harps, pipes, and wine bottles likely used to pass the long hours observing the baking process. </a:t>
            </a:r>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endParaRPr lang="en-US" dirty="0"/>
          </a:p>
          <a:p>
            <a:pPr>
              <a:lnSpc>
                <a:spcPct val="120000"/>
              </a:lnSpc>
              <a:spcBef>
                <a:spcPts val="100"/>
              </a:spcBef>
              <a:spcAft>
                <a:spcPts val="60"/>
              </a:spcAft>
            </a:pPr>
            <a:r>
              <a:rPr lang="en-US" sz="3200" b="1" dirty="0"/>
              <a:t>Discussion</a:t>
            </a:r>
          </a:p>
          <a:p>
            <a:r>
              <a:rPr lang="en-US" dirty="0"/>
              <a:t>Previous research conducted by Stanley South identified David Jones and a Prudence 			                McIlhenny (or </a:t>
            </a:r>
            <a:r>
              <a:rPr lang="en-US" dirty="0" err="1"/>
              <a:t>Mackland</a:t>
            </a:r>
            <a:r>
              <a:rPr lang="en-US" dirty="0"/>
              <a:t>) as previous			                 residents of the lot. (South 1961:2)			                 David Jones was mentioned in the transfer of 		                 Lot 77 occurring in 1775 between  			                 Christopher Cains and Prudence McIlhenny 			                 as someone “residing in” a house that most                   		                  likely was structure N5 as a renter (South 			                  1964). In the deed of sale, McIlhenny was 			                   listed as a “citizen of Brunswick.” (Brunswick 	                                                   County Deed Books 1775) 			                   Port records have indicated that bread as 					well as other 					foodstuffs were 					exported in 					addition to the 					naval stores along 				with timber 					products between 				1765 and 1775. 					(Lee 1965:149) 					This information 					and the presence 				of the oven on 					private land may 					be indicative of a 					commercial baking 				operation on Lot 					35.  </a:t>
            </a:r>
          </a:p>
          <a:p>
            <a:r>
              <a:rPr lang="en-US" sz="1800" b="1" dirty="0"/>
              <a:t>References Cited</a:t>
            </a:r>
          </a:p>
          <a:p>
            <a:r>
              <a:rPr lang="en-US" sz="1100" dirty="0"/>
              <a:t>Angley, Wilson F. </a:t>
            </a:r>
          </a:p>
          <a:p>
            <a:r>
              <a:rPr lang="en-US" sz="1100" dirty="0"/>
              <a:t>1998      </a:t>
            </a:r>
            <a:r>
              <a:rPr lang="en-US" sz="1100" i="1" dirty="0"/>
              <a:t>A History of the Brunswick Town/Fort Anderson Site in Brunswick County, North Carolina. </a:t>
            </a:r>
            <a:r>
              <a:rPr lang="en-US" sz="1100" dirty="0"/>
              <a:t>North Carolina Department of Archives and History, Raleigh </a:t>
            </a:r>
          </a:p>
          <a:p>
            <a:r>
              <a:rPr lang="en-US" sz="1100" dirty="0"/>
              <a:t>&lt;</a:t>
            </a:r>
            <a:r>
              <a:rPr lang="en-US" sz="1100" u="sng" dirty="0"/>
              <a:t>http://digital.ncdcr.gov/cdm/ref/collection/p16062coll6/id/4874</a:t>
            </a:r>
            <a:r>
              <a:rPr lang="en-US" sz="1100" dirty="0"/>
              <a:t>&gt;. Accessed 15 November 2016.</a:t>
            </a:r>
          </a:p>
          <a:p>
            <a:r>
              <a:rPr lang="en-US" sz="1100" dirty="0"/>
              <a:t>DeMond, Robert O. </a:t>
            </a:r>
          </a:p>
          <a:p>
            <a:r>
              <a:rPr lang="en-US" sz="1100" dirty="0"/>
              <a:t>2009     T</a:t>
            </a:r>
            <a:r>
              <a:rPr lang="en-US" sz="1100" i="1" dirty="0"/>
              <a:t>he Loyalists of North Carolina During the Revolution. </a:t>
            </a:r>
            <a:r>
              <a:rPr lang="en-US" sz="1100" dirty="0"/>
              <a:t>Genealogical Publishing, Baltimore, MD. </a:t>
            </a:r>
          </a:p>
          <a:p>
            <a:r>
              <a:rPr lang="en-US" sz="1100" dirty="0"/>
              <a:t>British National Archives </a:t>
            </a:r>
          </a:p>
          <a:p>
            <a:pPr marL="228600" indent="-228600">
              <a:buAutoNum type="arabicPlain" startAt="1763"/>
            </a:pPr>
            <a:r>
              <a:rPr lang="en-US" sz="1100" dirty="0"/>
              <a:t>     Ledgers of Imports and Exports, America. Records of the Boards of Customs, Excise, and Customs and Excise, and HM Revenue and Customs, CUST 16/1, &lt; http://discovery.nationalarchives.gov.uk/details/r/C307774&gt;, British National Archives, Richmond, UK. </a:t>
            </a:r>
          </a:p>
          <a:p>
            <a:r>
              <a:rPr lang="en-US" sz="1100" dirty="0"/>
              <a:t>Lee, Lawrence E. </a:t>
            </a:r>
          </a:p>
          <a:p>
            <a:r>
              <a:rPr lang="en-US" sz="1100" dirty="0"/>
              <a:t>1965     </a:t>
            </a:r>
            <a:r>
              <a:rPr lang="en-US" sz="1100" i="1" dirty="0"/>
              <a:t>The Lower Cape Fear in Colonial Days.</a:t>
            </a:r>
            <a:r>
              <a:rPr lang="en-US" sz="1100" dirty="0"/>
              <a:t> The University of North Carolina Press, Chapel Hill, NC.  </a:t>
            </a:r>
            <a:endParaRPr lang="en-US" sz="1100" dirty="0">
              <a:ea typeface="Calibri" panose="020F0502020204030204" pitchFamily="34" charset="0"/>
              <a:cs typeface="Times New Roman" panose="02020603050405020304" pitchFamily="18" charset="0"/>
            </a:endParaRPr>
          </a:p>
          <a:p>
            <a:pPr>
              <a:spcBef>
                <a:spcPts val="0"/>
              </a:spcBef>
            </a:pPr>
            <a:r>
              <a:rPr lang="en-US" sz="1100" dirty="0">
                <a:ea typeface="Calibri" panose="020F0502020204030204" pitchFamily="34" charset="0"/>
                <a:cs typeface="Times New Roman" panose="02020603050405020304" pitchFamily="18" charset="0"/>
              </a:rPr>
              <a:t>Miles, Natasha</a:t>
            </a:r>
          </a:p>
          <a:p>
            <a:pPr>
              <a:spcBef>
                <a:spcPts val="0"/>
              </a:spcBef>
            </a:pPr>
            <a:r>
              <a:rPr lang="en-US" sz="1100" dirty="0">
                <a:ea typeface="Calibri" panose="020F0502020204030204" pitchFamily="34" charset="0"/>
                <a:cs typeface="Times New Roman" panose="02020603050405020304" pitchFamily="18" charset="0"/>
              </a:rPr>
              <a:t>2002     1769 Brunswick County, North Carolina Tax List. NC </a:t>
            </a:r>
            <a:r>
              <a:rPr lang="en-US" sz="1100" dirty="0" err="1">
                <a:ea typeface="Calibri" panose="020F0502020204030204" pitchFamily="34" charset="0"/>
                <a:cs typeface="Times New Roman" panose="02020603050405020304" pitchFamily="18" charset="0"/>
              </a:rPr>
              <a:t>GenWeb</a:t>
            </a:r>
            <a:r>
              <a:rPr lang="en-US" sz="1100" dirty="0">
                <a:ea typeface="Calibri" panose="020F0502020204030204" pitchFamily="34" charset="0"/>
                <a:cs typeface="Times New Roman" panose="02020603050405020304" pitchFamily="18" charset="0"/>
              </a:rPr>
              <a:t>, Brunswick &lt; </a:t>
            </a:r>
            <a:r>
              <a:rPr lang="en-US" sz="1100" u="sng" dirty="0">
                <a:solidFill>
                  <a:srgbClr val="0563C1"/>
                </a:solidFill>
                <a:ea typeface="Calibri" panose="020F0502020204030204" pitchFamily="34" charset="0"/>
                <a:cs typeface="Times New Roman" panose="02020603050405020304" pitchFamily="18" charset="0"/>
              </a:rPr>
              <a:t>http://www.ncgenweb.us/brunswick/1769tax.html</a:t>
            </a:r>
            <a:r>
              <a:rPr lang="en-US" sz="1100" dirty="0">
                <a:ea typeface="Calibri" panose="020F0502020204030204" pitchFamily="34" charset="0"/>
                <a:cs typeface="Times New Roman" panose="02020603050405020304" pitchFamily="18" charset="0"/>
              </a:rPr>
              <a:t>&gt;. Accessed 30 November 2016. </a:t>
            </a:r>
          </a:p>
          <a:p>
            <a:pPr>
              <a:spcBef>
                <a:spcPts val="0"/>
              </a:spcBef>
            </a:pPr>
            <a:r>
              <a:rPr lang="en-US" sz="1100" dirty="0">
                <a:ea typeface="Calibri" panose="020F0502020204030204" pitchFamily="34" charset="0"/>
                <a:cs typeface="Times New Roman" panose="02020603050405020304" pitchFamily="18" charset="0"/>
              </a:rPr>
              <a:t>Miles, Natasha </a:t>
            </a:r>
          </a:p>
          <a:p>
            <a:pPr>
              <a:spcBef>
                <a:spcPts val="0"/>
              </a:spcBef>
            </a:pPr>
            <a:r>
              <a:rPr lang="en-US" sz="1100" dirty="0">
                <a:ea typeface="Calibri" panose="020F0502020204030204" pitchFamily="34" charset="0"/>
                <a:cs typeface="Times New Roman" panose="02020603050405020304" pitchFamily="18" charset="0"/>
              </a:rPr>
              <a:t>2002     1772 Brunswick County, North Carolina Tax List. NC </a:t>
            </a:r>
            <a:r>
              <a:rPr lang="en-US" sz="1100" dirty="0" err="1">
                <a:ea typeface="Calibri" panose="020F0502020204030204" pitchFamily="34" charset="0"/>
                <a:cs typeface="Times New Roman" panose="02020603050405020304" pitchFamily="18" charset="0"/>
              </a:rPr>
              <a:t>GenWeb</a:t>
            </a:r>
            <a:r>
              <a:rPr lang="en-US" sz="1100" dirty="0">
                <a:ea typeface="Calibri" panose="020F0502020204030204" pitchFamily="34" charset="0"/>
                <a:cs typeface="Times New Roman" panose="02020603050405020304" pitchFamily="18" charset="0"/>
              </a:rPr>
              <a:t>. Brunswick &lt; </a:t>
            </a:r>
            <a:r>
              <a:rPr lang="en-US" sz="1100" u="sng" dirty="0">
                <a:solidFill>
                  <a:srgbClr val="0563C1"/>
                </a:solidFill>
                <a:ea typeface="Calibri" panose="020F0502020204030204" pitchFamily="34" charset="0"/>
                <a:cs typeface="Times New Roman" panose="02020603050405020304" pitchFamily="18" charset="0"/>
              </a:rPr>
              <a:t>http://www.ncgenweb.us/brunswick/1772tax.html</a:t>
            </a:r>
            <a:r>
              <a:rPr lang="en-US" sz="1100" dirty="0">
                <a:ea typeface="Calibri" panose="020F0502020204030204" pitchFamily="34" charset="0"/>
                <a:cs typeface="Times New Roman" panose="02020603050405020304" pitchFamily="18" charset="0"/>
              </a:rPr>
              <a:t>&gt;. Accessed 30 November 2016. </a:t>
            </a:r>
          </a:p>
          <a:p>
            <a:pPr>
              <a:spcBef>
                <a:spcPts val="0"/>
              </a:spcBef>
            </a:pPr>
            <a:r>
              <a:rPr lang="en-US" sz="1100" dirty="0">
                <a:ea typeface="Calibri" panose="020F0502020204030204" pitchFamily="34" charset="0"/>
                <a:cs typeface="Times New Roman" panose="02020603050405020304" pitchFamily="18" charset="0"/>
              </a:rPr>
              <a:t> </a:t>
            </a:r>
          </a:p>
          <a:p>
            <a:endParaRPr lang="en-US" sz="1200" dirty="0"/>
          </a:p>
          <a:p>
            <a:endParaRPr lang="en-US" sz="1200" dirty="0"/>
          </a:p>
          <a:p>
            <a:endParaRPr lang="en-US" sz="1200" b="1" dirty="0"/>
          </a:p>
          <a:p>
            <a:pPr>
              <a:lnSpc>
                <a:spcPct val="120000"/>
              </a:lnSpc>
              <a:spcBef>
                <a:spcPts val="100"/>
              </a:spcBef>
              <a:spcAft>
                <a:spcPts val="60"/>
              </a:spcAft>
            </a:pPr>
            <a:endParaRPr lang="en-US" b="1" dirty="0"/>
          </a:p>
        </p:txBody>
      </p:sp>
      <p:pic>
        <p:nvPicPr>
          <p:cNvPr id="9" name="Picture 8"/>
          <p:cNvPicPr>
            <a:picLocks noChangeAspect="1"/>
          </p:cNvPicPr>
          <p:nvPr/>
        </p:nvPicPr>
        <p:blipFill>
          <a:blip r:embed="rId4"/>
          <a:stretch>
            <a:fillRect/>
          </a:stretch>
        </p:blipFill>
        <p:spPr>
          <a:xfrm>
            <a:off x="838673" y="30859518"/>
            <a:ext cx="5385827" cy="1810516"/>
          </a:xfrm>
          <a:prstGeom prst="rect">
            <a:avLst/>
          </a:prstGeom>
        </p:spPr>
      </p:pic>
      <p:pic>
        <p:nvPicPr>
          <p:cNvPr id="11" name="Picture 10"/>
          <p:cNvPicPr>
            <a:picLocks noChangeAspect="1"/>
          </p:cNvPicPr>
          <p:nvPr/>
        </p:nvPicPr>
        <p:blipFill>
          <a:blip r:embed="rId5"/>
          <a:stretch>
            <a:fillRect/>
          </a:stretch>
        </p:blipFill>
        <p:spPr>
          <a:xfrm rot="10800000">
            <a:off x="7327900" y="7921727"/>
            <a:ext cx="6912662" cy="3888372"/>
          </a:xfrm>
          <a:prstGeom prst="rect">
            <a:avLst/>
          </a:prstGeom>
        </p:spPr>
      </p:pic>
      <p:sp>
        <p:nvSpPr>
          <p:cNvPr id="12" name="TextBox 11"/>
          <p:cNvSpPr txBox="1"/>
          <p:nvPr/>
        </p:nvSpPr>
        <p:spPr>
          <a:xfrm>
            <a:off x="7486651" y="11900239"/>
            <a:ext cx="6753912" cy="646331"/>
          </a:xfrm>
          <a:prstGeom prst="rect">
            <a:avLst/>
          </a:prstGeom>
          <a:noFill/>
        </p:spPr>
        <p:txBody>
          <a:bodyPr wrap="square" rtlCol="0">
            <a:spAutoFit/>
          </a:bodyPr>
          <a:lstStyle/>
          <a:p>
            <a:r>
              <a:rPr lang="en-US" sz="1800" dirty="0"/>
              <a:t>Above: Photo of the “Edward Moseley Ruin” before excavations began. The remains were identified as a bread oven  after excavation.</a:t>
            </a:r>
          </a:p>
        </p:txBody>
      </p:sp>
      <p:pic>
        <p:nvPicPr>
          <p:cNvPr id="13" name="Picture 12"/>
          <p:cNvPicPr>
            <a:picLocks noChangeAspect="1"/>
          </p:cNvPicPr>
          <p:nvPr/>
        </p:nvPicPr>
        <p:blipFill>
          <a:blip r:embed="rId6"/>
          <a:stretch>
            <a:fillRect/>
          </a:stretch>
        </p:blipFill>
        <p:spPr>
          <a:xfrm>
            <a:off x="2841509" y="16700039"/>
            <a:ext cx="7558139" cy="6045661"/>
          </a:xfrm>
          <a:prstGeom prst="rect">
            <a:avLst/>
          </a:prstGeom>
        </p:spPr>
      </p:pic>
      <p:sp>
        <p:nvSpPr>
          <p:cNvPr id="8" name="TextBox 7"/>
          <p:cNvSpPr txBox="1"/>
          <p:nvPr/>
        </p:nvSpPr>
        <p:spPr>
          <a:xfrm>
            <a:off x="2841509" y="22848328"/>
            <a:ext cx="7844455" cy="646331"/>
          </a:xfrm>
          <a:prstGeom prst="rect">
            <a:avLst/>
          </a:prstGeom>
          <a:noFill/>
        </p:spPr>
        <p:txBody>
          <a:bodyPr wrap="none" rtlCol="0">
            <a:spAutoFit/>
          </a:bodyPr>
          <a:lstStyle/>
          <a:p>
            <a:r>
              <a:rPr lang="en-US" sz="1800" dirty="0"/>
              <a:t>Above and Background: the 1769 CJ Sauthier map of Brunswick. The detail shows </a:t>
            </a:r>
          </a:p>
          <a:p>
            <a:r>
              <a:rPr lang="en-US" sz="1800" dirty="0"/>
              <a:t>the location of Lot 35 and the immediate area. </a:t>
            </a:r>
          </a:p>
        </p:txBody>
      </p:sp>
      <p:pic>
        <p:nvPicPr>
          <p:cNvPr id="10" name="Picture 9"/>
          <p:cNvPicPr>
            <a:picLocks noChangeAspect="1"/>
          </p:cNvPicPr>
          <p:nvPr/>
        </p:nvPicPr>
        <p:blipFill>
          <a:blip r:embed="rId7"/>
          <a:stretch>
            <a:fillRect/>
          </a:stretch>
        </p:blipFill>
        <p:spPr>
          <a:xfrm>
            <a:off x="16350943" y="13724863"/>
            <a:ext cx="11028449" cy="8780402"/>
          </a:xfrm>
          <a:prstGeom prst="rect">
            <a:avLst/>
          </a:prstGeom>
        </p:spPr>
      </p:pic>
      <p:pic>
        <p:nvPicPr>
          <p:cNvPr id="14" name="Picture 13"/>
          <p:cNvPicPr>
            <a:picLocks noChangeAspect="1"/>
          </p:cNvPicPr>
          <p:nvPr/>
        </p:nvPicPr>
        <p:blipFill>
          <a:blip r:embed="rId8"/>
          <a:stretch>
            <a:fillRect/>
          </a:stretch>
        </p:blipFill>
        <p:spPr>
          <a:xfrm>
            <a:off x="40539924" y="30356602"/>
            <a:ext cx="2313432" cy="2313432"/>
          </a:xfrm>
          <a:prstGeom prst="rect">
            <a:avLst/>
          </a:prstGeom>
        </p:spPr>
      </p:pic>
      <p:sp>
        <p:nvSpPr>
          <p:cNvPr id="15" name="TextBox 14"/>
          <p:cNvSpPr txBox="1"/>
          <p:nvPr/>
        </p:nvSpPr>
        <p:spPr>
          <a:xfrm>
            <a:off x="17384874" y="22745700"/>
            <a:ext cx="9480096" cy="646331"/>
          </a:xfrm>
          <a:prstGeom prst="rect">
            <a:avLst/>
          </a:prstGeom>
          <a:noFill/>
        </p:spPr>
        <p:txBody>
          <a:bodyPr wrap="none" rtlCol="0">
            <a:spAutoFit/>
          </a:bodyPr>
          <a:lstStyle/>
          <a:p>
            <a:r>
              <a:rPr lang="en-US" sz="1800" dirty="0"/>
              <a:t>Above:  Lot 35 excavation site map. The remains of structure N5 consisted of a series of brick piers. </a:t>
            </a:r>
          </a:p>
          <a:p>
            <a:r>
              <a:rPr lang="en-US" sz="1800" dirty="0"/>
              <a:t>              Only the foundation of the oven remained   </a:t>
            </a:r>
          </a:p>
        </p:txBody>
      </p:sp>
      <p:pic>
        <p:nvPicPr>
          <p:cNvPr id="17" name="Picture 16"/>
          <p:cNvPicPr>
            <a:picLocks noChangeAspect="1"/>
          </p:cNvPicPr>
          <p:nvPr/>
        </p:nvPicPr>
        <p:blipFill>
          <a:blip r:embed="rId9"/>
          <a:stretch>
            <a:fillRect/>
          </a:stretch>
        </p:blipFill>
        <p:spPr>
          <a:xfrm rot="5400000">
            <a:off x="20245571" y="26496963"/>
            <a:ext cx="3556595" cy="2373453"/>
          </a:xfrm>
          <a:prstGeom prst="rect">
            <a:avLst/>
          </a:prstGeom>
        </p:spPr>
      </p:pic>
      <p:pic>
        <p:nvPicPr>
          <p:cNvPr id="19" name="Picture 18"/>
          <p:cNvPicPr/>
          <p:nvPr/>
        </p:nvPicPr>
        <p:blipFill>
          <a:blip r:embed="rId10" cstate="print">
            <a:extLst>
              <a:ext uri="{28A0092B-C50C-407E-A947-70E740481C1C}">
                <a14:useLocalDpi xmlns:a14="http://schemas.microsoft.com/office/drawing/2010/main" val="0"/>
              </a:ext>
            </a:extLst>
          </a:blip>
          <a:stretch>
            <a:fillRect/>
          </a:stretch>
        </p:blipFill>
        <p:spPr>
          <a:xfrm>
            <a:off x="24281118" y="26208247"/>
            <a:ext cx="4338320" cy="3253740"/>
          </a:xfrm>
          <a:prstGeom prst="rect">
            <a:avLst/>
          </a:prstGeom>
        </p:spPr>
      </p:pic>
      <p:pic>
        <p:nvPicPr>
          <p:cNvPr id="18" name="Picture 17"/>
          <p:cNvPicPr>
            <a:picLocks noChangeAspect="1"/>
          </p:cNvPicPr>
          <p:nvPr/>
        </p:nvPicPr>
        <p:blipFill>
          <a:blip r:embed="rId11"/>
          <a:stretch>
            <a:fillRect/>
          </a:stretch>
        </p:blipFill>
        <p:spPr>
          <a:xfrm>
            <a:off x="15712913" y="26407157"/>
            <a:ext cx="4255813" cy="2839193"/>
          </a:xfrm>
          <a:prstGeom prst="rect">
            <a:avLst/>
          </a:prstGeom>
        </p:spPr>
      </p:pic>
      <p:pic>
        <p:nvPicPr>
          <p:cNvPr id="20" name="Picture 19"/>
          <p:cNvPicPr>
            <a:picLocks noChangeAspect="1"/>
          </p:cNvPicPr>
          <p:nvPr/>
        </p:nvPicPr>
        <p:blipFill>
          <a:blip r:embed="rId12"/>
          <a:stretch>
            <a:fillRect/>
          </a:stretch>
        </p:blipFill>
        <p:spPr>
          <a:xfrm>
            <a:off x="34810014" y="20589121"/>
            <a:ext cx="3539711" cy="3696335"/>
          </a:xfrm>
          <a:prstGeom prst="rect">
            <a:avLst/>
          </a:prstGeom>
        </p:spPr>
      </p:pic>
      <p:pic>
        <p:nvPicPr>
          <p:cNvPr id="23" name="Picture 2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881094" y="10259816"/>
            <a:ext cx="4562958" cy="3422219"/>
          </a:xfrm>
          <a:prstGeom prst="rect">
            <a:avLst/>
          </a:prstGeom>
        </p:spPr>
      </p:pic>
      <p:pic>
        <p:nvPicPr>
          <p:cNvPr id="25" name="Picture 24"/>
          <p:cNvPicPr>
            <a:picLocks noChangeAspect="1"/>
          </p:cNvPicPr>
          <p:nvPr/>
        </p:nvPicPr>
        <p:blipFill>
          <a:blip r:embed="rId14"/>
          <a:stretch>
            <a:fillRect/>
          </a:stretch>
        </p:blipFill>
        <p:spPr>
          <a:xfrm>
            <a:off x="35921978" y="9938616"/>
            <a:ext cx="3006341" cy="4866078"/>
          </a:xfrm>
          <a:prstGeom prst="rect">
            <a:avLst/>
          </a:prstGeom>
        </p:spPr>
      </p:pic>
      <p:sp>
        <p:nvSpPr>
          <p:cNvPr id="26" name="Oval 25"/>
          <p:cNvSpPr/>
          <p:nvPr/>
        </p:nvSpPr>
        <p:spPr>
          <a:xfrm>
            <a:off x="35872285" y="12332695"/>
            <a:ext cx="1021695" cy="15851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5855859" y="29277321"/>
            <a:ext cx="4341573" cy="923330"/>
          </a:xfrm>
          <a:prstGeom prst="rect">
            <a:avLst/>
          </a:prstGeom>
          <a:noFill/>
        </p:spPr>
        <p:txBody>
          <a:bodyPr wrap="none" rtlCol="0">
            <a:spAutoFit/>
          </a:bodyPr>
          <a:lstStyle/>
          <a:p>
            <a:r>
              <a:rPr lang="en-US" sz="1800" dirty="0"/>
              <a:t>Above left: Pocket watch winding key. </a:t>
            </a:r>
          </a:p>
          <a:p>
            <a:r>
              <a:rPr lang="en-US" sz="1800" dirty="0"/>
              <a:t>This artifact was attached to a chain secured</a:t>
            </a:r>
          </a:p>
          <a:p>
            <a:r>
              <a:rPr lang="en-US" sz="1800" dirty="0"/>
              <a:t> to a gentlemen’s vest  </a:t>
            </a:r>
          </a:p>
        </p:txBody>
      </p:sp>
      <p:sp>
        <p:nvSpPr>
          <p:cNvPr id="35" name="Arrow: Right 34"/>
          <p:cNvSpPr/>
          <p:nvPr/>
        </p:nvSpPr>
        <p:spPr>
          <a:xfrm rot="1800938" flipV="1">
            <a:off x="33394333" y="12547308"/>
            <a:ext cx="2880995" cy="174261"/>
          </a:xfrm>
          <a:prstGeom prst="rightArrow">
            <a:avLst/>
          </a:prstGeom>
          <a:noFill/>
          <a:ln>
            <a:solidFill>
              <a:srgbClr val="EEEC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20192534" y="29554320"/>
            <a:ext cx="3864776" cy="369332"/>
          </a:xfrm>
          <a:prstGeom prst="rect">
            <a:avLst/>
          </a:prstGeom>
          <a:noFill/>
        </p:spPr>
        <p:txBody>
          <a:bodyPr wrap="none" rtlCol="0">
            <a:spAutoFit/>
          </a:bodyPr>
          <a:lstStyle/>
          <a:p>
            <a:r>
              <a:rPr lang="en-US" sz="1800" dirty="0"/>
              <a:t>Above center:  Decorative Glass button</a:t>
            </a:r>
          </a:p>
        </p:txBody>
      </p:sp>
      <p:sp>
        <p:nvSpPr>
          <p:cNvPr id="37" name="TextBox 36"/>
          <p:cNvSpPr txBox="1"/>
          <p:nvPr/>
        </p:nvSpPr>
        <p:spPr>
          <a:xfrm>
            <a:off x="24281118" y="29461987"/>
            <a:ext cx="3680431" cy="646331"/>
          </a:xfrm>
          <a:prstGeom prst="rect">
            <a:avLst/>
          </a:prstGeom>
          <a:noFill/>
        </p:spPr>
        <p:txBody>
          <a:bodyPr wrap="none" rtlCol="0">
            <a:spAutoFit/>
          </a:bodyPr>
          <a:lstStyle/>
          <a:p>
            <a:r>
              <a:rPr lang="en-US" sz="1800" dirty="0"/>
              <a:t>Above right: Face side of a 1750 King </a:t>
            </a:r>
          </a:p>
          <a:p>
            <a:r>
              <a:rPr lang="en-US" sz="1800" dirty="0"/>
              <a:t>George II Irish Copper Halfpenny</a:t>
            </a:r>
          </a:p>
        </p:txBody>
      </p:sp>
      <p:pic>
        <p:nvPicPr>
          <p:cNvPr id="41" name="Picture 40"/>
          <p:cNvPicPr/>
          <p:nvPr/>
        </p:nvPicPr>
        <p:blipFill>
          <a:blip r:embed="rId15" cstate="print">
            <a:extLst>
              <a:ext uri="{28A0092B-C50C-407E-A947-70E740481C1C}">
                <a14:useLocalDpi xmlns:a14="http://schemas.microsoft.com/office/drawing/2010/main" val="0"/>
              </a:ext>
            </a:extLst>
          </a:blip>
          <a:stretch>
            <a:fillRect/>
          </a:stretch>
        </p:blipFill>
        <p:spPr>
          <a:xfrm>
            <a:off x="29270274" y="16573520"/>
            <a:ext cx="5784599" cy="3831915"/>
          </a:xfrm>
          <a:prstGeom prst="rect">
            <a:avLst/>
          </a:prstGeom>
        </p:spPr>
      </p:pic>
      <p:pic>
        <p:nvPicPr>
          <p:cNvPr id="45" name="Picture 44"/>
          <p:cNvPicPr/>
          <p:nvPr/>
        </p:nvPicPr>
        <p:blipFill>
          <a:blip r:embed="rId16" cstate="print">
            <a:extLst>
              <a:ext uri="{28A0092B-C50C-407E-A947-70E740481C1C}">
                <a14:useLocalDpi xmlns:a14="http://schemas.microsoft.com/office/drawing/2010/main" val="0"/>
              </a:ext>
            </a:extLst>
          </a:blip>
          <a:stretch>
            <a:fillRect/>
          </a:stretch>
        </p:blipFill>
        <p:spPr>
          <a:xfrm>
            <a:off x="29270274" y="20621151"/>
            <a:ext cx="5539740" cy="3696335"/>
          </a:xfrm>
          <a:prstGeom prst="rect">
            <a:avLst/>
          </a:prstGeom>
        </p:spPr>
      </p:pic>
      <p:sp>
        <p:nvSpPr>
          <p:cNvPr id="46" name="TextBox 45"/>
          <p:cNvSpPr txBox="1"/>
          <p:nvPr/>
        </p:nvSpPr>
        <p:spPr>
          <a:xfrm>
            <a:off x="29270274" y="24349516"/>
            <a:ext cx="9079451" cy="1477328"/>
          </a:xfrm>
          <a:prstGeom prst="rect">
            <a:avLst/>
          </a:prstGeom>
          <a:noFill/>
        </p:spPr>
        <p:txBody>
          <a:bodyPr wrap="square" rtlCol="0">
            <a:spAutoFit/>
          </a:bodyPr>
          <a:lstStyle/>
          <a:p>
            <a:r>
              <a:rPr lang="en-US" sz="1800" dirty="0"/>
              <a:t>Top: The remains of structure N5. </a:t>
            </a:r>
          </a:p>
          <a:p>
            <a:r>
              <a:rPr lang="en-US" sz="1800" dirty="0"/>
              <a:t>Bottom left and right : The remains of the bread oven at Lot 35 and a conjectural cutaway of what the oven may have looked like (Oven sketch from McGraw-Hill Dictionary of Architecture and Construction http://encyclopedia2.thefreedictionary.com/brick+oven</a:t>
            </a:r>
          </a:p>
          <a:p>
            <a:r>
              <a:rPr lang="en-US" sz="1800" dirty="0"/>
              <a:t> </a:t>
            </a:r>
          </a:p>
        </p:txBody>
      </p:sp>
      <p:sp>
        <p:nvSpPr>
          <p:cNvPr id="39" name="Arrow: Right 38"/>
          <p:cNvSpPr/>
          <p:nvPr/>
        </p:nvSpPr>
        <p:spPr>
          <a:xfrm rot="997041">
            <a:off x="21385421" y="16734677"/>
            <a:ext cx="8642654" cy="292379"/>
          </a:xfrm>
          <a:prstGeom prst="rightArrow">
            <a:avLst/>
          </a:prstGeom>
          <a:noFill/>
          <a:ln>
            <a:solidFill>
              <a:srgbClr val="EEEC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Arrow: Right 37"/>
          <p:cNvSpPr/>
          <p:nvPr/>
        </p:nvSpPr>
        <p:spPr>
          <a:xfrm rot="686557">
            <a:off x="21888710" y="20710422"/>
            <a:ext cx="8642654" cy="292379"/>
          </a:xfrm>
          <a:prstGeom prst="rightArrow">
            <a:avLst/>
          </a:prstGeom>
          <a:noFill/>
          <a:ln>
            <a:solidFill>
              <a:srgbClr val="EEECE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9834959" y="13798265"/>
            <a:ext cx="5548763" cy="1477328"/>
          </a:xfrm>
          <a:prstGeom prst="rect">
            <a:avLst/>
          </a:prstGeom>
          <a:noFill/>
        </p:spPr>
        <p:txBody>
          <a:bodyPr wrap="none" rtlCol="0">
            <a:spAutoFit/>
          </a:bodyPr>
          <a:lstStyle/>
          <a:p>
            <a:r>
              <a:rPr lang="en-US" sz="1800" dirty="0"/>
              <a:t>Above and right: A small copper chain recovered next </a:t>
            </a:r>
          </a:p>
          <a:p>
            <a:r>
              <a:rPr lang="en-US" sz="1800" dirty="0"/>
              <a:t>to the oven was possibly used as a spitjack </a:t>
            </a:r>
          </a:p>
          <a:p>
            <a:r>
              <a:rPr lang="en-US" sz="1800" dirty="0"/>
              <a:t>chain for roasting cuts of meat (Photo from </a:t>
            </a:r>
          </a:p>
          <a:p>
            <a:r>
              <a:rPr lang="en-US" sz="1800" dirty="0"/>
              <a:t>https://www.pinterest.com/pin/319896379756119734/.)</a:t>
            </a:r>
          </a:p>
          <a:p>
            <a:endParaRPr lang="en-US" sz="1800" dirty="0"/>
          </a:p>
        </p:txBody>
      </p:sp>
    </p:spTree>
    <p:extLst>
      <p:ext uri="{BB962C8B-B14F-4D97-AF65-F5344CB8AC3E}">
        <p14:creationId xmlns:p14="http://schemas.microsoft.com/office/powerpoint/2010/main" val="368007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595</TotalTime>
  <Words>576</Words>
  <Application>Microsoft Office PowerPoint</Application>
  <PresentationFormat>Custom</PresentationFormat>
  <Paragraphs>93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BRUNSWICK’S BAKERS: THE ARCHAEOLOGICAL INVESIGATION OF A DWELLING AND BAKE OVEN AT LOT 35 IN BRUNSWICK TOWN STATE HISTORIC SITE</vt:lpstr>
    </vt:vector>
  </TitlesOfParts>
  <Company>ECU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Laurie Godwin</dc:creator>
  <cp:lastModifiedBy>Holloway, Andrew James</cp:lastModifiedBy>
  <cp:revision>62</cp:revision>
  <dcterms:created xsi:type="dcterms:W3CDTF">2011-02-03T15:18:06Z</dcterms:created>
  <dcterms:modified xsi:type="dcterms:W3CDTF">2017-04-13T20:08:11Z</dcterms:modified>
</cp:coreProperties>
</file>