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735">
          <p15:clr>
            <a:srgbClr val="A4A3A4"/>
          </p15:clr>
        </p15:guide>
        <p15:guide id="2" pos="16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6" d="100"/>
          <a:sy n="16" d="100"/>
        </p:scale>
        <p:origin x="1236" y="-84"/>
      </p:cViewPr>
      <p:guideLst>
        <p:guide orient="horz" pos="20735"/>
        <p:guide pos="166"/>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C4AA61-7739-44CC-89AD-D84E60B686EE}" type="datetimeFigureOut">
              <a:rPr lang="en-US" smtClean="0"/>
              <a:t>4/11/2016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910DEA-E32B-4C71-9474-8652AD5EA7E5}" type="slidenum">
              <a:rPr lang="en-US" smtClean="0"/>
              <a:t>‹#›</a:t>
            </a:fld>
            <a:endParaRPr lang="en-US"/>
          </a:p>
        </p:txBody>
      </p:sp>
    </p:spTree>
    <p:extLst>
      <p:ext uri="{BB962C8B-B14F-4D97-AF65-F5344CB8AC3E}">
        <p14:creationId xmlns:p14="http://schemas.microsoft.com/office/powerpoint/2010/main" val="918932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1A5EB1-3B1E-AF40-B1FC-ED88C2EF3527}" type="slidenum">
              <a:rPr lang="en-US" smtClean="0"/>
              <a:pPr/>
              <a:t>1</a:t>
            </a:fld>
            <a:endParaRPr lang="en-US" dirty="0"/>
          </a:p>
        </p:txBody>
      </p:sp>
    </p:spTree>
    <p:extLst>
      <p:ext uri="{BB962C8B-B14F-4D97-AF65-F5344CB8AC3E}">
        <p14:creationId xmlns:p14="http://schemas.microsoft.com/office/powerpoint/2010/main" val="3804352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4186380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3367705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1407607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1511817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2856915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1726203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1041731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717841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75915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3526629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a:xfrm>
            <a:off x="2194560" y="30510482"/>
            <a:ext cx="10241280" cy="1752600"/>
          </a:xfrm>
          <a:prstGeom prst="rect">
            <a:avLst/>
          </a:prstGeom>
        </p:spPr>
        <p:txBody>
          <a:bodyPr/>
          <a:lstStyle/>
          <a:p>
            <a:fld id="{B9963C71-5F55-8146-B49E-0AAE6E1BC95F}" type="datetimeFigureOut">
              <a:rPr lang="en-US" smtClean="0"/>
              <a:pPr/>
              <a:t>4/11/2016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1455360" y="30510482"/>
            <a:ext cx="10241280" cy="1752600"/>
          </a:xfrm>
          <a:prstGeom prst="rect">
            <a:avLst/>
          </a:prstGeom>
        </p:spPr>
        <p:txBody>
          <a:bodyPr/>
          <a:lstStyle/>
          <a:p>
            <a:fld id="{1F37A4FB-1BA2-084E-AF7B-3F1A7BFC54A1}" type="slidenum">
              <a:rPr lang="en-US" smtClean="0"/>
              <a:pPr/>
              <a:t>‹#›</a:t>
            </a:fld>
            <a:endParaRPr lang="en-US" dirty="0"/>
          </a:p>
        </p:txBody>
      </p:sp>
    </p:spTree>
    <p:extLst>
      <p:ext uri="{BB962C8B-B14F-4D97-AF65-F5344CB8AC3E}">
        <p14:creationId xmlns:p14="http://schemas.microsoft.com/office/powerpoint/2010/main" val="112159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2796895"/>
            <a:ext cx="39502080" cy="2957267"/>
          </a:xfrm>
          <a:prstGeom prst="rect">
            <a:avLst/>
          </a:prstGeom>
        </p:spPr>
        <p:txBody>
          <a:bodyPr vert="horz" lIns="438912" tIns="219456" rIns="438912" bIns="219456" rtlCol="0" anchor="ctr">
            <a:normAutofit/>
          </a:bodyPr>
          <a:lstStyle/>
          <a:p>
            <a:r>
              <a:rPr lang="en-US" dirty="0"/>
              <a:t>Click to edit Master title style</a:t>
            </a:r>
          </a:p>
        </p:txBody>
      </p:sp>
      <p:sp>
        <p:nvSpPr>
          <p:cNvPr id="3" name="Text Placeholder 2"/>
          <p:cNvSpPr>
            <a:spLocks noGrp="1"/>
          </p:cNvSpPr>
          <p:nvPr>
            <p:ph type="body" idx="1"/>
          </p:nvPr>
        </p:nvSpPr>
        <p:spPr>
          <a:xfrm>
            <a:off x="2194560" y="7680963"/>
            <a:ext cx="12030126" cy="21724622"/>
          </a:xfrm>
          <a:prstGeom prst="rect">
            <a:avLst/>
          </a:prstGeom>
        </p:spPr>
        <p:txBody>
          <a:bodyPr vert="horz" lIns="438912" tIns="219456" rIns="438912" bIns="219456" rtlCol="0">
            <a:normAutofit/>
          </a:bodyPr>
          <a:lstStyle/>
          <a:p>
            <a:pPr lvl="0"/>
            <a:r>
              <a:rPr lang="en-US" dirty="0"/>
              <a:t>Click to edit Master text styles</a:t>
            </a:r>
          </a:p>
          <a:p>
            <a:pPr lvl="4"/>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14996160" y="30902340"/>
            <a:ext cx="13898880" cy="1360742"/>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dirty="0"/>
          </a:p>
        </p:txBody>
      </p:sp>
      <p:pic>
        <p:nvPicPr>
          <p:cNvPr id="8" name="Picture 7" descr="One_line_logotype_fs(2).psd"/>
          <p:cNvPicPr>
            <a:picLocks noChangeAspect="1"/>
          </p:cNvPicPr>
          <p:nvPr userDrawn="1"/>
        </p:nvPicPr>
        <p:blipFill>
          <a:blip>
            <a:extLst>
              <a:ext uri="{28A0092B-C50C-407E-A947-70E740481C1C}">
                <a14:useLocalDpi xmlns:a14="http://schemas.microsoft.com/office/drawing/2010/main" val="0"/>
              </a:ext>
            </a:extLst>
          </a:blip>
          <a:stretch>
            <a:fillRect/>
          </a:stretch>
        </p:blipFill>
        <p:spPr>
          <a:xfrm>
            <a:off x="17995900" y="31126662"/>
            <a:ext cx="7876032" cy="826008"/>
          </a:xfrm>
          <a:prstGeom prst="rect">
            <a:avLst/>
          </a:prstGeom>
        </p:spPr>
      </p:pic>
      <p:pic>
        <p:nvPicPr>
          <p:cNvPr id="6" name="Picture 5" descr="logo[1].psd"/>
          <p:cNvPicPr>
            <a:picLocks noChangeAspect="1"/>
          </p:cNvPicPr>
          <p:nvPr userDrawn="1"/>
        </p:nvPicPr>
        <p:blipFill>
          <a:blip>
            <a:extLst>
              <a:ext uri="{28A0092B-C50C-407E-A947-70E740481C1C}">
                <a14:useLocalDpi xmlns:a14="http://schemas.microsoft.com/office/drawing/2010/main" val="0"/>
              </a:ext>
            </a:extLst>
          </a:blip>
          <a:stretch>
            <a:fillRect/>
          </a:stretch>
        </p:blipFill>
        <p:spPr>
          <a:xfrm>
            <a:off x="726031" y="634302"/>
            <a:ext cx="4834379" cy="2224880"/>
          </a:xfrm>
          <a:prstGeom prst="rect">
            <a:avLst/>
          </a:prstGeom>
        </p:spPr>
      </p:pic>
    </p:spTree>
    <p:extLst>
      <p:ext uri="{BB962C8B-B14F-4D97-AF65-F5344CB8AC3E}">
        <p14:creationId xmlns:p14="http://schemas.microsoft.com/office/powerpoint/2010/main" val="3380464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8000" b="1" i="0" kern="1200">
          <a:solidFill>
            <a:schemeClr val="tx1"/>
          </a:solidFill>
          <a:latin typeface="Arial"/>
          <a:ea typeface="+mj-ea"/>
          <a:cs typeface="Arial"/>
        </a:defRPr>
      </a:lvl1pPr>
    </p:titleStyle>
    <p:bodyStyle>
      <a:lvl1pPr marL="0" indent="0" algn="l" defTabSz="2194560" rtl="0" eaLnBrk="1" latinLnBrk="0" hangingPunct="1">
        <a:spcBef>
          <a:spcPct val="20000"/>
        </a:spcBef>
        <a:buFont typeface="Arial"/>
        <a:buNone/>
        <a:defRPr sz="2400" kern="1200">
          <a:solidFill>
            <a:schemeClr val="tx1"/>
          </a:solidFill>
          <a:latin typeface="+mn-lt"/>
          <a:ea typeface="+mn-ea"/>
          <a:cs typeface="+mn-cs"/>
        </a:defRPr>
      </a:lvl1pPr>
      <a:lvl2pPr marL="465138" indent="-465138" algn="l" defTabSz="2194560" rtl="0" eaLnBrk="1" latinLnBrk="0" hangingPunct="1">
        <a:spcBef>
          <a:spcPct val="20000"/>
        </a:spcBef>
        <a:buFont typeface="Arial"/>
        <a:buChar char="–"/>
        <a:defRPr sz="2400" kern="1200">
          <a:solidFill>
            <a:schemeClr val="tx1"/>
          </a:solidFill>
          <a:latin typeface="+mn-lt"/>
          <a:ea typeface="+mn-ea"/>
          <a:cs typeface="+mn-cs"/>
        </a:defRPr>
      </a:lvl2pPr>
      <a:lvl3pPr marL="0" indent="0" algn="l" defTabSz="2194560" rtl="0" eaLnBrk="1" latinLnBrk="0" hangingPunct="1">
        <a:spcBef>
          <a:spcPct val="20000"/>
        </a:spcBef>
        <a:buFont typeface="Arial"/>
        <a:buNone/>
        <a:defRPr sz="2400" kern="1200">
          <a:solidFill>
            <a:schemeClr val="tx1"/>
          </a:solidFill>
          <a:latin typeface="+mn-lt"/>
          <a:ea typeface="+mn-ea"/>
          <a:cs typeface="+mn-cs"/>
        </a:defRPr>
      </a:lvl3pPr>
      <a:lvl4pPr marL="0" indent="0" algn="l" defTabSz="2194560" rtl="0" eaLnBrk="1" latinLnBrk="0" hangingPunct="1">
        <a:spcBef>
          <a:spcPct val="20000"/>
        </a:spcBef>
        <a:buFont typeface="Arial"/>
        <a:buNone/>
        <a:defRPr sz="2400" kern="1200">
          <a:solidFill>
            <a:schemeClr val="tx1"/>
          </a:solidFill>
          <a:latin typeface="+mn-lt"/>
          <a:ea typeface="+mn-ea"/>
          <a:cs typeface="+mn-cs"/>
        </a:defRPr>
      </a:lvl4pPr>
      <a:lvl5pPr marL="0" indent="0" algn="l" defTabSz="2194560" rtl="0" eaLnBrk="1" latinLnBrk="0" hangingPunct="1">
        <a:spcBef>
          <a:spcPct val="20000"/>
        </a:spcBef>
        <a:buFont typeface="Arial"/>
        <a:buNone/>
        <a:defRPr sz="24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6541" y="6093936"/>
            <a:ext cx="15120240" cy="17867243"/>
          </a:xfrm>
        </p:spPr>
        <p:txBody>
          <a:bodyPr>
            <a:normAutofit/>
          </a:bodyPr>
          <a:lstStyle/>
          <a:p>
            <a:pPr algn="just" defTabSz="935038">
              <a:lnSpc>
                <a:spcPct val="110000"/>
              </a:lnSpc>
            </a:pPr>
            <a:r>
              <a:rPr lang="en-US" sz="4000" b="1" dirty="0">
                <a:solidFill>
                  <a:schemeClr val="tx1">
                    <a:lumMod val="65000"/>
                    <a:lumOff val="35000"/>
                  </a:schemeClr>
                </a:solidFill>
                <a:latin typeface="Georgia" pitchFamily="-110" charset="0"/>
                <a:ea typeface="Papyrus" pitchFamily="-110" charset="0"/>
                <a:cs typeface="Papyrus" pitchFamily="-110" charset="0"/>
              </a:rPr>
              <a:t>Abstract</a:t>
            </a:r>
            <a:br>
              <a:rPr lang="en-US" sz="1189" b="1" dirty="0">
                <a:solidFill>
                  <a:schemeClr val="tx1">
                    <a:lumMod val="65000"/>
                    <a:lumOff val="35000"/>
                  </a:schemeClr>
                </a:solidFill>
                <a:latin typeface="Georgia" pitchFamily="-110" charset="0"/>
              </a:rPr>
            </a:br>
            <a:r>
              <a:rPr lang="en-US" sz="3000" b="1" dirty="0">
                <a:solidFill>
                  <a:schemeClr val="tx1">
                    <a:lumMod val="95000"/>
                    <a:lumOff val="5000"/>
                  </a:schemeClr>
                </a:solidFill>
                <a:latin typeface="Georgia" panose="02040502050405020303" pitchFamily="18" charset="0"/>
              </a:rPr>
              <a:t>The Florida sand skink (</a:t>
            </a:r>
            <a:r>
              <a:rPr lang="en-US" sz="3000" b="1" i="1" dirty="0" err="1">
                <a:solidFill>
                  <a:schemeClr val="tx1">
                    <a:lumMod val="95000"/>
                    <a:lumOff val="5000"/>
                  </a:schemeClr>
                </a:solidFill>
                <a:latin typeface="Georgia" panose="02040502050405020303" pitchFamily="18" charset="0"/>
              </a:rPr>
              <a:t>Plestiodon</a:t>
            </a:r>
            <a:r>
              <a:rPr lang="en-US" sz="3000" b="1" i="1" dirty="0">
                <a:solidFill>
                  <a:schemeClr val="tx1">
                    <a:lumMod val="95000"/>
                    <a:lumOff val="5000"/>
                  </a:schemeClr>
                </a:solidFill>
                <a:latin typeface="Georgia" panose="02040502050405020303" pitchFamily="18" charset="0"/>
              </a:rPr>
              <a:t> </a:t>
            </a:r>
            <a:r>
              <a:rPr lang="en-US" sz="3000" b="1" i="1" dirty="0" err="1">
                <a:solidFill>
                  <a:schemeClr val="tx1">
                    <a:lumMod val="95000"/>
                    <a:lumOff val="5000"/>
                  </a:schemeClr>
                </a:solidFill>
                <a:latin typeface="Georgia" panose="02040502050405020303" pitchFamily="18" charset="0"/>
              </a:rPr>
              <a:t>reynoldsi</a:t>
            </a:r>
            <a:r>
              <a:rPr lang="en-US" sz="3000" b="1" dirty="0">
                <a:solidFill>
                  <a:schemeClr val="tx1">
                    <a:lumMod val="95000"/>
                    <a:lumOff val="5000"/>
                  </a:schemeClr>
                </a:solidFill>
                <a:latin typeface="Georgia" panose="02040502050405020303" pitchFamily="18" charset="0"/>
              </a:rPr>
              <a:t>)—a small (~10 cm) lizard endemic to the peninsula—is a ‘sand-swimming’ specialist restricted to Florida scrub habitat on the state’s central highland ridges. Florida scrub (Fig. 1) has been severely fragmented through urban growth and citrus farming, and less than 10% of this ecosystem remains. Given the skink’s limited geographic range (Fig. 2) and extensive population fragmentation, </a:t>
            </a:r>
            <a:r>
              <a:rPr lang="en-US" sz="3000" b="1" i="1" dirty="0">
                <a:solidFill>
                  <a:schemeClr val="tx1">
                    <a:lumMod val="95000"/>
                    <a:lumOff val="5000"/>
                  </a:schemeClr>
                </a:solidFill>
                <a:latin typeface="Georgia" panose="02040502050405020303" pitchFamily="18" charset="0"/>
              </a:rPr>
              <a:t>P. </a:t>
            </a:r>
            <a:r>
              <a:rPr lang="en-US" sz="3000" b="1" i="1" dirty="0" err="1">
                <a:solidFill>
                  <a:schemeClr val="tx1">
                    <a:lumMod val="95000"/>
                    <a:lumOff val="5000"/>
                  </a:schemeClr>
                </a:solidFill>
                <a:latin typeface="Georgia" panose="02040502050405020303" pitchFamily="18" charset="0"/>
              </a:rPr>
              <a:t>reynoldsi</a:t>
            </a:r>
            <a:r>
              <a:rPr lang="en-US" sz="3000" b="1" i="1" dirty="0">
                <a:solidFill>
                  <a:schemeClr val="tx1">
                    <a:lumMod val="95000"/>
                    <a:lumOff val="5000"/>
                  </a:schemeClr>
                </a:solidFill>
                <a:latin typeface="Georgia" panose="02040502050405020303" pitchFamily="18" charset="0"/>
              </a:rPr>
              <a:t> </a:t>
            </a:r>
            <a:r>
              <a:rPr lang="en-US" sz="3000" b="1" dirty="0">
                <a:solidFill>
                  <a:schemeClr val="tx1">
                    <a:lumMod val="95000"/>
                    <a:lumOff val="5000"/>
                  </a:schemeClr>
                </a:solidFill>
                <a:latin typeface="Georgia" panose="02040502050405020303" pitchFamily="18" charset="0"/>
              </a:rPr>
              <a:t>was listed as a federally threatened species in 1987. I surveyed skink populations from the Marion Uplands, where suitable lizard habitat is naturally (and has been historically) isolated from scrub on nearby Mt. Dora and Lake Wales ridges (Fig. 2). I wanted to determine genetic relatedness of Marion Uplands skinks to those inhabiting these two ridges and hypothesized that Marion populations should be more similar genetically to those on the Mt. Dora ridge, given their geographic proximity. Mitochondrial DNA sequence analysis confirmed this hypothesis but also revealed unexpectedly high levels of genetic divergence between the Marion and Mt. Dora populations. Indeed, observed genetic divergence was comparable to that detected between Marion and Lake Wales populations.</a:t>
            </a:r>
            <a:br>
              <a:rPr lang="en-US" sz="3000" b="1" dirty="0">
                <a:solidFill>
                  <a:schemeClr val="tx1">
                    <a:lumMod val="95000"/>
                    <a:lumOff val="5000"/>
                  </a:schemeClr>
                </a:solidFill>
                <a:latin typeface="Georgia" pitchFamily="-110" charset="0"/>
              </a:rPr>
            </a:br>
            <a:endParaRPr lang="en-US" sz="3000" b="1" dirty="0">
              <a:solidFill>
                <a:schemeClr val="tx1">
                  <a:lumMod val="95000"/>
                  <a:lumOff val="5000"/>
                </a:schemeClr>
              </a:solidFill>
              <a:latin typeface="Georgia" pitchFamily="-110" charset="0"/>
            </a:endParaRPr>
          </a:p>
          <a:p>
            <a:pPr algn="just" defTabSz="935038"/>
            <a:r>
              <a:rPr lang="en-US" sz="4000" b="1" dirty="0">
                <a:solidFill>
                  <a:schemeClr val="tx1">
                    <a:lumMod val="65000"/>
                    <a:lumOff val="35000"/>
                  </a:schemeClr>
                </a:solidFill>
                <a:latin typeface="Georgia" pitchFamily="-110" charset="0"/>
                <a:ea typeface="Times" pitchFamily="-110" charset="0"/>
                <a:cs typeface="Times" pitchFamily="-110" charset="0"/>
              </a:rPr>
              <a:t>Methods</a:t>
            </a:r>
            <a:br>
              <a:rPr lang="en-US" sz="4000" b="1" dirty="0">
                <a:solidFill>
                  <a:schemeClr val="tx1">
                    <a:lumMod val="65000"/>
                    <a:lumOff val="35000"/>
                  </a:schemeClr>
                </a:solidFill>
                <a:latin typeface="Georgia" pitchFamily="-110" charset="0"/>
                <a:ea typeface="Times" pitchFamily="-110" charset="0"/>
                <a:cs typeface="Times" pitchFamily="-110" charset="0"/>
              </a:rPr>
            </a:br>
            <a:r>
              <a:rPr lang="en-US" sz="2900" b="1" dirty="0">
                <a:solidFill>
                  <a:srgbClr val="0D0D0D"/>
                </a:solidFill>
                <a:latin typeface="Georgia" pitchFamily="-110" charset="0"/>
                <a:cs typeface="Times" pitchFamily="-110" charset="0"/>
              </a:rPr>
              <a:t>I isolated DNA from clipped tail tips (N = 23) provided by Paul Moler, a herpetologist with the Florida Game and Fish Commission, who processed and released skinks at their capture sites (Fig. 3). I amplified and sequenced a 405 nucleotide segment of the mitochondrial DNA gene cytochrome b (</a:t>
            </a:r>
            <a:r>
              <a:rPr lang="en-US" sz="2900" b="1" i="1" dirty="0" err="1">
                <a:solidFill>
                  <a:srgbClr val="0D0D0D"/>
                </a:solidFill>
                <a:latin typeface="Georgia" pitchFamily="-110" charset="0"/>
                <a:cs typeface="Times" pitchFamily="-110" charset="0"/>
              </a:rPr>
              <a:t>cytb</a:t>
            </a:r>
            <a:r>
              <a:rPr lang="en-US" sz="2900" b="1" dirty="0">
                <a:solidFill>
                  <a:srgbClr val="0D0D0D"/>
                </a:solidFill>
                <a:latin typeface="Georgia" pitchFamily="-110" charset="0"/>
                <a:cs typeface="Times" pitchFamily="-110" charset="0"/>
              </a:rPr>
              <a:t>), an informative genetic marker used in previous population genetic surveys of this species. I aligned and analyzed the Marion Uplands sequences in conjunction with published </a:t>
            </a:r>
            <a:r>
              <a:rPr lang="en-US" sz="2900" b="1" i="1" dirty="0" err="1">
                <a:solidFill>
                  <a:srgbClr val="0D0D0D"/>
                </a:solidFill>
                <a:latin typeface="Georgia" pitchFamily="-110" charset="0"/>
                <a:cs typeface="Times" pitchFamily="-110" charset="0"/>
              </a:rPr>
              <a:t>cytb</a:t>
            </a:r>
            <a:r>
              <a:rPr lang="en-US" sz="2900" b="1" i="1" dirty="0">
                <a:solidFill>
                  <a:srgbClr val="0D0D0D"/>
                </a:solidFill>
                <a:latin typeface="Georgia" pitchFamily="-110" charset="0"/>
                <a:cs typeface="Times" pitchFamily="-110" charset="0"/>
              </a:rPr>
              <a:t> </a:t>
            </a:r>
            <a:r>
              <a:rPr lang="en-US" sz="2900" b="1" dirty="0">
                <a:solidFill>
                  <a:srgbClr val="0D0D0D"/>
                </a:solidFill>
                <a:latin typeface="Georgia" pitchFamily="-110" charset="0"/>
                <a:cs typeface="Times" pitchFamily="-110" charset="0"/>
              </a:rPr>
              <a:t>data for skinks from the Mt. Dora and Lake Wales ridges to determine patterns of genetic relatedness.</a:t>
            </a:r>
            <a:endParaRPr lang="en-US" sz="2900" b="1" i="1" dirty="0">
              <a:solidFill>
                <a:srgbClr val="0D0D0D"/>
              </a:solidFill>
              <a:latin typeface="Georgia" pitchFamily="-110" charset="0"/>
              <a:cs typeface="Times" pitchFamily="-110" charset="0"/>
            </a:endParaRPr>
          </a:p>
          <a:p>
            <a:pPr algn="just" defTabSz="935038">
              <a:lnSpc>
                <a:spcPct val="120000"/>
              </a:lnSpc>
            </a:pPr>
            <a:endParaRPr lang="en-US" sz="2900" dirty="0">
              <a:solidFill>
                <a:srgbClr val="0D0D0D"/>
              </a:solidFill>
              <a:latin typeface="Georgia"/>
              <a:cs typeface="Georgia"/>
            </a:endParaRPr>
          </a:p>
        </p:txBody>
      </p:sp>
      <p:sp>
        <p:nvSpPr>
          <p:cNvPr id="5" name="Content Placeholder 2"/>
          <p:cNvSpPr txBox="1">
            <a:spLocks/>
          </p:cNvSpPr>
          <p:nvPr/>
        </p:nvSpPr>
        <p:spPr>
          <a:xfrm>
            <a:off x="17241351" y="6617958"/>
            <a:ext cx="23252265" cy="6594196"/>
          </a:xfrm>
          <a:prstGeom prst="rect">
            <a:avLst/>
          </a:prstGeom>
          <a:noFill/>
        </p:spPr>
        <p:txBody>
          <a:bodyPr vert="horz" lIns="438912" tIns="219456" rIns="438912" bIns="219456" rtlCol="0">
            <a:normAutofit/>
          </a:bodyPr>
          <a:lstStyle>
            <a:lvl1pPr marL="0" indent="0" algn="l" defTabSz="2194560" rtl="0" eaLnBrk="1" latinLnBrk="0" hangingPunct="1">
              <a:spcBef>
                <a:spcPct val="20000"/>
              </a:spcBef>
              <a:buFont typeface="Arial"/>
              <a:buNone/>
              <a:defRPr sz="2400" kern="1200">
                <a:solidFill>
                  <a:schemeClr val="tx1"/>
                </a:solidFill>
                <a:latin typeface="+mn-lt"/>
                <a:ea typeface="+mn-ea"/>
                <a:cs typeface="+mn-cs"/>
              </a:defRPr>
            </a:lvl1pPr>
            <a:lvl2pPr marL="465138" indent="-465138" algn="l" defTabSz="2194560" rtl="0" eaLnBrk="1" latinLnBrk="0" hangingPunct="1">
              <a:spcBef>
                <a:spcPct val="20000"/>
              </a:spcBef>
              <a:buFont typeface="Arial"/>
              <a:buChar char="–"/>
              <a:defRPr sz="2400" kern="1200">
                <a:solidFill>
                  <a:schemeClr val="tx1"/>
                </a:solidFill>
                <a:latin typeface="+mn-lt"/>
                <a:ea typeface="+mn-ea"/>
                <a:cs typeface="+mn-cs"/>
              </a:defRPr>
            </a:lvl2pPr>
            <a:lvl3pPr marL="0" indent="0" algn="l" defTabSz="2194560" rtl="0" eaLnBrk="1" latinLnBrk="0" hangingPunct="1">
              <a:spcBef>
                <a:spcPct val="20000"/>
              </a:spcBef>
              <a:buFont typeface="Arial"/>
              <a:buNone/>
              <a:defRPr sz="2400" kern="1200">
                <a:solidFill>
                  <a:schemeClr val="tx1"/>
                </a:solidFill>
                <a:latin typeface="+mn-lt"/>
                <a:ea typeface="+mn-ea"/>
                <a:cs typeface="+mn-cs"/>
              </a:defRPr>
            </a:lvl3pPr>
            <a:lvl4pPr marL="0" indent="0" algn="l" defTabSz="2194560" rtl="0" eaLnBrk="1" latinLnBrk="0" hangingPunct="1">
              <a:spcBef>
                <a:spcPct val="20000"/>
              </a:spcBef>
              <a:buFont typeface="Arial"/>
              <a:buNone/>
              <a:defRPr sz="2400" kern="1200">
                <a:solidFill>
                  <a:schemeClr val="tx1"/>
                </a:solidFill>
                <a:latin typeface="+mn-lt"/>
                <a:ea typeface="+mn-ea"/>
                <a:cs typeface="+mn-cs"/>
              </a:defRPr>
            </a:lvl4pPr>
            <a:lvl5pPr marL="0" indent="0" algn="l" defTabSz="2194560" rtl="0" eaLnBrk="1" latinLnBrk="0" hangingPunct="1">
              <a:spcBef>
                <a:spcPct val="20000"/>
              </a:spcBef>
              <a:buFont typeface="Arial"/>
              <a:buNone/>
              <a:defRPr sz="24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a:lstStyle>
          <a:p>
            <a:pPr>
              <a:spcBef>
                <a:spcPts val="100"/>
              </a:spcBef>
              <a:spcAft>
                <a:spcPts val="60"/>
              </a:spcAft>
            </a:pPr>
            <a:r>
              <a:rPr lang="en-US" sz="4000" b="1" dirty="0">
                <a:solidFill>
                  <a:schemeClr val="tx1">
                    <a:lumMod val="65000"/>
                    <a:lumOff val="35000"/>
                  </a:schemeClr>
                </a:solidFill>
                <a:latin typeface="Georgia" pitchFamily="-110" charset="0"/>
                <a:ea typeface="Times" pitchFamily="-110" charset="0"/>
                <a:cs typeface="Times" pitchFamily="-110" charset="0"/>
              </a:rPr>
              <a:t>Results</a:t>
            </a:r>
            <a:endParaRPr lang="en-US" sz="4000" b="1" dirty="0">
              <a:solidFill>
                <a:srgbClr val="595959"/>
              </a:solidFill>
              <a:latin typeface="Georgia"/>
              <a:cs typeface="Georgia"/>
            </a:endParaRPr>
          </a:p>
          <a:p>
            <a:pPr algn="just">
              <a:lnSpc>
                <a:spcPct val="110000"/>
              </a:lnSpc>
            </a:pPr>
            <a:r>
              <a:rPr lang="en-US" sz="3000" b="1" dirty="0">
                <a:latin typeface="Georgia"/>
                <a:cs typeface="Georgia"/>
              </a:rPr>
              <a:t>I identified 11 </a:t>
            </a:r>
            <a:r>
              <a:rPr lang="en-US" sz="3000" b="1" i="1" dirty="0" err="1">
                <a:latin typeface="Georgia"/>
                <a:cs typeface="Georgia"/>
              </a:rPr>
              <a:t>cytb</a:t>
            </a:r>
            <a:r>
              <a:rPr lang="en-US" sz="3000" b="1" dirty="0">
                <a:latin typeface="Georgia"/>
                <a:cs typeface="Georgia"/>
              </a:rPr>
              <a:t> haplotypes among the Marion Uplands samples; specimens collected from the same location (and nearby) often shared the same haplotype. A network analysis (median joining network) linking Marion, Mt. Dora, and Lake Wales haplotypes supported the hypothesis that Marion and Mt. Dora populations are more closely related (Fig. 4). However, the degree of genetic divergence between them—at 3.5%—was higher than expected, approaching values observed for Marion and Lake Wales haplotype comparisons (4-5%). Thus, the </a:t>
            </a:r>
            <a:r>
              <a:rPr lang="en-US" sz="3000" b="1" i="1" dirty="0" err="1">
                <a:latin typeface="Georgia"/>
                <a:cs typeface="Georgia"/>
              </a:rPr>
              <a:t>cytb</a:t>
            </a:r>
            <a:r>
              <a:rPr lang="en-US" sz="3000" b="1" dirty="0">
                <a:latin typeface="Georgia"/>
                <a:cs typeface="Georgia"/>
              </a:rPr>
              <a:t> data on the Marion Uplands skinks revealed genetically distinct populations and contribute significantly to the overall evolutionary profile of this threatened species. In turn, these findings will help refine conservation strategies for </a:t>
            </a:r>
            <a:r>
              <a:rPr lang="en-US" sz="3000" b="1" i="1" dirty="0" err="1">
                <a:latin typeface="Georgia"/>
                <a:cs typeface="Georgia"/>
              </a:rPr>
              <a:t>Plestiodon</a:t>
            </a:r>
            <a:r>
              <a:rPr lang="en-US" sz="3000" b="1" i="1" dirty="0">
                <a:latin typeface="Georgia"/>
                <a:cs typeface="Georgia"/>
              </a:rPr>
              <a:t> </a:t>
            </a:r>
            <a:r>
              <a:rPr lang="en-US" sz="3000" b="1" i="1" dirty="0" err="1">
                <a:latin typeface="Georgia"/>
                <a:cs typeface="Georgia"/>
              </a:rPr>
              <a:t>reynoldsi</a:t>
            </a:r>
            <a:r>
              <a:rPr lang="en-US" sz="3000" b="1" i="1" dirty="0">
                <a:latin typeface="Georgia"/>
                <a:cs typeface="Georgia"/>
              </a:rPr>
              <a:t> </a:t>
            </a:r>
            <a:r>
              <a:rPr lang="en-US" sz="3000" b="1" dirty="0">
                <a:latin typeface="Georgia"/>
                <a:cs typeface="Georgia"/>
              </a:rPr>
              <a:t>and its scrub habitat.</a:t>
            </a:r>
            <a:endParaRPr lang="en-US" sz="3000" dirty="0">
              <a:latin typeface="Georgia"/>
              <a:cs typeface="Georgia"/>
            </a:endParaRPr>
          </a:p>
          <a:p>
            <a:pPr algn="just"/>
            <a:r>
              <a:rPr lang="en-US" sz="3000" dirty="0">
                <a:latin typeface="Georgia"/>
                <a:cs typeface="Georgia"/>
              </a:rPr>
              <a:t> </a:t>
            </a:r>
          </a:p>
          <a:p>
            <a:pPr algn="just">
              <a:spcBef>
                <a:spcPts val="100"/>
              </a:spcBef>
              <a:spcAft>
                <a:spcPts val="60"/>
              </a:spcAft>
            </a:pPr>
            <a:endParaRPr lang="en-US" sz="3600" b="1" dirty="0">
              <a:solidFill>
                <a:srgbClr val="595959"/>
              </a:solidFill>
              <a:latin typeface="Georgia"/>
              <a:cs typeface="Georgia"/>
            </a:endParaRPr>
          </a:p>
          <a:p>
            <a:pPr algn="just">
              <a:spcBef>
                <a:spcPts val="100"/>
              </a:spcBef>
              <a:spcAft>
                <a:spcPts val="60"/>
              </a:spcAft>
            </a:pPr>
            <a:endParaRPr lang="en-US" sz="3600" b="1" dirty="0">
              <a:solidFill>
                <a:srgbClr val="595959"/>
              </a:solidFill>
              <a:latin typeface="Georgia"/>
              <a:cs typeface="Georgia"/>
            </a:endParaRPr>
          </a:p>
        </p:txBody>
      </p:sp>
      <p:sp>
        <p:nvSpPr>
          <p:cNvPr id="38" name="Rectangle 37"/>
          <p:cNvSpPr/>
          <p:nvPr/>
        </p:nvSpPr>
        <p:spPr>
          <a:xfrm>
            <a:off x="37947600" y="30490160"/>
            <a:ext cx="5211020" cy="1784773"/>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5"/>
          <p:cNvSpPr/>
          <p:nvPr/>
        </p:nvSpPr>
        <p:spPr>
          <a:xfrm>
            <a:off x="842810" y="128825"/>
            <a:ext cx="5318130" cy="30268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647107" y="1137602"/>
            <a:ext cx="40537431" cy="5045616"/>
          </a:xfrm>
        </p:spPr>
        <p:txBody>
          <a:bodyPr>
            <a:normAutofit fontScale="90000"/>
          </a:bodyPr>
          <a:lstStyle/>
          <a:p>
            <a:pPr defTabSz="4389438"/>
            <a:r>
              <a:rPr lang="en-US" sz="6900" dirty="0">
                <a:latin typeface="Georgia"/>
                <a:cs typeface="Georgia"/>
              </a:rPr>
              <a:t>Sequencing and comparative analysis of the mitochondrial cytochrome b gene in</a:t>
            </a:r>
            <a:br>
              <a:rPr lang="en-US" sz="6900" dirty="0">
                <a:latin typeface="Georgia"/>
                <a:cs typeface="Georgia"/>
              </a:rPr>
            </a:br>
            <a:r>
              <a:rPr lang="en-US" sz="6900" dirty="0">
                <a:latin typeface="Georgia"/>
                <a:cs typeface="Georgia"/>
              </a:rPr>
              <a:t>the Marion Uplands Florida sand skink </a:t>
            </a:r>
            <a:r>
              <a:rPr lang="en-US" sz="6900" b="0" dirty="0">
                <a:latin typeface="Georgia"/>
                <a:cs typeface="Georgia"/>
              </a:rPr>
              <a:t>(</a:t>
            </a:r>
            <a:r>
              <a:rPr lang="en-US" sz="6900" i="1" dirty="0" err="1">
                <a:solidFill>
                  <a:schemeClr val="tx1">
                    <a:lumMod val="50000"/>
                    <a:lumOff val="50000"/>
                  </a:schemeClr>
                </a:solidFill>
                <a:latin typeface="Georgia"/>
                <a:cs typeface="Georgia"/>
              </a:rPr>
              <a:t>Plestiodon</a:t>
            </a:r>
            <a:r>
              <a:rPr lang="en-US" sz="6900" i="1" dirty="0">
                <a:solidFill>
                  <a:schemeClr val="tx1">
                    <a:lumMod val="50000"/>
                    <a:lumOff val="50000"/>
                  </a:schemeClr>
                </a:solidFill>
                <a:latin typeface="Georgia"/>
                <a:cs typeface="Georgia"/>
              </a:rPr>
              <a:t> </a:t>
            </a:r>
            <a:r>
              <a:rPr lang="en-US" sz="6900" i="1" dirty="0" err="1">
                <a:solidFill>
                  <a:schemeClr val="tx1">
                    <a:lumMod val="50000"/>
                    <a:lumOff val="50000"/>
                  </a:schemeClr>
                </a:solidFill>
                <a:latin typeface="Georgia"/>
                <a:cs typeface="Georgia"/>
              </a:rPr>
              <a:t>reynoldsi</a:t>
            </a:r>
            <a:r>
              <a:rPr lang="en-US" sz="6900" b="0" dirty="0">
                <a:latin typeface="Georgia"/>
                <a:cs typeface="Georgia"/>
              </a:rPr>
              <a:t>)</a:t>
            </a:r>
            <a:br>
              <a:rPr lang="en-US" sz="6900" dirty="0">
                <a:latin typeface="Georgia"/>
                <a:cs typeface="Georgia"/>
              </a:rPr>
            </a:br>
            <a:r>
              <a:rPr lang="en-US" sz="6600" dirty="0">
                <a:latin typeface="Georgia"/>
                <a:cs typeface="Georgia"/>
              </a:rPr>
              <a:t> </a:t>
            </a:r>
            <a:br>
              <a:rPr lang="en-US" sz="6600" dirty="0">
                <a:latin typeface="Georgia"/>
                <a:cs typeface="Georgia"/>
              </a:rPr>
            </a:br>
            <a:r>
              <a:rPr lang="en-US" sz="6000" dirty="0">
                <a:latin typeface="Georgia"/>
                <a:ea typeface="Georgia" pitchFamily="-110" charset="0"/>
                <a:cs typeface="Georgia"/>
              </a:rPr>
              <a:t>Taylor Locklear</a:t>
            </a:r>
            <a:br>
              <a:rPr lang="en-US" sz="6000" dirty="0">
                <a:latin typeface="Georgia" pitchFamily="-110" charset="0"/>
                <a:ea typeface="Georgia" pitchFamily="-110" charset="0"/>
                <a:cs typeface="Georgia" pitchFamily="-110" charset="0"/>
              </a:rPr>
            </a:br>
            <a:r>
              <a:rPr lang="en-US" sz="5700" dirty="0">
                <a:solidFill>
                  <a:schemeClr val="tx1">
                    <a:lumMod val="50000"/>
                    <a:lumOff val="50000"/>
                  </a:schemeClr>
                </a:solidFill>
                <a:latin typeface="Georgia" pitchFamily="-110" charset="0"/>
                <a:ea typeface="Georgia" pitchFamily="-110" charset="0"/>
                <a:cs typeface="Georgia" pitchFamily="-110" charset="0"/>
              </a:rPr>
              <a:t> </a:t>
            </a:r>
            <a:r>
              <a:rPr lang="en-US" sz="4400" dirty="0">
                <a:solidFill>
                  <a:schemeClr val="tx1">
                    <a:lumMod val="50000"/>
                    <a:lumOff val="50000"/>
                  </a:schemeClr>
                </a:solidFill>
                <a:latin typeface="Georgia" pitchFamily="-110" charset="0"/>
                <a:ea typeface="Georgia" pitchFamily="-110" charset="0"/>
                <a:cs typeface="Georgia" pitchFamily="-110" charset="0"/>
              </a:rPr>
              <a:t>(mentored by Trip Lamb)</a:t>
            </a:r>
            <a:br>
              <a:rPr lang="en-US" sz="4400" dirty="0">
                <a:solidFill>
                  <a:schemeClr val="tx1">
                    <a:lumMod val="50000"/>
                    <a:lumOff val="50000"/>
                  </a:schemeClr>
                </a:solidFill>
                <a:latin typeface="Georgia" pitchFamily="-110" charset="0"/>
                <a:ea typeface="Georgia" pitchFamily="-110" charset="0"/>
                <a:cs typeface="Georgia" pitchFamily="-110" charset="0"/>
              </a:rPr>
            </a:br>
            <a:r>
              <a:rPr lang="en-US" sz="6000" dirty="0">
                <a:solidFill>
                  <a:schemeClr val="tx1">
                    <a:lumMod val="50000"/>
                    <a:lumOff val="50000"/>
                  </a:schemeClr>
                </a:solidFill>
                <a:latin typeface="Georgia" pitchFamily="-110" charset="0"/>
                <a:ea typeface="Georgia" pitchFamily="-110" charset="0"/>
                <a:cs typeface="Georgia" pitchFamily="-110" charset="0"/>
              </a:rPr>
              <a:t>Department of Biology, East Carolina University</a:t>
            </a:r>
          </a:p>
        </p:txBody>
      </p:sp>
      <p:sp>
        <p:nvSpPr>
          <p:cNvPr id="27" name="TextBox 26"/>
          <p:cNvSpPr txBox="1"/>
          <p:nvPr/>
        </p:nvSpPr>
        <p:spPr>
          <a:xfrm>
            <a:off x="43410148" y="1462399"/>
            <a:ext cx="184666" cy="1415772"/>
          </a:xfrm>
          <a:prstGeom prst="rect">
            <a:avLst/>
          </a:prstGeom>
          <a:noFill/>
        </p:spPr>
        <p:txBody>
          <a:bodyPr wrap="none" rtlCol="0">
            <a:spAutoFit/>
          </a:bodyPr>
          <a:lstStyle/>
          <a:p>
            <a:endParaRPr lang="en-US" dirty="0"/>
          </a:p>
        </p:txBody>
      </p:sp>
      <p:sp>
        <p:nvSpPr>
          <p:cNvPr id="8" name="TextBox 7"/>
          <p:cNvSpPr txBox="1"/>
          <p:nvPr/>
        </p:nvSpPr>
        <p:spPr>
          <a:xfrm>
            <a:off x="17861364" y="21213060"/>
            <a:ext cx="11098229" cy="1077218"/>
          </a:xfrm>
          <a:prstGeom prst="rect">
            <a:avLst/>
          </a:prstGeom>
          <a:noFill/>
        </p:spPr>
        <p:txBody>
          <a:bodyPr wrap="square" rtlCol="0">
            <a:spAutoFit/>
          </a:bodyPr>
          <a:lstStyle/>
          <a:p>
            <a:r>
              <a:rPr lang="en-US" sz="3200" b="1" dirty="0">
                <a:latin typeface="Georgia" panose="02040502050405020303" pitchFamily="18" charset="0"/>
              </a:rPr>
              <a:t>Fig. 2. </a:t>
            </a:r>
            <a:r>
              <a:rPr lang="en-US" sz="3200" dirty="0">
                <a:latin typeface="Georgia" panose="02040502050405020303" pitchFamily="18" charset="0"/>
              </a:rPr>
              <a:t>Geographic range of </a:t>
            </a:r>
            <a:r>
              <a:rPr lang="en-US" sz="3200" i="1" dirty="0" err="1">
                <a:latin typeface="Georgia" panose="02040502050405020303" pitchFamily="18" charset="0"/>
              </a:rPr>
              <a:t>Plestiodon</a:t>
            </a:r>
            <a:r>
              <a:rPr lang="en-US" sz="3200" i="1" dirty="0">
                <a:latin typeface="Georgia" panose="02040502050405020303" pitchFamily="18" charset="0"/>
              </a:rPr>
              <a:t> </a:t>
            </a:r>
            <a:r>
              <a:rPr lang="en-US" sz="3200" i="1" dirty="0" err="1">
                <a:latin typeface="Georgia" panose="02040502050405020303" pitchFamily="18" charset="0"/>
              </a:rPr>
              <a:t>reynoldsi</a:t>
            </a:r>
            <a:endParaRPr lang="en-US" sz="3200" i="1" dirty="0">
              <a:latin typeface="Georgia" panose="02040502050405020303" pitchFamily="18" charset="0"/>
            </a:endParaRPr>
          </a:p>
          <a:p>
            <a:r>
              <a:rPr lang="en-US" sz="3200" i="1" dirty="0">
                <a:latin typeface="Georgia" panose="02040502050405020303" pitchFamily="18" charset="0"/>
              </a:rPr>
              <a:t> </a:t>
            </a:r>
            <a:r>
              <a:rPr lang="en-US" sz="3200" dirty="0">
                <a:latin typeface="Georgia" panose="02040502050405020303" pitchFamily="18" charset="0"/>
              </a:rPr>
              <a:t>imposed</a:t>
            </a:r>
            <a:r>
              <a:rPr lang="en-US" sz="3200" i="1" dirty="0">
                <a:latin typeface="Georgia" panose="02040502050405020303" pitchFamily="18" charset="0"/>
              </a:rPr>
              <a:t> </a:t>
            </a:r>
            <a:r>
              <a:rPr lang="en-US" sz="3200" dirty="0">
                <a:latin typeface="Georgia" panose="02040502050405020303" pitchFamily="18" charset="0"/>
              </a:rPr>
              <a:t>over Florida’s major ridges.  </a:t>
            </a:r>
          </a:p>
        </p:txBody>
      </p:sp>
      <p:pic>
        <p:nvPicPr>
          <p:cNvPr id="10" name="Picture 9"/>
          <p:cNvPicPr>
            <a:picLocks noChangeAspect="1"/>
          </p:cNvPicPr>
          <p:nvPr/>
        </p:nvPicPr>
        <p:blipFill>
          <a:blip/>
          <a:stretch>
            <a:fillRect/>
          </a:stretch>
        </p:blipFill>
        <p:spPr>
          <a:xfrm>
            <a:off x="3279286" y="21495308"/>
            <a:ext cx="12613528" cy="8083879"/>
          </a:xfrm>
          <a:prstGeom prst="rect">
            <a:avLst/>
          </a:prstGeom>
        </p:spPr>
      </p:pic>
      <p:pic>
        <p:nvPicPr>
          <p:cNvPr id="11" name="Picture 10"/>
          <p:cNvPicPr>
            <a:picLocks noChangeAspect="1"/>
          </p:cNvPicPr>
          <p:nvPr/>
        </p:nvPicPr>
        <p:blipFill>
          <a:blip/>
          <a:stretch>
            <a:fillRect/>
          </a:stretch>
        </p:blipFill>
        <p:spPr>
          <a:xfrm>
            <a:off x="1209947" y="27637211"/>
            <a:ext cx="6591319" cy="4400056"/>
          </a:xfrm>
          <a:prstGeom prst="rect">
            <a:avLst/>
          </a:prstGeom>
        </p:spPr>
      </p:pic>
      <p:sp>
        <p:nvSpPr>
          <p:cNvPr id="13" name="TextBox 12"/>
          <p:cNvSpPr txBox="1"/>
          <p:nvPr/>
        </p:nvSpPr>
        <p:spPr>
          <a:xfrm>
            <a:off x="8285536" y="30001906"/>
            <a:ext cx="11098229" cy="2062103"/>
          </a:xfrm>
          <a:prstGeom prst="rect">
            <a:avLst/>
          </a:prstGeom>
          <a:noFill/>
        </p:spPr>
        <p:txBody>
          <a:bodyPr wrap="square" rtlCol="0">
            <a:spAutoFit/>
          </a:bodyPr>
          <a:lstStyle/>
          <a:p>
            <a:r>
              <a:rPr lang="en-US" sz="3200" b="1" dirty="0">
                <a:latin typeface="Georgia" panose="02040502050405020303" pitchFamily="18" charset="0"/>
              </a:rPr>
              <a:t>Fig. 1</a:t>
            </a:r>
            <a:r>
              <a:rPr lang="en-US" sz="3200" dirty="0">
                <a:latin typeface="Georgia" panose="02040502050405020303" pitchFamily="18" charset="0"/>
              </a:rPr>
              <a:t>.  Florida scrub, the sand skink’s habitat, </a:t>
            </a:r>
          </a:p>
          <a:p>
            <a:r>
              <a:rPr lang="en-US" sz="3200" dirty="0">
                <a:latin typeface="Georgia" panose="02040502050405020303" pitchFamily="18" charset="0"/>
              </a:rPr>
              <a:t>with a close-up aspect; skinks would likely be</a:t>
            </a:r>
          </a:p>
          <a:p>
            <a:r>
              <a:rPr lang="en-US" sz="3200" dirty="0">
                <a:latin typeface="Georgia" panose="02040502050405020303" pitchFamily="18" charset="0"/>
              </a:rPr>
              <a:t>found in sand just underneath the foliage.  </a:t>
            </a:r>
          </a:p>
          <a:p>
            <a:endParaRPr lang="en-US" sz="3200" dirty="0">
              <a:latin typeface="Georgia" panose="02040502050405020303" pitchFamily="18" charset="0"/>
            </a:endParaRPr>
          </a:p>
        </p:txBody>
      </p:sp>
      <p:pic>
        <p:nvPicPr>
          <p:cNvPr id="4" name="Picture 3"/>
          <p:cNvPicPr>
            <a:picLocks noChangeAspect="1"/>
          </p:cNvPicPr>
          <p:nvPr/>
        </p:nvPicPr>
        <p:blipFill>
          <a:blip r:embed="rId3"/>
          <a:stretch>
            <a:fillRect/>
          </a:stretch>
        </p:blipFill>
        <p:spPr>
          <a:xfrm>
            <a:off x="28887023" y="12009379"/>
            <a:ext cx="11898382" cy="8891800"/>
          </a:xfrm>
          <a:prstGeom prst="rect">
            <a:avLst/>
          </a:prstGeom>
        </p:spPr>
      </p:pic>
      <p:sp>
        <p:nvSpPr>
          <p:cNvPr id="14" name="TextBox 13"/>
          <p:cNvSpPr txBox="1"/>
          <p:nvPr/>
        </p:nvSpPr>
        <p:spPr>
          <a:xfrm>
            <a:off x="28760340" y="21240651"/>
            <a:ext cx="12643663" cy="1077218"/>
          </a:xfrm>
          <a:prstGeom prst="rect">
            <a:avLst/>
          </a:prstGeom>
          <a:noFill/>
        </p:spPr>
        <p:txBody>
          <a:bodyPr wrap="square" rtlCol="0">
            <a:spAutoFit/>
          </a:bodyPr>
          <a:lstStyle/>
          <a:p>
            <a:r>
              <a:rPr lang="en-US" sz="3200" b="1" dirty="0">
                <a:latin typeface="Georgia" panose="02040502050405020303" pitchFamily="18" charset="0"/>
              </a:rPr>
              <a:t>Fig. 3</a:t>
            </a:r>
            <a:r>
              <a:rPr lang="en-US" sz="3200" dirty="0">
                <a:latin typeface="Georgia" panose="02040502050405020303" pitchFamily="18" charset="0"/>
              </a:rPr>
              <a:t>. Collection localities for skinks from the Marion Uplands (delimited by red oval). Sites 001 and 002 are on the Mt. Dora ridge.  </a:t>
            </a:r>
          </a:p>
        </p:txBody>
      </p:sp>
      <p:sp>
        <p:nvSpPr>
          <p:cNvPr id="19" name="TextBox 18"/>
          <p:cNvSpPr txBox="1"/>
          <p:nvPr/>
        </p:nvSpPr>
        <p:spPr>
          <a:xfrm>
            <a:off x="40284093" y="22397166"/>
            <a:ext cx="1298848" cy="523220"/>
          </a:xfrm>
          <a:prstGeom prst="rect">
            <a:avLst/>
          </a:prstGeom>
          <a:noFill/>
        </p:spPr>
        <p:txBody>
          <a:bodyPr wrap="square" rtlCol="0">
            <a:spAutoFit/>
          </a:bodyPr>
          <a:lstStyle/>
          <a:p>
            <a:r>
              <a:rPr lang="en-US" sz="2800" dirty="0">
                <a:solidFill>
                  <a:schemeClr val="bg1"/>
                </a:solidFill>
                <a:latin typeface="Georgia" panose="02040502050405020303" pitchFamily="18" charset="0"/>
              </a:rPr>
              <a:t>Fig.  4</a:t>
            </a:r>
          </a:p>
        </p:txBody>
      </p:sp>
      <p:pic>
        <p:nvPicPr>
          <p:cNvPr id="488" name="Picture 487"/>
          <p:cNvPicPr>
            <a:picLocks noChangeAspect="1"/>
          </p:cNvPicPr>
          <p:nvPr/>
        </p:nvPicPr>
        <p:blipFill>
          <a:blip/>
          <a:stretch>
            <a:fillRect/>
          </a:stretch>
        </p:blipFill>
        <p:spPr>
          <a:xfrm>
            <a:off x="4024906" y="2776170"/>
            <a:ext cx="4365207" cy="2910138"/>
          </a:xfrm>
          <a:prstGeom prst="rect">
            <a:avLst/>
          </a:prstGeom>
        </p:spPr>
      </p:pic>
      <p:sp>
        <p:nvSpPr>
          <p:cNvPr id="18" name="Oval 17"/>
          <p:cNvSpPr/>
          <p:nvPr/>
        </p:nvSpPr>
        <p:spPr>
          <a:xfrm rot="19266151">
            <a:off x="30029470" y="12898131"/>
            <a:ext cx="5772816" cy="8450388"/>
          </a:xfrm>
          <a:prstGeom prst="ellipse">
            <a:avLst/>
          </a:prstGeom>
          <a:noFill/>
          <a:ln w="57150" cmpd="sng">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p:cNvSpPr/>
          <p:nvPr/>
        </p:nvSpPr>
        <p:spPr>
          <a:xfrm>
            <a:off x="17598208" y="30550888"/>
            <a:ext cx="8599536" cy="177790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2" name="Group 41"/>
          <p:cNvGrpSpPr/>
          <p:nvPr/>
        </p:nvGrpSpPr>
        <p:grpSpPr>
          <a:xfrm>
            <a:off x="18571960" y="11975492"/>
            <a:ext cx="8963218" cy="8933301"/>
            <a:chOff x="20028688" y="11919461"/>
            <a:chExt cx="8963218" cy="8933301"/>
          </a:xfrm>
        </p:grpSpPr>
        <p:pic>
          <p:nvPicPr>
            <p:cNvPr id="34" name="Picture 33"/>
            <p:cNvPicPr>
              <a:picLocks noChangeAspect="1"/>
            </p:cNvPicPr>
            <p:nvPr/>
          </p:nvPicPr>
          <p:blipFill>
            <a:blip/>
            <a:stretch>
              <a:fillRect/>
            </a:stretch>
          </p:blipFill>
          <p:spPr>
            <a:xfrm>
              <a:off x="20028688" y="11919461"/>
              <a:ext cx="7912353" cy="8933301"/>
            </a:xfrm>
            <a:prstGeom prst="rect">
              <a:avLst/>
            </a:prstGeom>
          </p:spPr>
        </p:pic>
        <p:sp>
          <p:nvSpPr>
            <p:cNvPr id="376" name="TextBox 375"/>
            <p:cNvSpPr txBox="1"/>
            <p:nvPr/>
          </p:nvSpPr>
          <p:spPr>
            <a:xfrm>
              <a:off x="21190631" y="16920908"/>
              <a:ext cx="2034435" cy="1477328"/>
            </a:xfrm>
            <a:prstGeom prst="rect">
              <a:avLst/>
            </a:prstGeom>
            <a:noFill/>
          </p:spPr>
          <p:txBody>
            <a:bodyPr wrap="square" rtlCol="0">
              <a:spAutoFit/>
            </a:bodyPr>
            <a:lstStyle/>
            <a:p>
              <a:r>
                <a:rPr lang="en-US" sz="3000" b="1" dirty="0">
                  <a:latin typeface="Georgia" panose="02040502050405020303" pitchFamily="18" charset="0"/>
                </a:rPr>
                <a:t>Lakes Wales</a:t>
              </a:r>
            </a:p>
            <a:p>
              <a:r>
                <a:rPr lang="en-US" sz="3000" b="1" dirty="0">
                  <a:latin typeface="Georgia" panose="02040502050405020303" pitchFamily="18" charset="0"/>
                </a:rPr>
                <a:t>ridge </a:t>
              </a:r>
            </a:p>
          </p:txBody>
        </p:sp>
        <p:sp>
          <p:nvSpPr>
            <p:cNvPr id="20" name="Oval 19"/>
            <p:cNvSpPr/>
            <p:nvPr/>
          </p:nvSpPr>
          <p:spPr>
            <a:xfrm rot="20817347">
              <a:off x="25124698" y="14118085"/>
              <a:ext cx="745907" cy="3974808"/>
            </a:xfrm>
            <a:prstGeom prst="ellipse">
              <a:avLst/>
            </a:prstGeom>
            <a:solidFill>
              <a:srgbClr val="0080FF">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9" name="Straight Arrow Connector 98"/>
            <p:cNvCxnSpPr/>
            <p:nvPr/>
          </p:nvCxnSpPr>
          <p:spPr>
            <a:xfrm flipV="1">
              <a:off x="22565243" y="16456996"/>
              <a:ext cx="3063498" cy="786587"/>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5" name="TextBox 104"/>
            <p:cNvSpPr txBox="1"/>
            <p:nvPr/>
          </p:nvSpPr>
          <p:spPr>
            <a:xfrm>
              <a:off x="26957471" y="12839948"/>
              <a:ext cx="2034435" cy="1015663"/>
            </a:xfrm>
            <a:prstGeom prst="rect">
              <a:avLst/>
            </a:prstGeom>
            <a:noFill/>
          </p:spPr>
          <p:txBody>
            <a:bodyPr wrap="square" rtlCol="0">
              <a:spAutoFit/>
            </a:bodyPr>
            <a:lstStyle/>
            <a:p>
              <a:r>
                <a:rPr lang="en-US" sz="3000" b="1" dirty="0">
                  <a:latin typeface="Georgia" panose="02040502050405020303" pitchFamily="18" charset="0"/>
                </a:rPr>
                <a:t>Mt. Dora</a:t>
              </a:r>
            </a:p>
            <a:p>
              <a:r>
                <a:rPr lang="en-US" sz="3000" b="1" dirty="0">
                  <a:latin typeface="Georgia" panose="02040502050405020303" pitchFamily="18" charset="0"/>
                </a:rPr>
                <a:t>ridge </a:t>
              </a:r>
            </a:p>
          </p:txBody>
        </p:sp>
        <p:cxnSp>
          <p:nvCxnSpPr>
            <p:cNvPr id="31" name="Straight Arrow Connector 30"/>
            <p:cNvCxnSpPr/>
            <p:nvPr/>
          </p:nvCxnSpPr>
          <p:spPr>
            <a:xfrm flipH="1">
              <a:off x="25275970" y="13432586"/>
              <a:ext cx="1524074" cy="81956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p:nvPr/>
          </p:nvCxnSpPr>
          <p:spPr>
            <a:xfrm flipH="1">
              <a:off x="25716932" y="13396559"/>
              <a:ext cx="1117073" cy="1896276"/>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13" name="TextBox 112"/>
            <p:cNvSpPr txBox="1"/>
            <p:nvPr/>
          </p:nvSpPr>
          <p:spPr>
            <a:xfrm>
              <a:off x="20161343" y="15101596"/>
              <a:ext cx="2886704" cy="1015663"/>
            </a:xfrm>
            <a:prstGeom prst="rect">
              <a:avLst/>
            </a:prstGeom>
            <a:noFill/>
          </p:spPr>
          <p:txBody>
            <a:bodyPr wrap="square" rtlCol="0">
              <a:spAutoFit/>
            </a:bodyPr>
            <a:lstStyle/>
            <a:p>
              <a:r>
                <a:rPr lang="en-US" sz="3000" b="1" dirty="0">
                  <a:latin typeface="Georgia" panose="02040502050405020303" pitchFamily="18" charset="0"/>
                </a:rPr>
                <a:t>Marion </a:t>
              </a:r>
            </a:p>
            <a:p>
              <a:r>
                <a:rPr lang="en-US" sz="3000" b="1" dirty="0">
                  <a:latin typeface="Georgia" panose="02040502050405020303" pitchFamily="18" charset="0"/>
                </a:rPr>
                <a:t>Uplands </a:t>
              </a:r>
            </a:p>
          </p:txBody>
        </p:sp>
        <p:sp>
          <p:nvSpPr>
            <p:cNvPr id="37" name="Oval 36"/>
            <p:cNvSpPr/>
            <p:nvPr/>
          </p:nvSpPr>
          <p:spPr>
            <a:xfrm rot="20335716">
              <a:off x="24905891" y="14751199"/>
              <a:ext cx="370408" cy="649811"/>
            </a:xfrm>
            <a:prstGeom prst="ellipse">
              <a:avLst/>
            </a:prstGeom>
            <a:noFill/>
            <a:ln w="38100" cmpd="sng">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9" name="Straight Arrow Connector 118"/>
            <p:cNvCxnSpPr/>
            <p:nvPr/>
          </p:nvCxnSpPr>
          <p:spPr>
            <a:xfrm flipV="1">
              <a:off x="21901549" y="15101884"/>
              <a:ext cx="2904506" cy="342848"/>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45" name="Group 44"/>
          <p:cNvGrpSpPr/>
          <p:nvPr/>
        </p:nvGrpSpPr>
        <p:grpSpPr>
          <a:xfrm>
            <a:off x="18954996" y="18423011"/>
            <a:ext cx="20789296" cy="17460504"/>
            <a:chOff x="21029411" y="18550007"/>
            <a:chExt cx="20789296" cy="17460504"/>
          </a:xfrm>
        </p:grpSpPr>
        <p:pic>
          <p:nvPicPr>
            <p:cNvPr id="9" name="Picture 8"/>
            <p:cNvPicPr>
              <a:picLocks noChangeAspect="1"/>
            </p:cNvPicPr>
            <p:nvPr/>
          </p:nvPicPr>
          <p:blipFill>
            <a:blip r:embed="rId4"/>
            <a:stretch>
              <a:fillRect/>
            </a:stretch>
          </p:blipFill>
          <p:spPr>
            <a:xfrm rot="17282101">
              <a:off x="24466206" y="18658009"/>
              <a:ext cx="17460504" cy="17244499"/>
            </a:xfrm>
            <a:prstGeom prst="rect">
              <a:avLst/>
            </a:prstGeom>
          </p:spPr>
        </p:pic>
        <p:grpSp>
          <p:nvGrpSpPr>
            <p:cNvPr id="12" name="Group 11"/>
            <p:cNvGrpSpPr/>
            <p:nvPr/>
          </p:nvGrpSpPr>
          <p:grpSpPr>
            <a:xfrm>
              <a:off x="21029411" y="23280472"/>
              <a:ext cx="20313972" cy="8287191"/>
              <a:chOff x="17473241" y="22800220"/>
              <a:chExt cx="20313972" cy="8287191"/>
            </a:xfrm>
          </p:grpSpPr>
          <p:sp>
            <p:nvSpPr>
              <p:cNvPr id="64" name="Oval 63"/>
              <p:cNvSpPr/>
              <p:nvPr/>
            </p:nvSpPr>
            <p:spPr>
              <a:xfrm>
                <a:off x="23223670" y="26675040"/>
                <a:ext cx="358510" cy="389859"/>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Oval 65"/>
              <p:cNvSpPr/>
              <p:nvPr/>
            </p:nvSpPr>
            <p:spPr>
              <a:xfrm>
                <a:off x="25100092" y="26175177"/>
                <a:ext cx="377416" cy="417658"/>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Oval 66"/>
              <p:cNvSpPr/>
              <p:nvPr/>
            </p:nvSpPr>
            <p:spPr>
              <a:xfrm>
                <a:off x="24003894" y="26073900"/>
                <a:ext cx="377416" cy="417658"/>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Oval 68"/>
              <p:cNvSpPr/>
              <p:nvPr/>
            </p:nvSpPr>
            <p:spPr>
              <a:xfrm>
                <a:off x="22846254" y="24502068"/>
                <a:ext cx="377416" cy="417658"/>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Oval 69"/>
              <p:cNvSpPr/>
              <p:nvPr/>
            </p:nvSpPr>
            <p:spPr>
              <a:xfrm>
                <a:off x="28081216" y="28707202"/>
                <a:ext cx="377416" cy="417658"/>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1" name="Oval 70"/>
              <p:cNvSpPr/>
              <p:nvPr/>
            </p:nvSpPr>
            <p:spPr>
              <a:xfrm>
                <a:off x="27859719" y="27943517"/>
                <a:ext cx="377416" cy="417658"/>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Oval 71"/>
              <p:cNvSpPr/>
              <p:nvPr/>
            </p:nvSpPr>
            <p:spPr>
              <a:xfrm>
                <a:off x="26672828" y="27734688"/>
                <a:ext cx="377416" cy="417658"/>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Oval 72"/>
              <p:cNvSpPr/>
              <p:nvPr/>
            </p:nvSpPr>
            <p:spPr>
              <a:xfrm>
                <a:off x="27273744" y="27081491"/>
                <a:ext cx="377416" cy="417658"/>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Oval 73"/>
              <p:cNvSpPr/>
              <p:nvPr/>
            </p:nvSpPr>
            <p:spPr>
              <a:xfrm>
                <a:off x="26295412" y="26422055"/>
                <a:ext cx="377416" cy="417658"/>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Oval 74"/>
              <p:cNvSpPr/>
              <p:nvPr/>
            </p:nvSpPr>
            <p:spPr>
              <a:xfrm>
                <a:off x="23422702" y="25197279"/>
                <a:ext cx="377416" cy="417658"/>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Oval 75"/>
              <p:cNvSpPr/>
              <p:nvPr/>
            </p:nvSpPr>
            <p:spPr>
              <a:xfrm>
                <a:off x="22394177" y="27210684"/>
                <a:ext cx="377416" cy="417658"/>
              </a:xfrm>
              <a:prstGeom prst="ellipse">
                <a:avLst/>
              </a:prstGeom>
              <a:solidFill>
                <a:schemeClr val="tx2">
                  <a:lumMod val="60000"/>
                  <a:lumOff val="40000"/>
                </a:schemeClr>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Oval 76"/>
              <p:cNvSpPr/>
              <p:nvPr/>
            </p:nvSpPr>
            <p:spPr>
              <a:xfrm>
                <a:off x="26891685" y="23238756"/>
                <a:ext cx="382059" cy="389638"/>
              </a:xfrm>
              <a:prstGeom prst="ellipse">
                <a:avLst/>
              </a:prstGeom>
              <a:solidFill>
                <a:schemeClr val="accent3">
                  <a:lumMod val="60000"/>
                  <a:lumOff val="4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Oval 78"/>
              <p:cNvSpPr/>
              <p:nvPr/>
            </p:nvSpPr>
            <p:spPr>
              <a:xfrm>
                <a:off x="26720741" y="24112430"/>
                <a:ext cx="382059" cy="389638"/>
              </a:xfrm>
              <a:prstGeom prst="ellipse">
                <a:avLst/>
              </a:prstGeom>
              <a:solidFill>
                <a:schemeClr val="accent3">
                  <a:lumMod val="60000"/>
                  <a:lumOff val="4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Oval 79"/>
              <p:cNvSpPr/>
              <p:nvPr/>
            </p:nvSpPr>
            <p:spPr>
              <a:xfrm>
                <a:off x="30110288" y="26866036"/>
                <a:ext cx="377416" cy="397725"/>
              </a:xfrm>
              <a:prstGeom prst="ellipse">
                <a:avLst/>
              </a:prstGeom>
              <a:solidFill>
                <a:srgbClr val="FF6666"/>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1" name="Oval 80"/>
              <p:cNvSpPr/>
              <p:nvPr/>
            </p:nvSpPr>
            <p:spPr>
              <a:xfrm>
                <a:off x="36391950" y="27581304"/>
                <a:ext cx="377416" cy="397725"/>
              </a:xfrm>
              <a:prstGeom prst="ellipse">
                <a:avLst/>
              </a:prstGeom>
              <a:solidFill>
                <a:srgbClr val="FF6666"/>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3" name="Oval 82"/>
              <p:cNvSpPr/>
              <p:nvPr/>
            </p:nvSpPr>
            <p:spPr>
              <a:xfrm>
                <a:off x="34485441" y="26561906"/>
                <a:ext cx="377416" cy="397725"/>
              </a:xfrm>
              <a:prstGeom prst="ellipse">
                <a:avLst/>
              </a:prstGeom>
              <a:solidFill>
                <a:srgbClr val="FF6666"/>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4" name="Oval 83"/>
              <p:cNvSpPr/>
              <p:nvPr/>
            </p:nvSpPr>
            <p:spPr>
              <a:xfrm>
                <a:off x="31838520" y="27490119"/>
                <a:ext cx="377416" cy="397725"/>
              </a:xfrm>
              <a:prstGeom prst="ellipse">
                <a:avLst/>
              </a:prstGeom>
              <a:solidFill>
                <a:srgbClr val="FF6666"/>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6" name="Oval 85"/>
              <p:cNvSpPr/>
              <p:nvPr/>
            </p:nvSpPr>
            <p:spPr>
              <a:xfrm>
                <a:off x="35631457" y="24500414"/>
                <a:ext cx="377416" cy="397725"/>
              </a:xfrm>
              <a:prstGeom prst="ellipse">
                <a:avLst/>
              </a:prstGeom>
              <a:solidFill>
                <a:srgbClr val="FF6666"/>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8" name="Oval 87"/>
              <p:cNvSpPr/>
              <p:nvPr/>
            </p:nvSpPr>
            <p:spPr>
              <a:xfrm>
                <a:off x="34108025" y="22800220"/>
                <a:ext cx="377416" cy="397725"/>
              </a:xfrm>
              <a:prstGeom prst="ellipse">
                <a:avLst/>
              </a:prstGeom>
              <a:solidFill>
                <a:srgbClr val="FF6666"/>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9" name="Oval 88"/>
              <p:cNvSpPr/>
              <p:nvPr/>
            </p:nvSpPr>
            <p:spPr>
              <a:xfrm>
                <a:off x="34117521" y="23821361"/>
                <a:ext cx="377416" cy="397725"/>
              </a:xfrm>
              <a:prstGeom prst="ellipse">
                <a:avLst/>
              </a:prstGeom>
              <a:solidFill>
                <a:srgbClr val="FF6666"/>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0" name="Oval 89"/>
              <p:cNvSpPr/>
              <p:nvPr/>
            </p:nvSpPr>
            <p:spPr>
              <a:xfrm>
                <a:off x="37409797" y="27979029"/>
                <a:ext cx="377416" cy="397725"/>
              </a:xfrm>
              <a:prstGeom prst="ellipse">
                <a:avLst/>
              </a:prstGeom>
              <a:solidFill>
                <a:srgbClr val="FF6666"/>
              </a:solid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1" name="Rounded Rectangle 90"/>
              <p:cNvSpPr/>
              <p:nvPr/>
            </p:nvSpPr>
            <p:spPr>
              <a:xfrm>
                <a:off x="17473241" y="23952479"/>
                <a:ext cx="899292" cy="607700"/>
              </a:xfrm>
              <a:prstGeom prst="roundRect">
                <a:avLst/>
              </a:prstGeom>
              <a:solidFill>
                <a:srgbClr val="FF66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2" name="Rounded Rectangle 91"/>
              <p:cNvSpPr/>
              <p:nvPr/>
            </p:nvSpPr>
            <p:spPr>
              <a:xfrm>
                <a:off x="17490937" y="26185143"/>
                <a:ext cx="899292" cy="603654"/>
              </a:xfrm>
              <a:prstGeom prst="round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Rounded Rectangle 92"/>
              <p:cNvSpPr/>
              <p:nvPr/>
            </p:nvSpPr>
            <p:spPr>
              <a:xfrm>
                <a:off x="17490937" y="25097758"/>
                <a:ext cx="881596" cy="609465"/>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8414482" y="23994719"/>
                <a:ext cx="3283682" cy="584776"/>
              </a:xfrm>
              <a:prstGeom prst="rect">
                <a:avLst/>
              </a:prstGeom>
              <a:noFill/>
            </p:spPr>
            <p:txBody>
              <a:bodyPr wrap="square" rtlCol="0">
                <a:spAutoFit/>
              </a:bodyPr>
              <a:lstStyle/>
              <a:p>
                <a:r>
                  <a:rPr lang="en-US" sz="3200" b="1" dirty="0">
                    <a:latin typeface="Georgia" panose="02040502050405020303" pitchFamily="18" charset="0"/>
                  </a:rPr>
                  <a:t>Lake Wales</a:t>
                </a:r>
              </a:p>
            </p:txBody>
          </p:sp>
          <p:sp>
            <p:nvSpPr>
              <p:cNvPr id="94" name="TextBox 93"/>
              <p:cNvSpPr txBox="1"/>
              <p:nvPr/>
            </p:nvSpPr>
            <p:spPr>
              <a:xfrm>
                <a:off x="18514613" y="26245771"/>
                <a:ext cx="2721610" cy="584776"/>
              </a:xfrm>
              <a:prstGeom prst="rect">
                <a:avLst/>
              </a:prstGeom>
              <a:noFill/>
            </p:spPr>
            <p:txBody>
              <a:bodyPr wrap="square" rtlCol="0">
                <a:spAutoFit/>
              </a:bodyPr>
              <a:lstStyle/>
              <a:p>
                <a:r>
                  <a:rPr lang="en-US" sz="3200" b="1" dirty="0">
                    <a:latin typeface="Georgia" panose="02040502050405020303" pitchFamily="18" charset="0"/>
                  </a:rPr>
                  <a:t>Mt. Dora</a:t>
                </a:r>
              </a:p>
            </p:txBody>
          </p:sp>
          <p:sp>
            <p:nvSpPr>
              <p:cNvPr id="95" name="TextBox 94"/>
              <p:cNvSpPr txBox="1"/>
              <p:nvPr/>
            </p:nvSpPr>
            <p:spPr>
              <a:xfrm>
                <a:off x="18433683" y="25140202"/>
                <a:ext cx="4199086" cy="584776"/>
              </a:xfrm>
              <a:prstGeom prst="rect">
                <a:avLst/>
              </a:prstGeom>
              <a:noFill/>
            </p:spPr>
            <p:txBody>
              <a:bodyPr wrap="square" rtlCol="0">
                <a:spAutoFit/>
              </a:bodyPr>
              <a:lstStyle/>
              <a:p>
                <a:r>
                  <a:rPr lang="en-US" sz="3200" b="1" dirty="0">
                    <a:latin typeface="Georgia" panose="02040502050405020303" pitchFamily="18" charset="0"/>
                  </a:rPr>
                  <a:t>Marion Uplands</a:t>
                </a:r>
              </a:p>
            </p:txBody>
          </p:sp>
          <p:sp>
            <p:nvSpPr>
              <p:cNvPr id="96" name="TextBox 95"/>
              <p:cNvSpPr txBox="1"/>
              <p:nvPr/>
            </p:nvSpPr>
            <p:spPr>
              <a:xfrm>
                <a:off x="21588944" y="30010193"/>
                <a:ext cx="15852241" cy="1077218"/>
              </a:xfrm>
              <a:prstGeom prst="rect">
                <a:avLst/>
              </a:prstGeom>
              <a:noFill/>
            </p:spPr>
            <p:txBody>
              <a:bodyPr wrap="square" rtlCol="0">
                <a:spAutoFit/>
              </a:bodyPr>
              <a:lstStyle/>
              <a:p>
                <a:r>
                  <a:rPr lang="en-US" sz="3200" b="1" dirty="0">
                    <a:latin typeface="Georgia" panose="02040502050405020303" pitchFamily="18" charset="0"/>
                  </a:rPr>
                  <a:t>Fig. 4.  </a:t>
                </a:r>
                <a:r>
                  <a:rPr lang="en-US" sz="3200" dirty="0">
                    <a:latin typeface="Georgia" panose="02040502050405020303" pitchFamily="18" charset="0"/>
                  </a:rPr>
                  <a:t>Network depicting relatedness among skink haplotypes. Hatch marks represent </a:t>
                </a:r>
                <a:r>
                  <a:rPr lang="en-US" sz="3200">
                    <a:latin typeface="Georgia" panose="02040502050405020303" pitchFamily="18" charset="0"/>
                  </a:rPr>
                  <a:t>nucleotide substitutions.</a:t>
                </a:r>
                <a:endParaRPr lang="en-US" sz="3200" dirty="0">
                  <a:latin typeface="Georgia" panose="02040502050405020303" pitchFamily="18" charset="0"/>
                </a:endParaRPr>
              </a:p>
            </p:txBody>
          </p:sp>
        </p:grpSp>
      </p:grpSp>
    </p:spTree>
    <p:extLst>
      <p:ext uri="{BB962C8B-B14F-4D97-AF65-F5344CB8AC3E}">
        <p14:creationId xmlns:p14="http://schemas.microsoft.com/office/powerpoint/2010/main" val="36800758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264</Words>
  <Application>Microsoft Office PowerPoint</Application>
  <PresentationFormat>Custom</PresentationFormat>
  <Paragraphs>24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Georgia</vt:lpstr>
      <vt:lpstr>Papyrus</vt:lpstr>
      <vt:lpstr>Times</vt:lpstr>
      <vt:lpstr>Office Theme</vt:lpstr>
      <vt:lpstr>Sequencing and comparative analysis of the mitochondrial cytochrome b gene in the Marion Uplands Florida sand skink (Plestiodon reynoldsi)   Taylor Locklear  (mentored by Trip Lamb) Department of Biology, East Carolina University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Sequencing and comparative analysis of the mitochondrial cytochrome b gene in the Marion Uplands Florida sand skink (Plestiodon reynoldsi)   Taylor Locklear  (mentored by Trip Lamb) Department of Biology, East Carolina University</dc:title>
  <dc:creator>Taylor Locklear</dc:creator>
  <cp:lastModifiedBy>Taylor Locklear</cp:lastModifiedBy>
  <cp:revision>1</cp:revision>
  <dcterms:modified xsi:type="dcterms:W3CDTF">2016-04-11T23:48:28Z</dcterms:modified>
</cp:coreProperties>
</file>