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96"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306" r:id="rId24"/>
    <p:sldId id="281" r:id="rId25"/>
    <p:sldId id="298" r:id="rId26"/>
    <p:sldId id="307" r:id="rId27"/>
    <p:sldId id="308" r:id="rId28"/>
    <p:sldId id="299" r:id="rId29"/>
    <p:sldId id="282" r:id="rId30"/>
    <p:sldId id="283" r:id="rId31"/>
    <p:sldId id="284" r:id="rId32"/>
    <p:sldId id="285" r:id="rId33"/>
    <p:sldId id="286" r:id="rId34"/>
    <p:sldId id="287" r:id="rId35"/>
    <p:sldId id="303" r:id="rId36"/>
    <p:sldId id="304" r:id="rId37"/>
    <p:sldId id="288" r:id="rId38"/>
    <p:sldId id="305" r:id="rId39"/>
    <p:sldId id="289" r:id="rId40"/>
    <p:sldId id="290" r:id="rId41"/>
    <p:sldId id="291" r:id="rId42"/>
    <p:sldId id="292" r:id="rId43"/>
    <p:sldId id="293" r:id="rId44"/>
    <p:sldId id="294" r:id="rId45"/>
    <p:sldId id="300" r:id="rId46"/>
    <p:sldId id="301" r:id="rId47"/>
    <p:sldId id="295" r:id="rId4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ryn Kolasa" initials="KK" lastIdx="4" clrIdx="0">
    <p:extLst>
      <p:ext uri="{19B8F6BF-5375-455C-9EA6-DF929625EA0E}">
        <p15:presenceInfo xmlns:p15="http://schemas.microsoft.com/office/powerpoint/2012/main" userId="3c488cf69d68736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524" y="36"/>
      </p:cViewPr>
      <p:guideLst/>
    </p:cSldViewPr>
  </p:slideViewPr>
  <p:notesTextViewPr>
    <p:cViewPr>
      <p:scale>
        <a:sx n="1" d="1"/>
        <a:sy n="1" d="1"/>
      </p:scale>
      <p:origin x="0" y="0"/>
    </p:cViewPr>
  </p:notesTextViewPr>
  <p:sorterViewPr>
    <p:cViewPr>
      <p:scale>
        <a:sx n="100" d="100"/>
        <a:sy n="100" d="100"/>
      </p:scale>
      <p:origin x="0" y="-21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7" name="Shape 137"/>
          <p:cNvSpPr>
            <a:spLocks noGrp="1" noRot="1" noChangeAspect="1"/>
          </p:cNvSpPr>
          <p:nvPr>
            <p:ph type="sldImg"/>
          </p:nvPr>
        </p:nvSpPr>
        <p:spPr>
          <a:xfrm>
            <a:off x="1143000" y="685800"/>
            <a:ext cx="4572000" cy="3429000"/>
          </a:xfrm>
          <a:prstGeom prst="rect">
            <a:avLst/>
          </a:prstGeom>
        </p:spPr>
        <p:txBody>
          <a:bodyPr/>
          <a:lstStyle/>
          <a:p>
            <a:endParaRPr/>
          </a:p>
        </p:txBody>
      </p:sp>
      <p:sp>
        <p:nvSpPr>
          <p:cNvPr id="138" name="Shape 13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92691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72135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52330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29221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1217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47544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98054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Shape 12"/>
          <p:cNvSpPr>
            <a:spLocks noGrp="1"/>
          </p:cNvSpPr>
          <p:nvPr>
            <p:ph type="body" sz="quarter" idx="1"/>
          </p:nvPr>
        </p:nvSpPr>
        <p:spPr>
          <a:xfrm>
            <a:off x="1524000" y="3602037"/>
            <a:ext cx="9144000" cy="1655764"/>
          </a:xfrm>
          <a:prstGeom prst="rect">
            <a:avLst/>
          </a:prstGeom>
        </p:spPr>
        <p:txBody>
          <a:bodyPr/>
          <a:lstStyle>
            <a:lvl1pPr marL="0" indent="0">
              <a:buSzTx/>
              <a:buFontTx/>
              <a:buNone/>
              <a:defRPr sz="2000"/>
            </a:lvl1pPr>
            <a:lvl2pPr marL="0" indent="0">
              <a:buSzTx/>
              <a:buFontTx/>
              <a:buNone/>
              <a:defRPr sz="2000"/>
            </a:lvl2pPr>
            <a:lvl3pPr marL="0" indent="0">
              <a:buSzTx/>
              <a:buFontTx/>
              <a:buNone/>
              <a:defRPr sz="2000"/>
            </a:lvl3pPr>
            <a:lvl4pPr marL="0" indent="0">
              <a:buSzTx/>
              <a:buFontTx/>
              <a:buNone/>
              <a:defRPr sz="2000"/>
            </a:lvl4pPr>
            <a:lvl5pPr marL="0" indent="0">
              <a:buSzTx/>
              <a:buFontTx/>
              <a:buNone/>
              <a:defRPr sz="20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Title Text</a:t>
            </a:r>
          </a:p>
        </p:txBody>
      </p:sp>
      <p:sp>
        <p:nvSpPr>
          <p:cNvPr id="93" name="Shape 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0" cy="5811838"/>
          </a:xfrm>
          <a:prstGeom prst="rect">
            <a:avLst/>
          </a:prstGeom>
        </p:spPr>
        <p:txBody>
          <a:bodyPr/>
          <a:lstStyle/>
          <a:p>
            <a:r>
              <a:t>Title Text</a:t>
            </a:r>
          </a:p>
        </p:txBody>
      </p:sp>
      <p:sp>
        <p:nvSpPr>
          <p:cNvPr id="102" name="Shape 102"/>
          <p:cNvSpPr>
            <a:spLocks noGrp="1"/>
          </p:cNvSpPr>
          <p:nvPr>
            <p:ph type="body" idx="1"/>
          </p:nvPr>
        </p:nvSpPr>
        <p:spPr>
          <a:xfrm>
            <a:off x="838200" y="365125"/>
            <a:ext cx="7734300" cy="58118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110" name="Shape 110"/>
          <p:cNvSpPr>
            <a:spLocks noGrp="1"/>
          </p:cNvSpPr>
          <p:nvPr>
            <p:ph type="title"/>
          </p:nvPr>
        </p:nvSpPr>
        <p:spPr>
          <a:xfrm>
            <a:off x="839787" y="457200"/>
            <a:ext cx="3932239" cy="1600200"/>
          </a:xfrm>
          <a:prstGeom prst="rect">
            <a:avLst/>
          </a:prstGeom>
        </p:spPr>
        <p:txBody>
          <a:bodyPr anchor="b"/>
          <a:lstStyle>
            <a:lvl1pPr>
              <a:defRPr sz="3000">
                <a:latin typeface="+mj-lt"/>
                <a:ea typeface="+mj-ea"/>
                <a:cs typeface="+mj-cs"/>
                <a:sym typeface="Calibri"/>
              </a:defRPr>
            </a:lvl1pPr>
          </a:lstStyle>
          <a:p>
            <a:r>
              <a:t>Title Text</a:t>
            </a:r>
          </a:p>
        </p:txBody>
      </p:sp>
      <p:sp>
        <p:nvSpPr>
          <p:cNvPr id="111" name="Shape 111"/>
          <p:cNvSpPr>
            <a:spLocks noGrp="1"/>
          </p:cNvSpPr>
          <p:nvPr>
            <p:ph type="body" sz="half" idx="1"/>
          </p:nvPr>
        </p:nvSpPr>
        <p:spPr>
          <a:xfrm>
            <a:off x="5183187" y="987425"/>
            <a:ext cx="6172201" cy="4873625"/>
          </a:xfrm>
          <a:prstGeom prst="rect">
            <a:avLst/>
          </a:prstGeom>
        </p:spPr>
        <p:txBody>
          <a:bodyPr/>
          <a:lstStyle>
            <a:lvl1pPr marL="142875" indent="-142875">
              <a:lnSpc>
                <a:spcPct val="100000"/>
              </a:lnSpc>
              <a:spcBef>
                <a:spcPts val="0"/>
              </a:spcBef>
              <a:defRPr sz="2000"/>
            </a:lvl1pPr>
            <a:lvl2pPr marL="620485" indent="-163285">
              <a:lnSpc>
                <a:spcPct val="100000"/>
              </a:lnSpc>
              <a:spcBef>
                <a:spcPts val="0"/>
              </a:spcBef>
              <a:defRPr sz="2000"/>
            </a:lvl2pPr>
            <a:lvl3pPr marL="1104900" indent="-190500">
              <a:lnSpc>
                <a:spcPct val="100000"/>
              </a:lnSpc>
              <a:spcBef>
                <a:spcPts val="0"/>
              </a:spcBef>
              <a:defRPr sz="2000"/>
            </a:lvl3pPr>
            <a:lvl4pPr marL="1600200" indent="-228600">
              <a:lnSpc>
                <a:spcPct val="100000"/>
              </a:lnSpc>
              <a:spcBef>
                <a:spcPts val="0"/>
              </a:spcBef>
              <a:defRPr sz="2000"/>
            </a:lvl4pPr>
            <a:lvl5pPr marL="2057400" indent="-228600">
              <a:lnSpc>
                <a:spcPct val="100000"/>
              </a:lnSpc>
              <a:spcBef>
                <a:spcPts val="0"/>
              </a:spcBef>
              <a:defRPr sz="2000"/>
            </a:lvl5pPr>
          </a:lstStyle>
          <a:p>
            <a:r>
              <a:t>Body Level One</a:t>
            </a:r>
          </a:p>
          <a:p>
            <a:pPr lvl="1"/>
            <a:r>
              <a:t>Body Level Two</a:t>
            </a:r>
          </a:p>
          <a:p>
            <a:pPr lvl="2"/>
            <a:r>
              <a:t>Body Level Three</a:t>
            </a:r>
          </a:p>
          <a:p>
            <a:pPr lvl="3"/>
            <a:r>
              <a:t>Body Level Four</a:t>
            </a:r>
          </a:p>
          <a:p>
            <a:pPr lvl="4"/>
            <a:r>
              <a:t>Body Level Five</a:t>
            </a:r>
          </a:p>
        </p:txBody>
      </p:sp>
      <p:sp>
        <p:nvSpPr>
          <p:cNvPr id="112" name="Shape 112"/>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113" name="Shape 113"/>
          <p:cNvSpPr>
            <a:spLocks noGrp="1"/>
          </p:cNvSpPr>
          <p:nvPr>
            <p:ph type="sldNum" sz="quarter" idx="2"/>
          </p:nvPr>
        </p:nvSpPr>
        <p:spPr>
          <a:xfrm>
            <a:off x="11353800" y="6347143"/>
            <a:ext cx="370541" cy="383539"/>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Content 0">
    <p:bg>
      <p:bgPr>
        <a:solidFill>
          <a:srgbClr val="000000"/>
        </a:solidFill>
        <a:effectLst/>
      </p:bgPr>
    </p:bg>
    <p:spTree>
      <p:nvGrpSpPr>
        <p:cNvPr id="1" name=""/>
        <p:cNvGrpSpPr/>
        <p:nvPr/>
      </p:nvGrpSpPr>
      <p:grpSpPr>
        <a:xfrm>
          <a:off x="0" y="0"/>
          <a:ext cx="0" cy="0"/>
          <a:chOff x="0" y="0"/>
          <a:chExt cx="0" cy="0"/>
        </a:xfrm>
      </p:grpSpPr>
      <p:sp>
        <p:nvSpPr>
          <p:cNvPr id="120" name="Shape 120"/>
          <p:cNvSpPr>
            <a:spLocks noGrp="1"/>
          </p:cNvSpPr>
          <p:nvPr>
            <p:ph type="title"/>
          </p:nvPr>
        </p:nvSpPr>
        <p:spPr>
          <a:prstGeom prst="rect">
            <a:avLst/>
          </a:prstGeom>
        </p:spPr>
        <p:txBody>
          <a:bodyPr/>
          <a:lstStyle>
            <a:lvl1pPr>
              <a:defRPr>
                <a:solidFill>
                  <a:srgbClr val="FFFFFF"/>
                </a:solidFill>
              </a:defRPr>
            </a:lvl1pPr>
          </a:lstStyle>
          <a:p>
            <a:r>
              <a:t>Title Text</a:t>
            </a:r>
          </a:p>
        </p:txBody>
      </p:sp>
      <p:sp>
        <p:nvSpPr>
          <p:cNvPr id="121" name="Shape 121"/>
          <p:cNvSpPr>
            <a:spLocks noGrp="1"/>
          </p:cNvSpPr>
          <p:nvPr>
            <p:ph type="body" idx="1"/>
          </p:nvPr>
        </p:nvSpPr>
        <p:spPr>
          <a:prstGeom prst="rect">
            <a:avLst/>
          </a:prstGeom>
        </p:spPr>
        <p:txBody>
          <a:bodyPr/>
          <a:lstStyle>
            <a:lvl1pPr marL="228600" indent="-228600">
              <a:defRPr sz="2800">
                <a:solidFill>
                  <a:srgbClr val="FFFFFF"/>
                </a:solidFill>
              </a:defRPr>
            </a:lvl1pPr>
            <a:lvl2pPr marL="723900" indent="-266700">
              <a:defRPr sz="2800">
                <a:solidFill>
                  <a:srgbClr val="FFFFFF"/>
                </a:solidFill>
              </a:defRPr>
            </a:lvl2pPr>
            <a:lvl3pPr marL="1234439" indent="-320039">
              <a:defRPr sz="2800">
                <a:solidFill>
                  <a:srgbClr val="FFFFFF"/>
                </a:solidFill>
              </a:defRPr>
            </a:lvl3pPr>
            <a:lvl4pPr marL="1727200" indent="-355600">
              <a:defRPr sz="2800">
                <a:solidFill>
                  <a:srgbClr val="FFFFFF"/>
                </a:solidFill>
              </a:defRPr>
            </a:lvl4pPr>
            <a:lvl5pPr marL="2184400" indent="-355600">
              <a:defRPr sz="280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22" name="Shape 122"/>
          <p:cNvSpPr>
            <a:spLocks noGrp="1"/>
          </p:cNvSpPr>
          <p:nvPr>
            <p:ph type="sldNum" sz="quarter" idx="2"/>
          </p:nvPr>
        </p:nvSpPr>
        <p:spPr>
          <a:xfrm>
            <a:off x="11089820" y="6404293"/>
            <a:ext cx="263980" cy="269239"/>
          </a:xfrm>
          <a:prstGeom prst="rect">
            <a:avLst/>
          </a:prstGeom>
        </p:spPr>
        <p:txBody>
          <a:bodyPr/>
          <a:lstStyle>
            <a:lvl1pPr algn="r">
              <a:lnSpc>
                <a:spcPct val="100000"/>
              </a:lnSpc>
              <a:defRPr sz="1200">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9" name="Shape 129"/>
          <p:cNvSpPr>
            <a:spLocks noGrp="1"/>
          </p:cNvSpPr>
          <p:nvPr>
            <p:ph type="title"/>
          </p:nvPr>
        </p:nvSpPr>
        <p:spPr>
          <a:prstGeom prst="rect">
            <a:avLst/>
          </a:prstGeom>
        </p:spPr>
        <p:txBody>
          <a:bodyPr/>
          <a:lstStyle/>
          <a:p>
            <a:r>
              <a:t>Title Text</a:t>
            </a:r>
          </a:p>
        </p:txBody>
      </p:sp>
      <p:sp>
        <p:nvSpPr>
          <p:cNvPr id="130" name="Shape 130"/>
          <p:cNvSpPr>
            <a:spLocks noGrp="1"/>
          </p:cNvSpPr>
          <p:nvPr>
            <p:ph type="body" idx="1"/>
          </p:nvPr>
        </p:nvSpPr>
        <p:spPr>
          <a:prstGeom prst="rect">
            <a:avLst/>
          </a:prstGeom>
        </p:spPr>
        <p:txBody>
          <a:bodyPr/>
          <a:lstStyle>
            <a:lvl1pPr marL="228600" indent="-228600">
              <a:defRPr sz="2800"/>
            </a:lvl1pPr>
            <a:lvl2pPr marL="723900" indent="-266700">
              <a:defRPr sz="2800"/>
            </a:lvl2pPr>
            <a:lvl3pPr marL="1234439" indent="-320039">
              <a:defRPr sz="2800"/>
            </a:lvl3pPr>
            <a:lvl4pPr marL="1727200" indent="-355600">
              <a:defRPr sz="2800"/>
            </a:lvl4pPr>
            <a:lvl5pPr marL="2184400" indent="-355600">
              <a:defRPr sz="2800"/>
            </a:lvl5pPr>
          </a:lstStyle>
          <a:p>
            <a:r>
              <a:t>Body Level One</a:t>
            </a:r>
          </a:p>
          <a:p>
            <a:pPr lvl="1"/>
            <a:r>
              <a:t>Body Level Two</a:t>
            </a:r>
          </a:p>
          <a:p>
            <a:pPr lvl="2"/>
            <a:r>
              <a:t>Body Level Three</a:t>
            </a:r>
          </a:p>
          <a:p>
            <a:pPr lvl="3"/>
            <a:r>
              <a:t>Body Level Four</a:t>
            </a:r>
          </a:p>
          <a:p>
            <a:pPr lvl="4"/>
            <a:r>
              <a:t>Body Level Five</a:t>
            </a:r>
          </a:p>
        </p:txBody>
      </p:sp>
      <p:sp>
        <p:nvSpPr>
          <p:cNvPr id="131" name="Shape 131"/>
          <p:cNvSpPr>
            <a:spLocks noGrp="1"/>
          </p:cNvSpPr>
          <p:nvPr>
            <p:ph type="sldNum" sz="quarter" idx="2"/>
          </p:nvPr>
        </p:nvSpPr>
        <p:spPr>
          <a:xfrm>
            <a:off x="11089820" y="6404293"/>
            <a:ext cx="263980" cy="269239"/>
          </a:xfrm>
          <a:prstGeom prst="rect">
            <a:avLst/>
          </a:prstGeom>
        </p:spPr>
        <p:txBody>
          <a:bodyPr/>
          <a:lstStyle>
            <a:lvl1pPr algn="r">
              <a:lnSpc>
                <a:spcPct val="100000"/>
              </a:lnSpc>
              <a:defRPr sz="120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831850" y="1709738"/>
            <a:ext cx="10515600" cy="2852737"/>
          </a:xfrm>
          <a:prstGeom prst="rect">
            <a:avLst/>
          </a:prstGeom>
        </p:spPr>
        <p:txBody>
          <a:bodyPr anchor="b"/>
          <a:lstStyle>
            <a:lvl1pPr>
              <a:defRPr sz="5400">
                <a:solidFill>
                  <a:srgbClr val="FFFFFF"/>
                </a:solidFill>
              </a:defRPr>
            </a:lvl1pPr>
          </a:lstStyle>
          <a:p>
            <a:r>
              <a:t>Title Text</a:t>
            </a:r>
          </a:p>
        </p:txBody>
      </p:sp>
      <p:sp>
        <p:nvSpPr>
          <p:cNvPr id="30" name="Shape 30"/>
          <p:cNvSpPr>
            <a:spLocks noGrp="1"/>
          </p:cNvSpPr>
          <p:nvPr>
            <p:ph type="body" sz="quarter" idx="1"/>
          </p:nvPr>
        </p:nvSpPr>
        <p:spPr>
          <a:xfrm>
            <a:off x="831850" y="4589462"/>
            <a:ext cx="10515600" cy="1500189"/>
          </a:xfrm>
          <a:prstGeom prst="rect">
            <a:avLst/>
          </a:prstGeom>
        </p:spPr>
        <p:txBody>
          <a:bodyPr/>
          <a:lstStyle>
            <a:lvl1pPr marL="0" indent="0">
              <a:buSzTx/>
              <a:buFontTx/>
              <a:buNone/>
              <a:defRPr>
                <a:solidFill>
                  <a:srgbClr val="888888"/>
                </a:solidFill>
              </a:defRPr>
            </a:lvl1pPr>
            <a:lvl2pPr marL="0" indent="0">
              <a:buSzTx/>
              <a:buFontTx/>
              <a:buNone/>
              <a:defRPr>
                <a:solidFill>
                  <a:srgbClr val="888888"/>
                </a:solidFill>
              </a:defRPr>
            </a:lvl2pPr>
            <a:lvl3pPr marL="0" indent="0">
              <a:buSzTx/>
              <a:buFontTx/>
              <a:buNone/>
              <a:defRPr>
                <a:solidFill>
                  <a:srgbClr val="888888"/>
                </a:solidFill>
              </a:defRPr>
            </a:lvl3pPr>
            <a:lvl4pPr marL="0" indent="0">
              <a:buSzTx/>
              <a:buFontTx/>
              <a:buNone/>
              <a:defRPr>
                <a:solidFill>
                  <a:srgbClr val="888888"/>
                </a:solidFill>
              </a:defRPr>
            </a:lvl4pPr>
            <a:lvl5pPr marL="0" indent="0">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3"/>
          </a:xfrm>
          <a:prstGeom prst="rect">
            <a:avLst/>
          </a:prstGeom>
        </p:spPr>
        <p:txBody>
          <a:bodyPr/>
          <a:lstStyle/>
          <a:p>
            <a:r>
              <a:t>Title Text</a:t>
            </a:r>
          </a:p>
        </p:txBody>
      </p:sp>
      <p:sp>
        <p:nvSpPr>
          <p:cNvPr id="48" name="Shape 48"/>
          <p:cNvSpPr>
            <a:spLocks noGrp="1"/>
          </p:cNvSpPr>
          <p:nvPr>
            <p:ph type="body" sz="quarter" idx="1"/>
          </p:nvPr>
        </p:nvSpPr>
        <p:spPr>
          <a:xfrm>
            <a:off x="839787" y="1681163"/>
            <a:ext cx="5157790" cy="823914"/>
          </a:xfrm>
          <a:prstGeom prst="rect">
            <a:avLst/>
          </a:prstGeom>
        </p:spPr>
        <p:txBody>
          <a:bodyPr anchor="b"/>
          <a:lstStyle>
            <a:lvl1pPr marL="0" indent="0">
              <a:lnSpc>
                <a:spcPct val="100000"/>
              </a:lnSpc>
              <a:spcBef>
                <a:spcPts val="0"/>
              </a:spcBef>
              <a:buSzTx/>
              <a:buFontTx/>
              <a:buNone/>
              <a:defRPr b="1"/>
            </a:lvl1pPr>
            <a:lvl2pPr marL="0" indent="0">
              <a:lnSpc>
                <a:spcPct val="100000"/>
              </a:lnSpc>
              <a:spcBef>
                <a:spcPts val="0"/>
              </a:spcBef>
              <a:buSzTx/>
              <a:buFontTx/>
              <a:buNone/>
              <a:defRPr b="1"/>
            </a:lvl2pPr>
            <a:lvl3pPr marL="0" indent="0">
              <a:lnSpc>
                <a:spcPct val="100000"/>
              </a:lnSpc>
              <a:spcBef>
                <a:spcPts val="0"/>
              </a:spcBef>
              <a:buSzTx/>
              <a:buFontTx/>
              <a:buNone/>
              <a:defRPr b="1"/>
            </a:lvl3pPr>
            <a:lvl4pPr marL="0" indent="0">
              <a:lnSpc>
                <a:spcPct val="100000"/>
              </a:lnSpc>
              <a:spcBef>
                <a:spcPts val="0"/>
              </a:spcBef>
              <a:buSzTx/>
              <a:buFontTx/>
              <a:buNone/>
              <a:defRPr b="1"/>
            </a:lvl4pPr>
            <a:lvl5pPr marL="0" indent="0">
              <a:lnSpc>
                <a:spcPct val="100000"/>
              </a:lnSpc>
              <a:spcBef>
                <a:spcPts val="0"/>
              </a:spcBef>
              <a:buSzTx/>
              <a:buFontTx/>
              <a:buNone/>
              <a:defRPr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6172200" y="1681163"/>
            <a:ext cx="5183188" cy="823914"/>
          </a:xfrm>
          <a:prstGeom prst="rect">
            <a:avLst/>
          </a:prstGeom>
        </p:spPr>
        <p:txBody>
          <a:bodyPr anchor="b"/>
          <a:lstStyle/>
          <a:p>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40" cy="1600200"/>
          </a:xfrm>
          <a:prstGeom prst="rect">
            <a:avLst/>
          </a:prstGeom>
        </p:spPr>
        <p:txBody>
          <a:bodyPr anchor="b"/>
          <a:lstStyle>
            <a:lvl1pPr>
              <a:defRPr sz="3000">
                <a:latin typeface="+mj-lt"/>
                <a:ea typeface="+mj-ea"/>
                <a:cs typeface="+mj-cs"/>
                <a:sym typeface="Calibri"/>
              </a:defRPr>
            </a:lvl1pPr>
          </a:lstStyle>
          <a:p>
            <a:r>
              <a:t>Title Text</a:t>
            </a:r>
          </a:p>
        </p:txBody>
      </p:sp>
      <p:sp>
        <p:nvSpPr>
          <p:cNvPr id="73" name="Shape 73"/>
          <p:cNvSpPr>
            <a:spLocks noGrp="1"/>
          </p:cNvSpPr>
          <p:nvPr>
            <p:ph type="body" sz="half" idx="1"/>
          </p:nvPr>
        </p:nvSpPr>
        <p:spPr>
          <a:xfrm>
            <a:off x="5183187" y="987425"/>
            <a:ext cx="6172202" cy="4873625"/>
          </a:xfrm>
          <a:prstGeom prst="rect">
            <a:avLst/>
          </a:prstGeom>
        </p:spPr>
        <p:txBody>
          <a:bodyPr/>
          <a:lstStyle>
            <a:lvl1pPr marL="142875" indent="-142875">
              <a:lnSpc>
                <a:spcPct val="100000"/>
              </a:lnSpc>
              <a:spcBef>
                <a:spcPts val="0"/>
              </a:spcBef>
              <a:defRPr sz="2000"/>
            </a:lvl1pPr>
            <a:lvl2pPr marL="620484" indent="-163284">
              <a:lnSpc>
                <a:spcPct val="100000"/>
              </a:lnSpc>
              <a:spcBef>
                <a:spcPts val="0"/>
              </a:spcBef>
              <a:defRPr sz="2000"/>
            </a:lvl2pPr>
            <a:lvl3pPr marL="1104900" indent="-190500">
              <a:lnSpc>
                <a:spcPct val="100000"/>
              </a:lnSpc>
              <a:spcBef>
                <a:spcPts val="0"/>
              </a:spcBef>
              <a:defRPr sz="2000"/>
            </a:lvl3pPr>
            <a:lvl4pPr marL="1600200" indent="-228600">
              <a:lnSpc>
                <a:spcPct val="100000"/>
              </a:lnSpc>
              <a:spcBef>
                <a:spcPts val="0"/>
              </a:spcBef>
              <a:defRPr sz="2000"/>
            </a:lvl4pPr>
            <a:lvl5pPr marL="2057400" indent="-228600">
              <a:lnSpc>
                <a:spcPct val="100000"/>
              </a:lnSpc>
              <a:spcBef>
                <a:spcPts val="0"/>
              </a:spcBef>
              <a:defRPr sz="2000"/>
            </a:lvl5p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quarter" idx="13"/>
          </p:nvPr>
        </p:nvSpPr>
        <p:spPr>
          <a:xfrm>
            <a:off x="839787" y="2057400"/>
            <a:ext cx="3932238" cy="3811588"/>
          </a:xfrm>
          <a:prstGeom prst="rect">
            <a:avLst/>
          </a:prstGeom>
        </p:spPr>
        <p:txBody>
          <a:bodyPr/>
          <a:lstStyle/>
          <a:p>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40" cy="1600200"/>
          </a:xfrm>
          <a:prstGeom prst="rect">
            <a:avLst/>
          </a:prstGeom>
        </p:spPr>
        <p:txBody>
          <a:bodyPr anchor="b"/>
          <a:lstStyle>
            <a:lvl1pPr>
              <a:defRPr sz="3000">
                <a:latin typeface="+mj-lt"/>
                <a:ea typeface="+mj-ea"/>
                <a:cs typeface="+mj-cs"/>
                <a:sym typeface="Calibri"/>
              </a:defRPr>
            </a:lvl1pPr>
          </a:lstStyle>
          <a:p>
            <a:r>
              <a:t>Title Text</a:t>
            </a:r>
          </a:p>
        </p:txBody>
      </p:sp>
      <p:sp>
        <p:nvSpPr>
          <p:cNvPr id="83" name="Shape 83"/>
          <p:cNvSpPr>
            <a:spLocks noGrp="1"/>
          </p:cNvSpPr>
          <p:nvPr>
            <p:ph type="pic" sz="half" idx="13"/>
          </p:nvPr>
        </p:nvSpPr>
        <p:spPr>
          <a:xfrm>
            <a:off x="5183187" y="987425"/>
            <a:ext cx="6172202" cy="4873625"/>
          </a:xfrm>
          <a:prstGeom prst="rect">
            <a:avLst/>
          </a:prstGeom>
        </p:spPr>
        <p:txBody>
          <a:bodyPr lIns="91439" tIns="45719" rIns="91439" bIns="45719">
            <a:noAutofit/>
          </a:bodyPr>
          <a:lstStyle/>
          <a:p>
            <a:endParaRPr/>
          </a:p>
        </p:txBody>
      </p:sp>
      <p:sp>
        <p:nvSpPr>
          <p:cNvPr id="84" name="Shape 84"/>
          <p:cNvSpPr>
            <a:spLocks noGrp="1"/>
          </p:cNvSpPr>
          <p:nvPr>
            <p:ph type="body" sz="quarter" idx="1"/>
          </p:nvPr>
        </p:nvSpPr>
        <p:spPr>
          <a:xfrm>
            <a:off x="839787" y="2057400"/>
            <a:ext cx="3932240" cy="3811588"/>
          </a:xfrm>
          <a:prstGeom prst="rect">
            <a:avLst/>
          </a:prstGeom>
        </p:spPr>
        <p:txBody>
          <a:bodyPr/>
          <a:lstStyle>
            <a:lvl1pPr marL="0" indent="0">
              <a:buSzTx/>
              <a:buFontTx/>
              <a:buNone/>
              <a:defRPr sz="1600"/>
            </a:lvl1pPr>
            <a:lvl2pPr marL="0" indent="0">
              <a:buSzTx/>
              <a:buFontTx/>
              <a:buNone/>
              <a:defRPr sz="1600"/>
            </a:lvl2pPr>
            <a:lvl3pPr marL="0" indent="0">
              <a:buSzTx/>
              <a:buFontTx/>
              <a:buNone/>
              <a:defRPr sz="1600"/>
            </a:lvl3pPr>
            <a:lvl4pPr marL="0" indent="0">
              <a:buSzTx/>
              <a:buFontTx/>
              <a:buNone/>
              <a:defRPr sz="1600"/>
            </a:lvl4pPr>
            <a:lvl5pPr marL="0" indent="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normAutofit/>
          </a:bodyPr>
          <a:lstStyle/>
          <a:p>
            <a:r>
              <a:t>Title Text</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353800" y="6347143"/>
            <a:ext cx="370542" cy="383539"/>
          </a:xfrm>
          <a:prstGeom prst="rect">
            <a:avLst/>
          </a:prstGeom>
          <a:ln w="12700">
            <a:miter lim="400000"/>
          </a:ln>
        </p:spPr>
        <p:txBody>
          <a:bodyPr wrap="none" lIns="45718" tIns="45718" rIns="45718" bIns="45718" anchor="ctr">
            <a:spAutoFit/>
          </a:bodyPr>
          <a:lstStyle>
            <a:lvl1pPr>
              <a:lnSpc>
                <a:spcPct val="90000"/>
              </a:lnSpc>
              <a:defRPr sz="20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195942" marR="0" indent="-195942"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1pPr>
      <a:lvl2pPr marL="685800" marR="0" indent="-2286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2pPr>
      <a:lvl3pPr marL="1188719" marR="0" indent="-274319"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3pPr>
      <a:lvl4pPr marL="16764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4pPr>
      <a:lvl5pPr marL="21336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5pPr>
      <a:lvl6pPr marL="25908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6pPr>
      <a:lvl7pPr marL="30480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7pPr>
      <a:lvl8pPr marL="35052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8pPr>
      <a:lvl9pPr marL="39624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j-lt"/>
          <a:ea typeface="+mj-ea"/>
          <a:cs typeface="+mj-cs"/>
          <a:sym typeface="Calibri"/>
        </a:defRPr>
      </a:lvl9pPr>
    </p:bodyStyle>
    <p:otherStyle>
      <a:lvl1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1pPr>
      <a:lvl2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sz="20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foodsafety.ces.ncsu.edu/food-pantries-and-food-banks"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hyperlink" Target="https://www.niddk.nih.gov/health-information/kidney-disease/kidneys-how-they-work"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hyperlink" Target="mailto:MedfoodpantryVMC@gmail.com" TargetMode="Externa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hyperlink" Target="mailto:kolasaka@ecu.edu"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foodbankcenc.org/site/PageServer?pagename=donate_foo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p:nvPr/>
        </p:nvSpPr>
        <p:spPr>
          <a:xfrm>
            <a:off x="394835" y="-1"/>
            <a:ext cx="7789182"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dirty="0"/>
          </a:p>
        </p:txBody>
      </p:sp>
      <p:pic>
        <p:nvPicPr>
          <p:cNvPr id="141" name="image1.png"/>
          <p:cNvPicPr>
            <a:picLocks noChangeAspect="1"/>
          </p:cNvPicPr>
          <p:nvPr/>
        </p:nvPicPr>
        <p:blipFill>
          <a:blip r:embed="rId2"/>
          <a:stretch>
            <a:fillRect/>
          </a:stretch>
        </p:blipFill>
        <p:spPr>
          <a:xfrm>
            <a:off x="8645696" y="4577088"/>
            <a:ext cx="3214549" cy="1800149"/>
          </a:xfrm>
          <a:prstGeom prst="rect">
            <a:avLst/>
          </a:prstGeom>
          <a:ln w="12700">
            <a:miter lim="400000"/>
          </a:ln>
        </p:spPr>
      </p:pic>
      <p:sp>
        <p:nvSpPr>
          <p:cNvPr id="142" name="Shape 142"/>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200">
                <a:solidFill>
                  <a:srgbClr val="FF0000"/>
                </a:solidFill>
              </a:defRPr>
            </a:lvl1pPr>
          </a:lstStyle>
          <a:p>
            <a:r>
              <a:t>September 2018</a:t>
            </a:r>
          </a:p>
        </p:txBody>
      </p:sp>
      <p:sp>
        <p:nvSpPr>
          <p:cNvPr id="143" name="Shape 143"/>
          <p:cNvSpPr>
            <a:spLocks noGrp="1"/>
          </p:cNvSpPr>
          <p:nvPr>
            <p:ph type="subTitle" sz="quarter" idx="1"/>
          </p:nvPr>
        </p:nvSpPr>
        <p:spPr>
          <a:xfrm>
            <a:off x="9203452" y="6286141"/>
            <a:ext cx="1818386" cy="505543"/>
          </a:xfrm>
          <a:prstGeom prst="rect">
            <a:avLst/>
          </a:prstGeom>
        </p:spPr>
        <p:txBody>
          <a:bodyPr/>
          <a:lstStyle>
            <a:lvl1pPr>
              <a:defRPr sz="1800">
                <a:solidFill>
                  <a:srgbClr val="FFFFFF"/>
                </a:solidFill>
              </a:defRPr>
            </a:lvl1pPr>
          </a:lstStyle>
          <a:p>
            <a:r>
              <a:t>September 2018</a:t>
            </a:r>
          </a:p>
        </p:txBody>
      </p:sp>
      <p:pic>
        <p:nvPicPr>
          <p:cNvPr id="144" name="image2.png"/>
          <p:cNvPicPr>
            <a:picLocks noChangeAspect="1"/>
          </p:cNvPicPr>
          <p:nvPr/>
        </p:nvPicPr>
        <p:blipFill>
          <a:blip r:embed="rId3"/>
          <a:stretch>
            <a:fillRect/>
          </a:stretch>
        </p:blipFill>
        <p:spPr>
          <a:xfrm>
            <a:off x="10273069" y="3698099"/>
            <a:ext cx="1406353" cy="629560"/>
          </a:xfrm>
          <a:prstGeom prst="rect">
            <a:avLst/>
          </a:prstGeom>
          <a:ln w="12700">
            <a:miter lim="400000"/>
          </a:ln>
        </p:spPr>
      </p:pic>
      <p:sp>
        <p:nvSpPr>
          <p:cNvPr id="145" name="Shape 145"/>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a:t>
            </a:fld>
            <a:endParaRPr/>
          </a:p>
        </p:txBody>
      </p:sp>
      <p:sp>
        <p:nvSpPr>
          <p:cNvPr id="146" name="Shape 146"/>
          <p:cNvSpPr/>
          <p:nvPr/>
        </p:nvSpPr>
        <p:spPr>
          <a:xfrm>
            <a:off x="1574763" y="1768263"/>
            <a:ext cx="5792267" cy="399596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defRPr sz="4200">
                <a:solidFill>
                  <a:srgbClr val="FFFFFF"/>
                </a:solidFill>
                <a:latin typeface="Calibri Light"/>
                <a:ea typeface="Calibri Light"/>
                <a:cs typeface="Calibri Light"/>
                <a:sym typeface="Calibri Light"/>
              </a:defRPr>
            </a:pPr>
            <a:r>
              <a:rPr dirty="0"/>
              <a:t>Medical Food Pantry </a:t>
            </a:r>
            <a:r>
              <a:rPr sz="5400" dirty="0"/>
              <a:t>Volunteer Training</a:t>
            </a:r>
            <a:br>
              <a:rPr dirty="0"/>
            </a:br>
            <a:endParaRPr dirty="0"/>
          </a:p>
          <a:p>
            <a:pPr>
              <a:lnSpc>
                <a:spcPct val="90000"/>
              </a:lnSpc>
              <a:defRPr sz="4200">
                <a:solidFill>
                  <a:srgbClr val="FFFFFF"/>
                </a:solidFill>
                <a:latin typeface="Calibri Light"/>
                <a:ea typeface="Calibri Light"/>
                <a:cs typeface="Calibri Light"/>
                <a:sym typeface="Calibri Light"/>
              </a:defRPr>
            </a:pPr>
            <a:r>
              <a:rPr sz="3000" dirty="0"/>
              <a:t>Module 2  </a:t>
            </a:r>
            <a:r>
              <a:rPr sz="3000" b="1" dirty="0"/>
              <a:t>Healing Food </a:t>
            </a:r>
            <a:br>
              <a:rPr sz="3000" dirty="0"/>
            </a:br>
            <a:endParaRPr sz="3000" dirty="0"/>
          </a:p>
          <a:p>
            <a:pPr>
              <a:lnSpc>
                <a:spcPct val="90000"/>
              </a:lnSpc>
              <a:spcBef>
                <a:spcPts val="200"/>
              </a:spcBef>
              <a:defRPr sz="4200">
                <a:solidFill>
                  <a:srgbClr val="FFFFFF"/>
                </a:solidFill>
                <a:latin typeface="Calibri Light"/>
                <a:ea typeface="Calibri Light"/>
                <a:cs typeface="Calibri Light"/>
                <a:sym typeface="Calibri Light"/>
              </a:defRPr>
            </a:pPr>
            <a:r>
              <a:rPr lang="en-US" sz="2000" b="1" dirty="0">
                <a:solidFill>
                  <a:srgbClr val="FF2600"/>
                </a:solidFill>
              </a:rPr>
              <a:t> </a:t>
            </a:r>
            <a:r>
              <a:rPr lang="en-US" sz="2000" b="1" dirty="0">
                <a:solidFill>
                  <a:schemeClr val="bg1"/>
                </a:solidFill>
              </a:rPr>
              <a:t>to  gain an </a:t>
            </a:r>
            <a:r>
              <a:rPr lang="en-US" sz="2000" b="1" dirty="0">
                <a:solidFill>
                  <a:srgbClr val="C00000"/>
                </a:solidFill>
              </a:rPr>
              <a:t>understanding </a:t>
            </a:r>
            <a:r>
              <a:rPr lang="en-US" sz="2000" b="1" dirty="0">
                <a:solidFill>
                  <a:schemeClr val="bg1"/>
                </a:solidFill>
              </a:rPr>
              <a:t> of what makes a medical food pantry SPECIAL</a:t>
            </a:r>
            <a:endParaRPr sz="2500" dirty="0"/>
          </a:p>
          <a:p>
            <a:pPr>
              <a:lnSpc>
                <a:spcPct val="90000"/>
              </a:lnSpc>
              <a:defRPr sz="4200">
                <a:solidFill>
                  <a:srgbClr val="FFFFFF"/>
                </a:solidFill>
                <a:latin typeface="Calibri Light"/>
                <a:ea typeface="Calibri Light"/>
                <a:cs typeface="Calibri Light"/>
                <a:sym typeface="Calibri Light"/>
              </a:defRPr>
            </a:pPr>
            <a:r>
              <a:rPr dirty="0"/>
              <a:t> </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p:nvPr/>
        </p:nvSpPr>
        <p:spPr>
          <a:xfrm>
            <a:off x="-2" y="-19580"/>
            <a:ext cx="12192003" cy="689716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228" name="Shape 228"/>
          <p:cNvSpPr>
            <a:spLocks noGrp="1"/>
          </p:cNvSpPr>
          <p:nvPr>
            <p:ph type="body" idx="1"/>
          </p:nvPr>
        </p:nvSpPr>
        <p:spPr>
          <a:xfrm>
            <a:off x="5043487" y="1165754"/>
            <a:ext cx="7061167" cy="5570181"/>
          </a:xfrm>
          <a:prstGeom prst="rect">
            <a:avLst/>
          </a:prstGeom>
        </p:spPr>
        <p:txBody>
          <a:bodyPr>
            <a:noAutofit/>
          </a:bodyPr>
          <a:lstStyle/>
          <a:p>
            <a:pPr marL="365760" indent="-365760">
              <a:lnSpc>
                <a:spcPct val="90000"/>
              </a:lnSpc>
              <a:spcBef>
                <a:spcPts val="1000"/>
              </a:spcBef>
              <a:buClr>
                <a:srgbClr val="0433FF"/>
              </a:buClr>
              <a:defRPr sz="2400"/>
            </a:pPr>
            <a:r>
              <a:rPr dirty="0"/>
              <a:t>The</a:t>
            </a:r>
            <a:r>
              <a:rPr lang="en-US" dirty="0"/>
              <a:t> Medical Food  Pantry fills </a:t>
            </a:r>
            <a:r>
              <a:rPr dirty="0"/>
              <a:t> three “prescriptions” for food:  </a:t>
            </a:r>
            <a:r>
              <a:rPr b="1" dirty="0">
                <a:solidFill>
                  <a:srgbClr val="9437FF"/>
                </a:solidFill>
              </a:rPr>
              <a:t>Balanced</a:t>
            </a:r>
            <a:r>
              <a:rPr b="1" dirty="0"/>
              <a:t>, </a:t>
            </a:r>
            <a:r>
              <a:rPr b="1" dirty="0">
                <a:solidFill>
                  <a:srgbClr val="0433FF"/>
                </a:solidFill>
              </a:rPr>
              <a:t>Low Sodium</a:t>
            </a:r>
            <a:r>
              <a:rPr b="1" dirty="0"/>
              <a:t> and </a:t>
            </a:r>
            <a:br>
              <a:rPr b="1" dirty="0"/>
            </a:br>
            <a:r>
              <a:rPr b="1" dirty="0">
                <a:solidFill>
                  <a:srgbClr val="008F00"/>
                </a:solidFill>
              </a:rPr>
              <a:t>Carb-Controlled</a:t>
            </a:r>
            <a:endParaRPr b="1" dirty="0"/>
          </a:p>
          <a:p>
            <a:pPr marL="365760" indent="-365760">
              <a:lnSpc>
                <a:spcPct val="90000"/>
              </a:lnSpc>
              <a:spcBef>
                <a:spcPts val="1000"/>
              </a:spcBef>
              <a:defRPr sz="2400"/>
            </a:pPr>
            <a:r>
              <a:rPr dirty="0"/>
              <a:t>We</a:t>
            </a:r>
            <a:r>
              <a:rPr lang="en-US" dirty="0"/>
              <a:t> </a:t>
            </a:r>
            <a:r>
              <a:rPr dirty="0"/>
              <a:t> accept all donations of foods but will only distribute those deemed as “healthy” </a:t>
            </a:r>
            <a:br>
              <a:rPr dirty="0"/>
            </a:br>
            <a:r>
              <a:rPr dirty="0"/>
              <a:t>by the </a:t>
            </a:r>
            <a:r>
              <a:rPr b="1" dirty="0"/>
              <a:t>Registered Dietitian Nutritionists </a:t>
            </a:r>
            <a:r>
              <a:rPr dirty="0"/>
              <a:t>from ECU Physicians and Vidant Health</a:t>
            </a:r>
            <a:endParaRPr lang="en-US" dirty="0"/>
          </a:p>
          <a:p>
            <a:pPr marL="365760" indent="-365760">
              <a:lnSpc>
                <a:spcPct val="90000"/>
              </a:lnSpc>
              <a:spcBef>
                <a:spcPts val="1000"/>
              </a:spcBef>
              <a:defRPr sz="2400"/>
            </a:pPr>
            <a:r>
              <a:rPr lang="en-US" dirty="0"/>
              <a:t>Other donated foods will be given to the Food Bank</a:t>
            </a:r>
            <a:endParaRPr dirty="0"/>
          </a:p>
          <a:p>
            <a:pPr marL="365760" indent="-365760">
              <a:lnSpc>
                <a:spcPct val="90000"/>
              </a:lnSpc>
              <a:spcBef>
                <a:spcPts val="1000"/>
              </a:spcBef>
              <a:defRPr sz="2400"/>
            </a:pPr>
            <a:r>
              <a:rPr dirty="0"/>
              <a:t>The food is obtained by </a:t>
            </a:r>
          </a:p>
          <a:p>
            <a:pPr marL="762000" lvl="1" indent="-304800">
              <a:lnSpc>
                <a:spcPct val="90000"/>
              </a:lnSpc>
              <a:spcBef>
                <a:spcPts val="600"/>
              </a:spcBef>
              <a:defRPr sz="2400"/>
            </a:pPr>
            <a:r>
              <a:rPr sz="2000" dirty="0"/>
              <a:t>Food Drives conducted by Brody School of Medicine and other students at least three times a year;</a:t>
            </a:r>
            <a:r>
              <a:rPr dirty="0"/>
              <a:t> </a:t>
            </a:r>
          </a:p>
          <a:p>
            <a:pPr marL="762000" lvl="1" indent="-304800">
              <a:lnSpc>
                <a:spcPct val="90000"/>
              </a:lnSpc>
              <a:spcBef>
                <a:spcPts val="600"/>
              </a:spcBef>
              <a:defRPr sz="2400"/>
            </a:pPr>
            <a:r>
              <a:rPr lang="en-US" dirty="0"/>
              <a:t>D</a:t>
            </a:r>
            <a:r>
              <a:rPr sz="2000" dirty="0"/>
              <a:t>rives sponsored by departments within Vidant Health and ECU; and </a:t>
            </a:r>
          </a:p>
          <a:p>
            <a:pPr marL="762000" lvl="1" indent="-304800">
              <a:lnSpc>
                <a:spcPct val="90000"/>
              </a:lnSpc>
              <a:spcBef>
                <a:spcPts val="600"/>
              </a:spcBef>
              <a:defRPr sz="2400"/>
            </a:pPr>
            <a:r>
              <a:rPr lang="en-US" sz="2000" dirty="0"/>
              <a:t>B</a:t>
            </a:r>
            <a:r>
              <a:rPr sz="2000" dirty="0"/>
              <a:t>y purchase from the CE&amp;NC Food Bank </a:t>
            </a:r>
            <a:br>
              <a:rPr sz="2000" dirty="0"/>
            </a:br>
            <a:r>
              <a:rPr sz="2000" dirty="0"/>
              <a:t>at a cost of $0.17 per pound  </a:t>
            </a:r>
          </a:p>
        </p:txBody>
      </p:sp>
      <p:sp>
        <p:nvSpPr>
          <p:cNvPr id="229" name="Shape 229"/>
          <p:cNvSpPr>
            <a:spLocks noGrp="1"/>
          </p:cNvSpPr>
          <p:nvPr>
            <p:ph type="body" idx="13"/>
          </p:nvPr>
        </p:nvSpPr>
        <p:spPr>
          <a:prstGeom prst="rect">
            <a:avLst/>
          </a:prstGeom>
        </p:spPr>
        <p:txBody>
          <a:bodyPr/>
          <a:lstStyle/>
          <a:p>
            <a:pPr marL="0" indent="0">
              <a:buSzTx/>
              <a:buNone/>
              <a:defRPr sz="1600"/>
            </a:pPr>
            <a:endParaRPr/>
          </a:p>
        </p:txBody>
      </p:sp>
      <p:sp>
        <p:nvSpPr>
          <p:cNvPr id="230" name="Shape 230"/>
          <p:cNvSpPr/>
          <p:nvPr/>
        </p:nvSpPr>
        <p:spPr>
          <a:xfrm flipH="1">
            <a:off x="-33867"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231" name="Shape 231"/>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10</a:t>
            </a:fld>
            <a:endParaRPr/>
          </a:p>
        </p:txBody>
      </p:sp>
      <p:sp>
        <p:nvSpPr>
          <p:cNvPr id="232" name="Shape 232"/>
          <p:cNvSpPr>
            <a:spLocks noGrp="1"/>
          </p:cNvSpPr>
          <p:nvPr>
            <p:ph type="title"/>
          </p:nvPr>
        </p:nvSpPr>
        <p:spPr>
          <a:xfrm>
            <a:off x="839787" y="558800"/>
            <a:ext cx="3932240" cy="1600200"/>
          </a:xfrm>
          <a:prstGeom prst="rect">
            <a:avLst/>
          </a:prstGeom>
        </p:spPr>
        <p:txBody>
          <a:bodyPr anchor="t">
            <a:noAutofit/>
          </a:bodyPr>
          <a:lstStyle/>
          <a:p>
            <a:pPr defTabSz="749808">
              <a:defRPr sz="2400" b="1"/>
            </a:pPr>
            <a:r>
              <a:t>Medical </a:t>
            </a:r>
            <a:r>
              <a:rPr b="0"/>
              <a:t>Food Pantry </a:t>
            </a:r>
            <a:br>
              <a:rPr b="0"/>
            </a:br>
            <a:r>
              <a:rPr sz="3000">
                <a:solidFill>
                  <a:srgbClr val="FF2600"/>
                </a:solidFill>
              </a:rPr>
              <a:t>Food Sources</a:t>
            </a:r>
          </a:p>
          <a:p>
            <a:pPr defTabSz="749808">
              <a:defRPr b="1">
                <a:solidFill>
                  <a:srgbClr val="E52F0D"/>
                </a:solidFill>
              </a:defRPr>
            </a:pPr>
            <a:r>
              <a:t> </a:t>
            </a:r>
            <a:endParaRPr sz="2400"/>
          </a:p>
          <a:p>
            <a:pPr defTabSz="749808">
              <a:spcBef>
                <a:spcPts val="400"/>
              </a:spcBef>
              <a:defRPr sz="2400" b="1">
                <a:solidFill>
                  <a:srgbClr val="E52F0D"/>
                </a:solidFill>
              </a:defRPr>
            </a:pPr>
            <a:r>
              <a:t> </a:t>
            </a:r>
          </a:p>
        </p:txBody>
      </p:sp>
      <p:grpSp>
        <p:nvGrpSpPr>
          <p:cNvPr id="236" name="Group 236"/>
          <p:cNvGrpSpPr/>
          <p:nvPr/>
        </p:nvGrpSpPr>
        <p:grpSpPr>
          <a:xfrm>
            <a:off x="296130" y="1787424"/>
            <a:ext cx="4274136" cy="3811589"/>
            <a:chOff x="0" y="0"/>
            <a:chExt cx="4274134" cy="3811587"/>
          </a:xfrm>
        </p:grpSpPr>
        <p:pic>
          <p:nvPicPr>
            <p:cNvPr id="233" name="image30.png"/>
            <p:cNvPicPr>
              <a:picLocks noChangeAspect="1"/>
            </p:cNvPicPr>
            <p:nvPr/>
          </p:nvPicPr>
          <p:blipFill>
            <a:blip r:embed="rId2"/>
            <a:stretch>
              <a:fillRect/>
            </a:stretch>
          </p:blipFill>
          <p:spPr>
            <a:xfrm>
              <a:off x="0" y="0"/>
              <a:ext cx="3854178" cy="2146590"/>
            </a:xfrm>
            <a:prstGeom prst="rect">
              <a:avLst/>
            </a:prstGeom>
            <a:ln w="12700" cap="flat">
              <a:noFill/>
              <a:miter lim="400000"/>
            </a:ln>
            <a:effectLst/>
          </p:spPr>
        </p:pic>
        <p:pic>
          <p:nvPicPr>
            <p:cNvPr id="234" name="image31.png"/>
            <p:cNvPicPr>
              <a:picLocks noChangeAspect="1"/>
            </p:cNvPicPr>
            <p:nvPr/>
          </p:nvPicPr>
          <p:blipFill>
            <a:blip r:embed="rId3"/>
            <a:stretch>
              <a:fillRect/>
            </a:stretch>
          </p:blipFill>
          <p:spPr>
            <a:xfrm>
              <a:off x="264849" y="746676"/>
              <a:ext cx="3859179" cy="2103997"/>
            </a:xfrm>
            <a:prstGeom prst="rect">
              <a:avLst/>
            </a:prstGeom>
            <a:ln w="12700" cap="flat">
              <a:noFill/>
              <a:miter lim="400000"/>
            </a:ln>
            <a:effectLst/>
          </p:spPr>
        </p:pic>
        <p:pic>
          <p:nvPicPr>
            <p:cNvPr id="235" name="image32.png"/>
            <p:cNvPicPr>
              <a:picLocks noChangeAspect="1"/>
            </p:cNvPicPr>
            <p:nvPr/>
          </p:nvPicPr>
          <p:blipFill>
            <a:blip r:embed="rId4"/>
            <a:stretch>
              <a:fillRect/>
            </a:stretch>
          </p:blipFill>
          <p:spPr>
            <a:xfrm>
              <a:off x="409365" y="1707591"/>
              <a:ext cx="3864770" cy="2103997"/>
            </a:xfrm>
            <a:prstGeom prst="rect">
              <a:avLst/>
            </a:prstGeom>
            <a:ln w="12700" cap="flat">
              <a:noFill/>
              <a:miter lim="400000"/>
            </a:ln>
            <a:effectLst/>
          </p:spPr>
        </p:pic>
      </p:grpSp>
      <p:sp>
        <p:nvSpPr>
          <p:cNvPr id="237" name="Shape 237"/>
          <p:cNvSpPr/>
          <p:nvPr/>
        </p:nvSpPr>
        <p:spPr>
          <a:xfrm>
            <a:off x="326707" y="6404293"/>
            <a:ext cx="167471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240" name="Shape 240"/>
          <p:cNvSpPr/>
          <p:nvPr/>
        </p:nvSpPr>
        <p:spPr>
          <a:xfrm>
            <a:off x="839787" y="482600"/>
            <a:ext cx="3595777" cy="146911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b="1">
                <a:solidFill>
                  <a:srgbClr val="FF2600"/>
                </a:solidFill>
              </a:defRPr>
            </a:pPr>
            <a:r>
              <a:rPr dirty="0">
                <a:solidFill>
                  <a:srgbClr val="FFFFFF"/>
                </a:solidFill>
              </a:rPr>
              <a:t>Food Bank </a:t>
            </a:r>
            <a:r>
              <a:rPr sz="3200" dirty="0">
                <a:solidFill>
                  <a:srgbClr val="FFFFFF"/>
                </a:solidFill>
              </a:rPr>
              <a:t>Policy</a:t>
            </a:r>
            <a:r>
              <a:rPr sz="3200" dirty="0"/>
              <a:t> </a:t>
            </a:r>
          </a:p>
          <a:p>
            <a:pPr>
              <a:lnSpc>
                <a:spcPct val="90000"/>
              </a:lnSpc>
              <a:spcBef>
                <a:spcPts val="400"/>
              </a:spcBef>
              <a:defRPr sz="3000">
                <a:solidFill>
                  <a:srgbClr val="FFFFFF"/>
                </a:solidFill>
              </a:defRPr>
            </a:pPr>
            <a:r>
              <a:rPr b="1" dirty="0">
                <a:solidFill>
                  <a:srgbClr val="FF2600"/>
                </a:solidFill>
              </a:rPr>
              <a:t>Unauthorized Use</a:t>
            </a:r>
            <a:r>
              <a:rPr dirty="0"/>
              <a:t> </a:t>
            </a:r>
          </a:p>
          <a:p>
            <a:pPr>
              <a:lnSpc>
                <a:spcPct val="90000"/>
              </a:lnSpc>
              <a:spcBef>
                <a:spcPts val="400"/>
              </a:spcBef>
              <a:defRPr sz="3000">
                <a:solidFill>
                  <a:srgbClr val="FFFFFF"/>
                </a:solidFill>
              </a:defRPr>
            </a:pPr>
            <a:r>
              <a:rPr dirty="0"/>
              <a:t>of Food Bank Product</a:t>
            </a:r>
          </a:p>
        </p:txBody>
      </p:sp>
      <p:sp>
        <p:nvSpPr>
          <p:cNvPr id="241" name="Shape 241"/>
          <p:cNvSpPr>
            <a:spLocks noGrp="1"/>
          </p:cNvSpPr>
          <p:nvPr>
            <p:ph type="sldNum" sz="quarter" idx="2"/>
          </p:nvPr>
        </p:nvSpPr>
        <p:spPr>
          <a:xfrm>
            <a:off x="109220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11</a:t>
            </a:fld>
            <a:endParaRPr/>
          </a:p>
        </p:txBody>
      </p:sp>
      <p:sp>
        <p:nvSpPr>
          <p:cNvPr id="242" name="Shape 242"/>
          <p:cNvSpPr/>
          <p:nvPr/>
        </p:nvSpPr>
        <p:spPr>
          <a:xfrm>
            <a:off x="1892462" y="6359842"/>
            <a:ext cx="149042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43" name="Shape 243"/>
          <p:cNvSpPr/>
          <p:nvPr/>
        </p:nvSpPr>
        <p:spPr>
          <a:xfrm>
            <a:off x="5051093" y="1176571"/>
            <a:ext cx="6866020" cy="535017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67368" indent="-267368">
              <a:buClr>
                <a:srgbClr val="0433FF"/>
              </a:buClr>
              <a:buSzPct val="100000"/>
              <a:buAutoNum type="arabicPeriod"/>
              <a:defRPr sz="2000">
                <a:solidFill>
                  <a:srgbClr val="0433FF"/>
                </a:solidFill>
              </a:defRPr>
            </a:pPr>
            <a:r>
              <a:rPr dirty="0"/>
              <a:t>Food bank product is donated for the </a:t>
            </a:r>
            <a:r>
              <a:rPr u="sng" dirty="0"/>
              <a:t>sole purpose</a:t>
            </a:r>
            <a:r>
              <a:rPr dirty="0"/>
              <a:t> </a:t>
            </a:r>
            <a:br>
              <a:rPr dirty="0"/>
            </a:br>
            <a:r>
              <a:rPr dirty="0"/>
              <a:t>of </a:t>
            </a:r>
            <a:r>
              <a:rPr b="1" dirty="0"/>
              <a:t>feeding the</a:t>
            </a:r>
            <a:r>
              <a:rPr dirty="0"/>
              <a:t> needy, ill or infant</a:t>
            </a:r>
            <a:r>
              <a:rPr lang="en-US" dirty="0"/>
              <a:t>s</a:t>
            </a:r>
            <a:endParaRPr dirty="0"/>
          </a:p>
          <a:p>
            <a:pPr marL="267368" indent="-267368">
              <a:spcBef>
                <a:spcPts val="1000"/>
              </a:spcBef>
              <a:buSzPct val="100000"/>
              <a:buAutoNum type="arabicPeriod"/>
              <a:defRPr sz="2000"/>
            </a:pPr>
            <a:r>
              <a:rPr dirty="0"/>
              <a:t>Religious organizations cannot use Food Bank product for religious functions</a:t>
            </a:r>
          </a:p>
          <a:p>
            <a:pPr marL="267368" indent="-267368">
              <a:spcBef>
                <a:spcPts val="1000"/>
              </a:spcBef>
              <a:buSzPct val="100000"/>
              <a:buAutoNum type="arabicPeriod"/>
              <a:defRPr sz="2000"/>
            </a:pPr>
            <a:r>
              <a:rPr b="1" dirty="0"/>
              <a:t>Food Bank Staff</a:t>
            </a:r>
            <a:r>
              <a:rPr dirty="0"/>
              <a:t> cannot consume this food unless they are working in a group home or shelter when the clients are served. However, if a staff member has an emergency need, food may be distributed.</a:t>
            </a:r>
          </a:p>
          <a:p>
            <a:pPr marL="267368" indent="-267368">
              <a:spcBef>
                <a:spcPts val="1000"/>
              </a:spcBef>
              <a:buSzPct val="100000"/>
              <a:buAutoNum type="arabicPeriod"/>
              <a:defRPr sz="2000"/>
            </a:pPr>
            <a:r>
              <a:rPr dirty="0"/>
              <a:t>The product may </a:t>
            </a:r>
            <a:r>
              <a:rPr b="1" dirty="0"/>
              <a:t>not be used for fundraising</a:t>
            </a:r>
          </a:p>
          <a:p>
            <a:pPr marL="267368" indent="-267368">
              <a:spcBef>
                <a:spcPts val="1000"/>
              </a:spcBef>
              <a:buSzPct val="100000"/>
              <a:buAutoNum type="arabicPeriod"/>
              <a:defRPr sz="2000"/>
            </a:pPr>
            <a:r>
              <a:rPr dirty="0"/>
              <a:t>Agencies may </a:t>
            </a:r>
            <a:r>
              <a:rPr b="1" dirty="0"/>
              <a:t>only distribute food to clients</a:t>
            </a:r>
            <a:r>
              <a:rPr dirty="0"/>
              <a:t>, they cannot supply other food pantries or other organizations</a:t>
            </a:r>
          </a:p>
          <a:p>
            <a:pPr marL="267368" indent="-267368">
              <a:spcBef>
                <a:spcPts val="1000"/>
              </a:spcBef>
              <a:buSzPct val="100000"/>
              <a:buAutoNum type="arabicPeriod"/>
              <a:defRPr sz="2000"/>
            </a:pPr>
            <a:r>
              <a:rPr dirty="0"/>
              <a:t>Volunteers may </a:t>
            </a:r>
            <a:r>
              <a:rPr b="1" dirty="0"/>
              <a:t>not receive food in exchange for </a:t>
            </a:r>
            <a:br>
              <a:rPr b="1" dirty="0"/>
            </a:br>
            <a:r>
              <a:rPr b="1" dirty="0"/>
              <a:t>their service</a:t>
            </a:r>
            <a:r>
              <a:rPr dirty="0"/>
              <a:t>. If a volunteer has a need, they must obtain it in the same way as other clients  with “no cherry </a:t>
            </a:r>
            <a:r>
              <a:rPr dirty="0" err="1"/>
              <a:t>picking”</a:t>
            </a:r>
            <a:r>
              <a:rPr lang="en-US" dirty="0" err="1"/>
              <a:t>or</a:t>
            </a:r>
            <a:r>
              <a:rPr lang="en-US" dirty="0"/>
              <a:t> special privileges</a:t>
            </a:r>
            <a:r>
              <a:rPr dirty="0"/>
              <a:t> </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Shape 245"/>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246" name="Shape 246"/>
          <p:cNvSpPr/>
          <p:nvPr/>
        </p:nvSpPr>
        <p:spPr>
          <a:xfrm>
            <a:off x="839787" y="482600"/>
            <a:ext cx="3595777" cy="93217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b="1">
                <a:solidFill>
                  <a:srgbClr val="FF2600"/>
                </a:solidFill>
              </a:defRPr>
            </a:pPr>
            <a:r>
              <a:t>Food Bank Policy </a:t>
            </a:r>
          </a:p>
          <a:p>
            <a:pPr>
              <a:lnSpc>
                <a:spcPct val="90000"/>
              </a:lnSpc>
              <a:spcBef>
                <a:spcPts val="600"/>
              </a:spcBef>
              <a:defRPr sz="3000" b="1">
                <a:solidFill>
                  <a:srgbClr val="FFFFFF"/>
                </a:solidFill>
              </a:defRPr>
            </a:pPr>
            <a:r>
              <a:t>Food Safety Course</a:t>
            </a:r>
          </a:p>
        </p:txBody>
      </p:sp>
      <p:sp>
        <p:nvSpPr>
          <p:cNvPr id="247" name="Shape 247"/>
          <p:cNvSpPr>
            <a:spLocks noGrp="1"/>
          </p:cNvSpPr>
          <p:nvPr>
            <p:ph type="sldNum" sz="quarter" idx="2"/>
          </p:nvPr>
        </p:nvSpPr>
        <p:spPr>
          <a:xfrm>
            <a:off x="11479463" y="6359841"/>
            <a:ext cx="262418"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12</a:t>
            </a:fld>
            <a:endParaRPr/>
          </a:p>
        </p:txBody>
      </p:sp>
      <p:sp>
        <p:nvSpPr>
          <p:cNvPr id="248" name="Shape 248"/>
          <p:cNvSpPr/>
          <p:nvPr/>
        </p:nvSpPr>
        <p:spPr>
          <a:xfrm>
            <a:off x="1892462" y="6359842"/>
            <a:ext cx="149042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49" name="Shape 249"/>
          <p:cNvSpPr/>
          <p:nvPr/>
        </p:nvSpPr>
        <p:spPr>
          <a:xfrm>
            <a:off x="5012993" y="1151171"/>
            <a:ext cx="6866020" cy="560249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marL="228600" indent="-228600">
              <a:lnSpc>
                <a:spcPct val="90000"/>
              </a:lnSpc>
              <a:spcBef>
                <a:spcPts val="1000"/>
              </a:spcBef>
              <a:buSzPct val="100000"/>
              <a:buChar char="•"/>
              <a:defRPr sz="2400"/>
            </a:pPr>
            <a:r>
              <a:rPr lang="en-US" b="1" dirty="0"/>
              <a:t>E</a:t>
            </a:r>
            <a:r>
              <a:rPr b="1" dirty="0"/>
              <a:t>veryone</a:t>
            </a:r>
            <a:r>
              <a:rPr dirty="0"/>
              <a:t> involved in handling food w</a:t>
            </a:r>
            <a:r>
              <a:rPr lang="en-US" dirty="0"/>
              <a:t>ould benefit from </a:t>
            </a:r>
            <a:r>
              <a:rPr dirty="0"/>
              <a:t> complet</a:t>
            </a:r>
            <a:r>
              <a:rPr lang="en-US" dirty="0"/>
              <a:t>ing </a:t>
            </a:r>
            <a:r>
              <a:rPr dirty="0"/>
              <a:t> the course. </a:t>
            </a:r>
            <a:r>
              <a:rPr lang="en-US" dirty="0"/>
              <a:t> If you </a:t>
            </a:r>
            <a:r>
              <a:rPr lang="en-US" b="1" dirty="0"/>
              <a:t>choose</a:t>
            </a:r>
            <a:r>
              <a:rPr lang="en-US" dirty="0"/>
              <a:t> to…</a:t>
            </a:r>
            <a:endParaRPr sz="4629" dirty="0"/>
          </a:p>
          <a:p>
            <a:pPr>
              <a:lnSpc>
                <a:spcPct val="90000"/>
              </a:lnSpc>
              <a:spcBef>
                <a:spcPts val="1000"/>
              </a:spcBef>
              <a:defRPr sz="2000"/>
            </a:pPr>
            <a:r>
              <a:rPr b="1" dirty="0"/>
              <a:t>The link to the </a:t>
            </a:r>
            <a:r>
              <a:rPr b="1" dirty="0">
                <a:solidFill>
                  <a:srgbClr val="FF2600"/>
                </a:solidFill>
              </a:rPr>
              <a:t>Course</a:t>
            </a:r>
            <a:r>
              <a:rPr sz="2400" dirty="0"/>
              <a:t> is</a:t>
            </a:r>
            <a:r>
              <a:rPr dirty="0"/>
              <a:t> </a:t>
            </a:r>
            <a:r>
              <a:rPr u="sng" dirty="0">
                <a:solidFill>
                  <a:srgbClr val="0000FF"/>
                </a:solidFill>
                <a:uFill>
                  <a:solidFill>
                    <a:srgbClr val="0000FF"/>
                  </a:solidFill>
                </a:uFill>
                <a:hlinkClick r:id="rId2"/>
              </a:rPr>
              <a:t>https://foodsafety.ces.ncsu.edu/food-pantries-and-food-banks</a:t>
            </a:r>
            <a:endParaRPr lang="en-US" u="sng" dirty="0">
              <a:solidFill>
                <a:srgbClr val="0000FF"/>
              </a:solidFill>
              <a:uFill>
                <a:solidFill>
                  <a:srgbClr val="0000FF"/>
                </a:solidFill>
              </a:uFill>
            </a:endParaRPr>
          </a:p>
          <a:p>
            <a:pPr>
              <a:lnSpc>
                <a:spcPct val="90000"/>
              </a:lnSpc>
              <a:spcBef>
                <a:spcPts val="1000"/>
              </a:spcBef>
              <a:defRPr sz="2000"/>
            </a:pPr>
            <a:r>
              <a:rPr lang="en-US" b="1" dirty="0">
                <a:solidFill>
                  <a:schemeClr val="tx1"/>
                </a:solidFill>
              </a:rPr>
              <a:t>Our agency number is:  AG3351.</a:t>
            </a:r>
          </a:p>
          <a:p>
            <a:pPr>
              <a:lnSpc>
                <a:spcPct val="90000"/>
              </a:lnSpc>
              <a:spcBef>
                <a:spcPts val="1000"/>
              </a:spcBef>
              <a:defRPr sz="2000"/>
            </a:pPr>
            <a:r>
              <a:rPr b="1" dirty="0"/>
              <a:t>The link to the </a:t>
            </a:r>
            <a:r>
              <a:rPr b="1" dirty="0">
                <a:solidFill>
                  <a:srgbClr val="FF2600"/>
                </a:solidFill>
              </a:rPr>
              <a:t>Test</a:t>
            </a:r>
            <a:r>
              <a:rPr b="1" dirty="0"/>
              <a:t> is</a:t>
            </a:r>
            <a:r>
              <a:rPr sz="4629" dirty="0"/>
              <a:t> </a:t>
            </a:r>
            <a:r>
              <a:rPr u="sng" dirty="0">
                <a:solidFill>
                  <a:srgbClr val="0433FF"/>
                </a:solidFill>
              </a:rPr>
              <a:t>https://www.classmarker.com/online-test/start/?quiz=y4q56b27a0de919e.</a:t>
            </a:r>
            <a:r>
              <a:rPr dirty="0"/>
              <a:t> You must score 70% or above to pass. </a:t>
            </a:r>
            <a:endParaRPr sz="4629" dirty="0"/>
          </a:p>
          <a:p>
            <a:pPr marL="228600" indent="-228600">
              <a:lnSpc>
                <a:spcPct val="90000"/>
              </a:lnSpc>
              <a:spcBef>
                <a:spcPts val="1000"/>
              </a:spcBef>
              <a:buSzPct val="100000"/>
              <a:buChar char="•"/>
              <a:defRPr sz="2400"/>
            </a:pPr>
            <a:r>
              <a:rPr b="1" dirty="0"/>
              <a:t>Once you pass the test</a:t>
            </a:r>
            <a:r>
              <a:rPr dirty="0"/>
              <a:t>, the Food Bank will automatically receive a copy of your Certificate of Completion.  </a:t>
            </a:r>
          </a:p>
          <a:p>
            <a:pPr marL="228600" indent="-228600">
              <a:lnSpc>
                <a:spcPct val="90000"/>
              </a:lnSpc>
              <a:spcBef>
                <a:spcPts val="1000"/>
              </a:spcBef>
              <a:buSzPct val="100000"/>
              <a:buChar char="•"/>
              <a:defRPr sz="2400"/>
            </a:pPr>
            <a:r>
              <a:rPr b="1" dirty="0"/>
              <a:t>Please keep a copy </a:t>
            </a:r>
            <a:r>
              <a:rPr dirty="0"/>
              <a:t>on file for your records. </a:t>
            </a:r>
            <a:endParaRPr lang="en-US" dirty="0"/>
          </a:p>
          <a:p>
            <a:pPr marL="228600" indent="-228600">
              <a:lnSpc>
                <a:spcPct val="90000"/>
              </a:lnSpc>
              <a:spcBef>
                <a:spcPts val="1000"/>
              </a:spcBef>
              <a:buSzPct val="100000"/>
              <a:buChar char="•"/>
              <a:defRPr sz="2400"/>
            </a:pPr>
            <a:r>
              <a:rPr lang="en-US" dirty="0"/>
              <a:t>Submit a copy to myroupe@vidanthealth.com</a:t>
            </a:r>
            <a:br>
              <a:rPr dirty="0"/>
            </a:br>
            <a:r>
              <a:rPr dirty="0"/>
              <a:t>This certification will expire after two years.</a:t>
            </a:r>
          </a:p>
        </p:txBody>
      </p:sp>
      <p:pic>
        <p:nvPicPr>
          <p:cNvPr id="250" name="image4.png"/>
          <p:cNvPicPr>
            <a:picLocks noChangeAspect="1"/>
          </p:cNvPicPr>
          <p:nvPr/>
        </p:nvPicPr>
        <p:blipFill>
          <a:blip r:embed="rId3"/>
          <a:stretch>
            <a:fillRect/>
          </a:stretch>
        </p:blipFill>
        <p:spPr>
          <a:xfrm>
            <a:off x="714900" y="3678270"/>
            <a:ext cx="3330732" cy="2210697"/>
          </a:xfrm>
          <a:prstGeom prst="rect">
            <a:avLst/>
          </a:prstGeom>
          <a:ln w="12700">
            <a:miter lim="400000"/>
          </a:ln>
        </p:spPr>
      </p:pic>
      <p:sp>
        <p:nvSpPr>
          <p:cNvPr id="251" name="Shape 251"/>
          <p:cNvSpPr/>
          <p:nvPr/>
        </p:nvSpPr>
        <p:spPr>
          <a:xfrm>
            <a:off x="797683" y="1929131"/>
            <a:ext cx="2879952" cy="1255724"/>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a:lnSpc>
                <a:spcPct val="90000"/>
              </a:lnSpc>
              <a:spcBef>
                <a:spcPts val="1000"/>
              </a:spcBef>
              <a:defRPr sz="2000">
                <a:solidFill>
                  <a:srgbClr val="FFFFFF"/>
                </a:solidFill>
              </a:defRPr>
            </a:pPr>
            <a:r>
              <a:rPr dirty="0"/>
              <a:t>At least </a:t>
            </a:r>
            <a:r>
              <a:rPr sz="2400" b="1" dirty="0"/>
              <a:t>one</a:t>
            </a:r>
            <a:r>
              <a:rPr dirty="0"/>
              <a:t> volunteer </a:t>
            </a:r>
            <a:br>
              <a:rPr dirty="0"/>
            </a:br>
            <a:r>
              <a:rPr dirty="0"/>
              <a:t>must have completed the </a:t>
            </a:r>
            <a:br>
              <a:rPr dirty="0"/>
            </a:br>
            <a:r>
              <a:rPr dirty="0"/>
              <a:t>NC State online course on </a:t>
            </a:r>
            <a:br>
              <a:rPr dirty="0"/>
            </a:br>
            <a:r>
              <a:rPr dirty="0"/>
              <a:t>food safety for Food Banks</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p:nvPr/>
        </p:nvSpPr>
        <p:spPr>
          <a:xfrm>
            <a:off x="-2" y="-19580"/>
            <a:ext cx="12192003" cy="689716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254" name="Shape 254"/>
          <p:cNvSpPr/>
          <p:nvPr/>
        </p:nvSpPr>
        <p:spPr>
          <a:xfrm>
            <a:off x="4848421" y="1052624"/>
            <a:ext cx="7353017" cy="2358393"/>
          </a:xfrm>
          <a:prstGeom prst="roundRect">
            <a:avLst>
              <a:gd name="adj" fmla="val 5124"/>
            </a:avLst>
          </a:prstGeom>
          <a:solidFill>
            <a:schemeClr val="accent4"/>
          </a:solidFill>
          <a:ln w="12700">
            <a:miter lim="400000"/>
            <a:tailEnd type="triangle"/>
          </a:ln>
        </p:spPr>
        <p:txBody>
          <a:bodyPr lIns="45718" tIns="45718" rIns="45718" bIns="45718" anchor="ctr"/>
          <a:lstStyle/>
          <a:p>
            <a:endParaRPr/>
          </a:p>
        </p:txBody>
      </p:sp>
      <p:sp>
        <p:nvSpPr>
          <p:cNvPr id="255" name="Shape 255"/>
          <p:cNvSpPr/>
          <p:nvPr/>
        </p:nvSpPr>
        <p:spPr>
          <a:xfrm>
            <a:off x="4894529" y="3402957"/>
            <a:ext cx="7359083" cy="2358394"/>
          </a:xfrm>
          <a:prstGeom prst="roundRect">
            <a:avLst>
              <a:gd name="adj" fmla="val 4823"/>
            </a:avLst>
          </a:prstGeom>
          <a:solidFill>
            <a:srgbClr val="FFD966"/>
          </a:solidFill>
          <a:ln w="12700">
            <a:miter lim="400000"/>
            <a:tailEnd type="triangle"/>
          </a:ln>
        </p:spPr>
        <p:txBody>
          <a:bodyPr lIns="45718" tIns="45718" rIns="45718" bIns="45718" anchor="ctr"/>
          <a:lstStyle/>
          <a:p>
            <a:endParaRPr/>
          </a:p>
        </p:txBody>
      </p:sp>
      <p:sp>
        <p:nvSpPr>
          <p:cNvPr id="256" name="Shape 256"/>
          <p:cNvSpPr>
            <a:spLocks noGrp="1"/>
          </p:cNvSpPr>
          <p:nvPr>
            <p:ph type="body" sz="half" idx="1"/>
          </p:nvPr>
        </p:nvSpPr>
        <p:spPr>
          <a:xfrm>
            <a:off x="5119687" y="1229254"/>
            <a:ext cx="7061167" cy="4424892"/>
          </a:xfrm>
          <a:prstGeom prst="rect">
            <a:avLst/>
          </a:prstGeom>
        </p:spPr>
        <p:txBody>
          <a:bodyPr>
            <a:noAutofit/>
          </a:bodyPr>
          <a:lstStyle/>
          <a:p>
            <a:pPr marL="0" indent="0">
              <a:lnSpc>
                <a:spcPct val="90000"/>
              </a:lnSpc>
              <a:spcBef>
                <a:spcPts val="1000"/>
              </a:spcBef>
              <a:buSzTx/>
              <a:buFontTx/>
              <a:buNone/>
              <a:defRPr sz="2400"/>
            </a:pPr>
            <a:r>
              <a:rPr b="1" dirty="0"/>
              <a:t>Part  </a:t>
            </a:r>
            <a:endParaRPr sz="2388" dirty="0"/>
          </a:p>
          <a:p>
            <a:pPr marL="379139" indent="-379139">
              <a:buFontTx/>
            </a:pPr>
            <a:r>
              <a:rPr dirty="0"/>
              <a:t>What Food Pantries do for the community </a:t>
            </a:r>
          </a:p>
          <a:p>
            <a:pPr marL="379139" indent="-379139">
              <a:buFontTx/>
            </a:pPr>
            <a:r>
              <a:rPr dirty="0"/>
              <a:t>Key terms concerning food safety</a:t>
            </a:r>
          </a:p>
          <a:p>
            <a:pPr marL="379139" indent="-379139">
              <a:buFontTx/>
            </a:pPr>
            <a:r>
              <a:rPr dirty="0"/>
              <a:t>Those at a higher risk of illness due to </a:t>
            </a:r>
            <a:br>
              <a:rPr dirty="0"/>
            </a:br>
            <a:r>
              <a:rPr dirty="0"/>
              <a:t>lack of food safety </a:t>
            </a:r>
          </a:p>
          <a:p>
            <a:pPr marL="379139" indent="-379139">
              <a:buFontTx/>
            </a:pPr>
            <a:r>
              <a:rPr dirty="0"/>
              <a:t>Introduction to past-date foods usage</a:t>
            </a:r>
          </a:p>
          <a:p>
            <a:pPr marL="379139" indent="-379139">
              <a:buFontTx/>
            </a:pPr>
            <a:endParaRPr dirty="0"/>
          </a:p>
          <a:p>
            <a:pPr marL="0" indent="0">
              <a:lnSpc>
                <a:spcPct val="90000"/>
              </a:lnSpc>
              <a:spcBef>
                <a:spcPts val="1000"/>
              </a:spcBef>
              <a:buSzTx/>
              <a:buFontTx/>
              <a:buNone/>
              <a:defRPr sz="2400"/>
            </a:pPr>
            <a:r>
              <a:rPr dirty="0"/>
              <a:t>Part</a:t>
            </a:r>
            <a:endParaRPr sz="2388" dirty="0"/>
          </a:p>
          <a:p>
            <a:pPr marL="379139" indent="-379139">
              <a:buFontTx/>
            </a:pPr>
            <a:r>
              <a:rPr dirty="0"/>
              <a:t>Safe temperatures for refrigerators, freezers, &amp; dry storage</a:t>
            </a:r>
            <a:endParaRPr sz="2388" dirty="0"/>
          </a:p>
          <a:p>
            <a:pPr marL="379139" indent="-379139">
              <a:buFontTx/>
            </a:pPr>
            <a:r>
              <a:rPr dirty="0"/>
              <a:t>First In, First Out rule</a:t>
            </a:r>
            <a:endParaRPr sz="2388" dirty="0"/>
          </a:p>
          <a:p>
            <a:pPr marL="379139" indent="-379139">
              <a:buFontTx/>
            </a:pPr>
            <a:r>
              <a:rPr dirty="0"/>
              <a:t>Usage of cans that are dented, without labels, etc. </a:t>
            </a:r>
            <a:endParaRPr sz="2388" dirty="0"/>
          </a:p>
          <a:p>
            <a:pPr marL="379139" indent="-379139">
              <a:buFontTx/>
            </a:pPr>
            <a:r>
              <a:rPr dirty="0"/>
              <a:t>Proper sanitization to prevent cross-contamination</a:t>
            </a:r>
          </a:p>
        </p:txBody>
      </p:sp>
      <p:sp>
        <p:nvSpPr>
          <p:cNvPr id="257" name="Shape 257"/>
          <p:cNvSpPr>
            <a:spLocks noGrp="1"/>
          </p:cNvSpPr>
          <p:nvPr>
            <p:ph type="body" idx="13"/>
          </p:nvPr>
        </p:nvSpPr>
        <p:spPr>
          <a:prstGeom prst="rect">
            <a:avLst/>
          </a:prstGeom>
        </p:spPr>
        <p:txBody>
          <a:bodyPr/>
          <a:lstStyle/>
          <a:p>
            <a:pPr marL="0" indent="0">
              <a:buSzTx/>
              <a:buNone/>
              <a:defRPr sz="1600"/>
            </a:pPr>
            <a:endParaRPr/>
          </a:p>
        </p:txBody>
      </p:sp>
      <p:sp>
        <p:nvSpPr>
          <p:cNvPr id="258" name="Shape 258"/>
          <p:cNvSpPr/>
          <p:nvPr/>
        </p:nvSpPr>
        <p:spPr>
          <a:xfrm flipH="1">
            <a:off x="-33867" y="0"/>
            <a:ext cx="4558997"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259" name="Shape 259"/>
          <p:cNvSpPr>
            <a:spLocks noGrp="1"/>
          </p:cNvSpPr>
          <p:nvPr>
            <p:ph type="sldNum" sz="quarter" idx="2"/>
          </p:nvPr>
        </p:nvSpPr>
        <p:spPr>
          <a:xfrm>
            <a:off x="11353800" y="6404293"/>
            <a:ext cx="273654"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13</a:t>
            </a:fld>
            <a:endParaRPr/>
          </a:p>
        </p:txBody>
      </p:sp>
      <p:sp>
        <p:nvSpPr>
          <p:cNvPr id="260" name="Shape 260"/>
          <p:cNvSpPr/>
          <p:nvPr/>
        </p:nvSpPr>
        <p:spPr>
          <a:xfrm>
            <a:off x="1615443" y="6359842"/>
            <a:ext cx="1767446"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61" name="Shape 261"/>
          <p:cNvSpPr>
            <a:spLocks noGrp="1"/>
          </p:cNvSpPr>
          <p:nvPr>
            <p:ph type="title"/>
          </p:nvPr>
        </p:nvSpPr>
        <p:spPr>
          <a:xfrm>
            <a:off x="839787" y="558800"/>
            <a:ext cx="3569687" cy="5011497"/>
          </a:xfrm>
          <a:prstGeom prst="rect">
            <a:avLst/>
          </a:prstGeom>
        </p:spPr>
        <p:txBody>
          <a:bodyPr anchor="t">
            <a:noAutofit/>
          </a:bodyPr>
          <a:lstStyle/>
          <a:p>
            <a:pPr defTabSz="749808">
              <a:defRPr sz="2400" b="1"/>
            </a:pPr>
            <a:r>
              <a:rPr dirty="0"/>
              <a:t>Food Safety f</a:t>
            </a:r>
            <a:r>
              <a:rPr b="0" dirty="0"/>
              <a:t>or </a:t>
            </a:r>
            <a:br>
              <a:rPr b="0" dirty="0"/>
            </a:br>
            <a:r>
              <a:rPr b="0" dirty="0"/>
              <a:t>Food Bank Course </a:t>
            </a:r>
            <a:br>
              <a:rPr b="0" dirty="0"/>
            </a:br>
            <a:r>
              <a:rPr sz="3000" dirty="0">
                <a:solidFill>
                  <a:srgbClr val="FF2600"/>
                </a:solidFill>
              </a:rPr>
              <a:t>What you will learn</a:t>
            </a:r>
            <a:r>
              <a:rPr lang="en-US" sz="3000" dirty="0">
                <a:solidFill>
                  <a:srgbClr val="FF2600"/>
                </a:solidFill>
              </a:rPr>
              <a:t> if</a:t>
            </a:r>
            <a:br>
              <a:rPr lang="en-US" sz="3000" dirty="0">
                <a:solidFill>
                  <a:srgbClr val="FF2600"/>
                </a:solidFill>
              </a:rPr>
            </a:br>
            <a:r>
              <a:rPr lang="en-US" sz="3000" dirty="0">
                <a:solidFill>
                  <a:srgbClr val="FF2600"/>
                </a:solidFill>
              </a:rPr>
              <a:t>you take the course</a:t>
            </a:r>
            <a:br>
              <a:rPr lang="en-US" dirty="0">
                <a:solidFill>
                  <a:srgbClr val="FF2600"/>
                </a:solidFill>
              </a:rPr>
            </a:br>
            <a:br>
              <a:rPr lang="en-US" dirty="0">
                <a:solidFill>
                  <a:srgbClr val="FF2600"/>
                </a:solidFill>
              </a:rPr>
            </a:br>
            <a:r>
              <a:rPr lang="en-US" i="1" dirty="0">
                <a:solidFill>
                  <a:schemeClr val="tx1"/>
                </a:solidFill>
              </a:rPr>
              <a:t>Th</a:t>
            </a:r>
            <a:r>
              <a:rPr i="1" dirty="0"/>
              <a:t>is online course </a:t>
            </a:r>
            <a:br>
              <a:rPr i="1" dirty="0"/>
            </a:br>
            <a:r>
              <a:rPr i="1" dirty="0"/>
              <a:t>in 4 parts, with test, </a:t>
            </a:r>
            <a:br>
              <a:rPr i="1" dirty="0"/>
            </a:br>
            <a:r>
              <a:rPr i="1" dirty="0"/>
              <a:t>takes about </a:t>
            </a:r>
            <a:br>
              <a:rPr i="1" dirty="0"/>
            </a:br>
            <a:r>
              <a:rPr i="1" dirty="0"/>
              <a:t>45-60 minutes </a:t>
            </a:r>
            <a:br>
              <a:rPr i="1" dirty="0"/>
            </a:br>
            <a:r>
              <a:rPr i="1" dirty="0"/>
              <a:t>to complete.</a:t>
            </a:r>
            <a:r>
              <a:rPr dirty="0"/>
              <a:t> </a:t>
            </a:r>
            <a:br>
              <a:rPr lang="en-US" dirty="0"/>
            </a:br>
            <a:br>
              <a:rPr lang="en-US" dirty="0"/>
            </a:br>
            <a:r>
              <a:rPr lang="en-US" dirty="0"/>
              <a:t>At this time the Medical Food Pantry </a:t>
            </a:r>
            <a:r>
              <a:rPr lang="en-US" b="1" dirty="0">
                <a:solidFill>
                  <a:schemeClr val="tx1"/>
                </a:solidFill>
              </a:rPr>
              <a:t>only</a:t>
            </a:r>
            <a:r>
              <a:rPr lang="en-US" dirty="0"/>
              <a:t> has </a:t>
            </a:r>
            <a:r>
              <a:rPr lang="en-US" b="1" dirty="0">
                <a:solidFill>
                  <a:srgbClr val="C00000"/>
                </a:solidFill>
              </a:rPr>
              <a:t>DRY STORAGE </a:t>
            </a:r>
            <a:r>
              <a:rPr lang="en-US" dirty="0"/>
              <a:t>but the information on storing perishable foods is </a:t>
            </a:r>
            <a:r>
              <a:rPr lang="en-US" b="1" dirty="0"/>
              <a:t>good to know</a:t>
            </a:r>
            <a:endParaRPr sz="2400" b="1" dirty="0">
              <a:solidFill>
                <a:srgbClr val="E52F0D"/>
              </a:solidFill>
            </a:endParaRPr>
          </a:p>
          <a:p>
            <a:pPr defTabSz="749808">
              <a:spcBef>
                <a:spcPts val="400"/>
              </a:spcBef>
              <a:defRPr sz="2400" b="1">
                <a:solidFill>
                  <a:srgbClr val="E52F0D"/>
                </a:solidFill>
              </a:defRPr>
            </a:pPr>
            <a:r>
              <a:rPr b="1" dirty="0"/>
              <a:t> </a:t>
            </a:r>
          </a:p>
        </p:txBody>
      </p:sp>
      <p:grpSp>
        <p:nvGrpSpPr>
          <p:cNvPr id="264" name="Group 264"/>
          <p:cNvGrpSpPr/>
          <p:nvPr/>
        </p:nvGrpSpPr>
        <p:grpSpPr>
          <a:xfrm>
            <a:off x="5760750" y="821064"/>
            <a:ext cx="793347" cy="793347"/>
            <a:chOff x="0" y="0"/>
            <a:chExt cx="793345" cy="793345"/>
          </a:xfrm>
        </p:grpSpPr>
        <p:sp>
          <p:nvSpPr>
            <p:cNvPr id="262" name="Shape 262"/>
            <p:cNvSpPr/>
            <p:nvPr/>
          </p:nvSpPr>
          <p:spPr>
            <a:xfrm>
              <a:off x="-1" y="-1"/>
              <a:ext cx="793347" cy="793347"/>
            </a:xfrm>
            <a:prstGeom prst="ellipse">
              <a:avLst/>
            </a:prstGeom>
            <a:solidFill>
              <a:srgbClr val="FFFFFF"/>
            </a:solidFill>
            <a:ln w="12700" cap="flat">
              <a:noFill/>
              <a:miter lim="400000"/>
              <a:tailEnd type="triangle" w="med" len="med"/>
            </a:ln>
            <a:effectLst/>
          </p:spPr>
          <p:txBody>
            <a:bodyPr wrap="square" lIns="45718" tIns="45718" rIns="45718" bIns="45718" numCol="1" anchor="ctr">
              <a:noAutofit/>
            </a:bodyPr>
            <a:lstStyle/>
            <a:p>
              <a:pPr algn="ctr">
                <a:defRPr sz="4600">
                  <a:solidFill>
                    <a:srgbClr val="E52F0D"/>
                  </a:solidFill>
                </a:defRPr>
              </a:pPr>
              <a:endParaRPr/>
            </a:p>
          </p:txBody>
        </p:sp>
        <p:sp>
          <p:nvSpPr>
            <p:cNvPr id="263" name="Shape 263"/>
            <p:cNvSpPr/>
            <p:nvPr/>
          </p:nvSpPr>
          <p:spPr>
            <a:xfrm>
              <a:off x="116182" y="157876"/>
              <a:ext cx="560981" cy="4775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algn="ctr">
                <a:defRPr sz="3200">
                  <a:solidFill>
                    <a:srgbClr val="E52F0D"/>
                  </a:solidFill>
                </a:defRPr>
              </a:lvl1pPr>
            </a:lstStyle>
            <a:p>
              <a:r>
                <a:t>1</a:t>
              </a:r>
            </a:p>
          </p:txBody>
        </p:sp>
      </p:grpSp>
      <p:grpSp>
        <p:nvGrpSpPr>
          <p:cNvPr id="267" name="Group 267"/>
          <p:cNvGrpSpPr/>
          <p:nvPr/>
        </p:nvGrpSpPr>
        <p:grpSpPr>
          <a:xfrm>
            <a:off x="5760751" y="3169847"/>
            <a:ext cx="793347" cy="793347"/>
            <a:chOff x="0" y="0"/>
            <a:chExt cx="793345" cy="793345"/>
          </a:xfrm>
        </p:grpSpPr>
        <p:sp>
          <p:nvSpPr>
            <p:cNvPr id="265" name="Shape 265"/>
            <p:cNvSpPr/>
            <p:nvPr/>
          </p:nvSpPr>
          <p:spPr>
            <a:xfrm>
              <a:off x="-1" y="-1"/>
              <a:ext cx="793347" cy="793347"/>
            </a:xfrm>
            <a:prstGeom prst="ellipse">
              <a:avLst/>
            </a:prstGeom>
            <a:solidFill>
              <a:srgbClr val="FFFFFF"/>
            </a:solidFill>
            <a:ln w="12700" cap="flat">
              <a:noFill/>
              <a:miter lim="400000"/>
              <a:tailEnd type="triangle" w="med" len="med"/>
            </a:ln>
            <a:effectLst/>
          </p:spPr>
          <p:txBody>
            <a:bodyPr wrap="square" lIns="45718" tIns="45718" rIns="45718" bIns="45718" numCol="1" anchor="ctr">
              <a:noAutofit/>
            </a:bodyPr>
            <a:lstStyle/>
            <a:p>
              <a:pPr algn="ctr">
                <a:defRPr sz="4600">
                  <a:solidFill>
                    <a:srgbClr val="E52F0D"/>
                  </a:solidFill>
                </a:defRPr>
              </a:pPr>
              <a:endParaRPr/>
            </a:p>
          </p:txBody>
        </p:sp>
        <p:sp>
          <p:nvSpPr>
            <p:cNvPr id="266" name="Shape 266"/>
            <p:cNvSpPr/>
            <p:nvPr/>
          </p:nvSpPr>
          <p:spPr>
            <a:xfrm>
              <a:off x="116182" y="157876"/>
              <a:ext cx="560981" cy="4775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algn="ctr">
                <a:defRPr sz="3200">
                  <a:solidFill>
                    <a:srgbClr val="E52F0D"/>
                  </a:solidFill>
                </a:defRPr>
              </a:lvl1pPr>
            </a:lstStyle>
            <a:p>
              <a:r>
                <a:t>2</a:t>
              </a:r>
            </a:p>
          </p:txBody>
        </p:sp>
      </p:gr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p:nvPr/>
        </p:nvSpPr>
        <p:spPr>
          <a:xfrm>
            <a:off x="-2" y="-19580"/>
            <a:ext cx="12192003" cy="689716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270" name="Shape 270"/>
          <p:cNvSpPr/>
          <p:nvPr/>
        </p:nvSpPr>
        <p:spPr>
          <a:xfrm>
            <a:off x="4865834" y="3374016"/>
            <a:ext cx="7359083" cy="2401259"/>
          </a:xfrm>
          <a:prstGeom prst="roundRect">
            <a:avLst>
              <a:gd name="adj" fmla="val 5037"/>
            </a:avLst>
          </a:prstGeom>
          <a:solidFill>
            <a:schemeClr val="accent2"/>
          </a:solidFill>
          <a:ln w="12700">
            <a:miter lim="400000"/>
            <a:tailEnd type="triangle"/>
          </a:ln>
        </p:spPr>
        <p:txBody>
          <a:bodyPr lIns="45718" tIns="45718" rIns="45718" bIns="45718" anchor="ctr"/>
          <a:lstStyle/>
          <a:p>
            <a:endParaRPr/>
          </a:p>
        </p:txBody>
      </p:sp>
      <p:sp>
        <p:nvSpPr>
          <p:cNvPr id="271" name="Shape 271"/>
          <p:cNvSpPr/>
          <p:nvPr/>
        </p:nvSpPr>
        <p:spPr>
          <a:xfrm>
            <a:off x="4894529" y="1072288"/>
            <a:ext cx="7359083" cy="2306555"/>
          </a:xfrm>
          <a:prstGeom prst="roundRect">
            <a:avLst>
              <a:gd name="adj" fmla="val 4931"/>
            </a:avLst>
          </a:prstGeom>
          <a:solidFill>
            <a:srgbClr val="FFF2CC"/>
          </a:solidFill>
          <a:ln w="12700">
            <a:miter lim="400000"/>
            <a:tailEnd type="triangle"/>
          </a:ln>
        </p:spPr>
        <p:txBody>
          <a:bodyPr lIns="45718" tIns="45718" rIns="45718" bIns="45718" anchor="ctr"/>
          <a:lstStyle/>
          <a:p>
            <a:endParaRPr/>
          </a:p>
        </p:txBody>
      </p:sp>
      <p:sp>
        <p:nvSpPr>
          <p:cNvPr id="272" name="Shape 272"/>
          <p:cNvSpPr>
            <a:spLocks noGrp="1"/>
          </p:cNvSpPr>
          <p:nvPr>
            <p:ph type="body" sz="half" idx="1"/>
          </p:nvPr>
        </p:nvSpPr>
        <p:spPr>
          <a:xfrm>
            <a:off x="5119687" y="1216554"/>
            <a:ext cx="7061167" cy="4424892"/>
          </a:xfrm>
          <a:prstGeom prst="rect">
            <a:avLst/>
          </a:prstGeom>
        </p:spPr>
        <p:txBody>
          <a:bodyPr>
            <a:noAutofit/>
          </a:bodyPr>
          <a:lstStyle/>
          <a:p>
            <a:pPr marL="0" indent="0">
              <a:lnSpc>
                <a:spcPct val="90000"/>
              </a:lnSpc>
              <a:spcBef>
                <a:spcPts val="1000"/>
              </a:spcBef>
              <a:buSzTx/>
              <a:buFontTx/>
              <a:buNone/>
              <a:defRPr sz="2400"/>
            </a:pPr>
            <a:r>
              <a:rPr dirty="0"/>
              <a:t>Part</a:t>
            </a:r>
            <a:endParaRPr sz="2388" dirty="0"/>
          </a:p>
          <a:p>
            <a:pPr marL="379139" indent="-379139">
              <a:buFontTx/>
            </a:pPr>
            <a:r>
              <a:rPr dirty="0"/>
              <a:t>What Food Pantries do for the community </a:t>
            </a:r>
          </a:p>
          <a:p>
            <a:pPr marL="379139" indent="-379139">
              <a:buFontTx/>
            </a:pPr>
            <a:r>
              <a:rPr dirty="0"/>
              <a:t>Key terms concerning food safety</a:t>
            </a:r>
          </a:p>
          <a:p>
            <a:pPr marL="379139" indent="-379139">
              <a:buFontTx/>
            </a:pPr>
            <a:r>
              <a:rPr dirty="0"/>
              <a:t>Those at a higher risk of illness due to </a:t>
            </a:r>
            <a:br>
              <a:rPr dirty="0"/>
            </a:br>
            <a:r>
              <a:rPr dirty="0"/>
              <a:t>lack of food safety </a:t>
            </a:r>
          </a:p>
          <a:p>
            <a:pPr marL="379139" indent="-379139">
              <a:buFontTx/>
            </a:pPr>
            <a:r>
              <a:rPr dirty="0"/>
              <a:t>Introduction to past-date foods usage</a:t>
            </a:r>
          </a:p>
          <a:p>
            <a:pPr marL="379139" indent="-379139">
              <a:buFontTx/>
            </a:pPr>
            <a:endParaRPr dirty="0"/>
          </a:p>
          <a:p>
            <a:pPr marL="0" indent="0">
              <a:lnSpc>
                <a:spcPct val="90000"/>
              </a:lnSpc>
              <a:spcBef>
                <a:spcPts val="1000"/>
              </a:spcBef>
              <a:buSzTx/>
              <a:buFontTx/>
              <a:buNone/>
              <a:defRPr sz="2400"/>
            </a:pPr>
            <a:r>
              <a:rPr dirty="0"/>
              <a:t>Part  </a:t>
            </a:r>
            <a:endParaRPr sz="2388" dirty="0"/>
          </a:p>
          <a:p>
            <a:pPr marL="303311" indent="-303311">
              <a:buFontTx/>
              <a:defRPr sz="2388"/>
            </a:pPr>
            <a:r>
              <a:rPr dirty="0"/>
              <a:t>Food dating</a:t>
            </a:r>
          </a:p>
          <a:p>
            <a:pPr marL="303311" indent="-303311">
              <a:buFontTx/>
              <a:defRPr sz="2388"/>
            </a:pPr>
            <a:r>
              <a:rPr dirty="0"/>
              <a:t>Mishandling of food</a:t>
            </a:r>
          </a:p>
          <a:p>
            <a:pPr marL="303311" indent="-303311">
              <a:buFontTx/>
              <a:defRPr sz="2388"/>
            </a:pPr>
            <a:r>
              <a:rPr dirty="0"/>
              <a:t>Storage of food</a:t>
            </a:r>
          </a:p>
          <a:p>
            <a:pPr marL="303311" indent="-303311">
              <a:buFontTx/>
              <a:defRPr sz="2388"/>
            </a:pPr>
            <a:r>
              <a:rPr dirty="0"/>
              <a:t>Refrigeration and freezing of food</a:t>
            </a:r>
          </a:p>
        </p:txBody>
      </p:sp>
      <p:sp>
        <p:nvSpPr>
          <p:cNvPr id="273" name="Shape 273"/>
          <p:cNvSpPr>
            <a:spLocks noGrp="1"/>
          </p:cNvSpPr>
          <p:nvPr>
            <p:ph type="body" idx="13"/>
          </p:nvPr>
        </p:nvSpPr>
        <p:spPr>
          <a:prstGeom prst="rect">
            <a:avLst/>
          </a:prstGeom>
        </p:spPr>
        <p:txBody>
          <a:bodyPr/>
          <a:lstStyle/>
          <a:p>
            <a:pPr marL="0" indent="0">
              <a:buSzTx/>
              <a:buNone/>
              <a:defRPr sz="1600"/>
            </a:pPr>
            <a:endParaRPr/>
          </a:p>
        </p:txBody>
      </p:sp>
      <p:sp>
        <p:nvSpPr>
          <p:cNvPr id="274" name="Shape 274"/>
          <p:cNvSpPr/>
          <p:nvPr/>
        </p:nvSpPr>
        <p:spPr>
          <a:xfrm flipH="1">
            <a:off x="-33867" y="0"/>
            <a:ext cx="4521534"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275" name="Shape 275"/>
          <p:cNvSpPr>
            <a:spLocks noGrp="1"/>
          </p:cNvSpPr>
          <p:nvPr>
            <p:ph type="sldNum" sz="quarter" idx="2"/>
          </p:nvPr>
        </p:nvSpPr>
        <p:spPr>
          <a:xfrm>
            <a:off x="11353800" y="6404293"/>
            <a:ext cx="273654"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14</a:t>
            </a:fld>
            <a:endParaRPr/>
          </a:p>
        </p:txBody>
      </p:sp>
      <p:sp>
        <p:nvSpPr>
          <p:cNvPr id="276" name="Shape 276"/>
          <p:cNvSpPr/>
          <p:nvPr/>
        </p:nvSpPr>
        <p:spPr>
          <a:xfrm>
            <a:off x="1572637" y="6359842"/>
            <a:ext cx="181025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77" name="Shape 277"/>
          <p:cNvSpPr>
            <a:spLocks noGrp="1"/>
          </p:cNvSpPr>
          <p:nvPr>
            <p:ph type="title"/>
          </p:nvPr>
        </p:nvSpPr>
        <p:spPr>
          <a:xfrm>
            <a:off x="839787" y="558800"/>
            <a:ext cx="3569687" cy="5011497"/>
          </a:xfrm>
          <a:prstGeom prst="rect">
            <a:avLst/>
          </a:prstGeom>
        </p:spPr>
        <p:txBody>
          <a:bodyPr anchor="t">
            <a:noAutofit/>
          </a:bodyPr>
          <a:lstStyle/>
          <a:p>
            <a:pPr defTabSz="749808">
              <a:defRPr sz="2400" b="1"/>
            </a:pPr>
            <a:r>
              <a:rPr dirty="0"/>
              <a:t>Food Safety f</a:t>
            </a:r>
            <a:r>
              <a:rPr b="0" dirty="0"/>
              <a:t>or </a:t>
            </a:r>
            <a:br>
              <a:rPr b="0" dirty="0"/>
            </a:br>
            <a:r>
              <a:rPr b="0" dirty="0"/>
              <a:t>Food Bank Course </a:t>
            </a:r>
            <a:br>
              <a:rPr b="0" dirty="0"/>
            </a:br>
            <a:r>
              <a:rPr sz="3000" dirty="0">
                <a:solidFill>
                  <a:srgbClr val="FF2600"/>
                </a:solidFill>
              </a:rPr>
              <a:t>What you will learn</a:t>
            </a:r>
          </a:p>
          <a:p>
            <a:pPr defTabSz="749808">
              <a:defRPr sz="2400" b="1"/>
            </a:pPr>
            <a:endParaRPr sz="3000" dirty="0">
              <a:solidFill>
                <a:srgbClr val="FF2600"/>
              </a:solidFill>
            </a:endParaRPr>
          </a:p>
          <a:p>
            <a:pPr>
              <a:spcBef>
                <a:spcPts val="1000"/>
              </a:spcBef>
              <a:defRPr sz="2000">
                <a:solidFill>
                  <a:schemeClr val="accent3">
                    <a:lumOff val="-12941"/>
                  </a:schemeClr>
                </a:solidFill>
              </a:defRPr>
            </a:pPr>
            <a:r>
              <a:rPr i="1" dirty="0"/>
              <a:t>This online course </a:t>
            </a:r>
            <a:br>
              <a:rPr i="1" dirty="0"/>
            </a:br>
            <a:r>
              <a:rPr i="1" dirty="0"/>
              <a:t>in 4 parts, with test, </a:t>
            </a:r>
            <a:br>
              <a:rPr i="1" dirty="0"/>
            </a:br>
            <a:r>
              <a:rPr i="1" dirty="0"/>
              <a:t>takes about </a:t>
            </a:r>
            <a:br>
              <a:rPr i="1" dirty="0"/>
            </a:br>
            <a:r>
              <a:rPr b="1" i="1" dirty="0"/>
              <a:t>45-60 minutes </a:t>
            </a:r>
            <a:br>
              <a:rPr i="1" dirty="0"/>
            </a:br>
            <a:r>
              <a:rPr i="1" dirty="0"/>
              <a:t>to complete.</a:t>
            </a:r>
            <a:r>
              <a:rPr dirty="0"/>
              <a:t> </a:t>
            </a:r>
          </a:p>
        </p:txBody>
      </p:sp>
      <p:grpSp>
        <p:nvGrpSpPr>
          <p:cNvPr id="280" name="Group 280"/>
          <p:cNvGrpSpPr/>
          <p:nvPr/>
        </p:nvGrpSpPr>
        <p:grpSpPr>
          <a:xfrm>
            <a:off x="5760750" y="821064"/>
            <a:ext cx="793347" cy="793347"/>
            <a:chOff x="0" y="0"/>
            <a:chExt cx="793345" cy="793345"/>
          </a:xfrm>
        </p:grpSpPr>
        <p:sp>
          <p:nvSpPr>
            <p:cNvPr id="278" name="Shape 278"/>
            <p:cNvSpPr/>
            <p:nvPr/>
          </p:nvSpPr>
          <p:spPr>
            <a:xfrm>
              <a:off x="-1" y="-1"/>
              <a:ext cx="793347" cy="793347"/>
            </a:xfrm>
            <a:prstGeom prst="ellipse">
              <a:avLst/>
            </a:prstGeom>
            <a:solidFill>
              <a:srgbClr val="FFFFFF"/>
            </a:solidFill>
            <a:ln w="12700" cap="flat">
              <a:noFill/>
              <a:miter lim="400000"/>
              <a:tailEnd type="triangle" w="med" len="med"/>
            </a:ln>
            <a:effectLst/>
          </p:spPr>
          <p:txBody>
            <a:bodyPr wrap="square" lIns="45718" tIns="45718" rIns="45718" bIns="45718" numCol="1" anchor="ctr">
              <a:noAutofit/>
            </a:bodyPr>
            <a:lstStyle/>
            <a:p>
              <a:pPr algn="ctr">
                <a:defRPr sz="4600">
                  <a:solidFill>
                    <a:srgbClr val="E52F0D"/>
                  </a:solidFill>
                </a:defRPr>
              </a:pPr>
              <a:endParaRPr/>
            </a:p>
          </p:txBody>
        </p:sp>
        <p:sp>
          <p:nvSpPr>
            <p:cNvPr id="279" name="Shape 279"/>
            <p:cNvSpPr/>
            <p:nvPr/>
          </p:nvSpPr>
          <p:spPr>
            <a:xfrm>
              <a:off x="116182" y="157876"/>
              <a:ext cx="560981" cy="4775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algn="ctr">
                <a:defRPr sz="3200">
                  <a:solidFill>
                    <a:srgbClr val="E52F0D"/>
                  </a:solidFill>
                </a:defRPr>
              </a:lvl1pPr>
            </a:lstStyle>
            <a:p>
              <a:r>
                <a:t>3</a:t>
              </a:r>
            </a:p>
          </p:txBody>
        </p:sp>
      </p:grpSp>
      <p:grpSp>
        <p:nvGrpSpPr>
          <p:cNvPr id="283" name="Group 283"/>
          <p:cNvGrpSpPr/>
          <p:nvPr/>
        </p:nvGrpSpPr>
        <p:grpSpPr>
          <a:xfrm>
            <a:off x="5759974" y="3120227"/>
            <a:ext cx="793347" cy="793347"/>
            <a:chOff x="0" y="0"/>
            <a:chExt cx="793345" cy="793345"/>
          </a:xfrm>
        </p:grpSpPr>
        <p:sp>
          <p:nvSpPr>
            <p:cNvPr id="281" name="Shape 281"/>
            <p:cNvSpPr/>
            <p:nvPr/>
          </p:nvSpPr>
          <p:spPr>
            <a:xfrm>
              <a:off x="-1" y="-1"/>
              <a:ext cx="793347" cy="793347"/>
            </a:xfrm>
            <a:prstGeom prst="ellipse">
              <a:avLst/>
            </a:prstGeom>
            <a:solidFill>
              <a:srgbClr val="FFFFFF"/>
            </a:solidFill>
            <a:ln w="12700" cap="flat">
              <a:noFill/>
              <a:miter lim="400000"/>
              <a:tailEnd type="triangle" w="med" len="med"/>
            </a:ln>
            <a:effectLst/>
          </p:spPr>
          <p:txBody>
            <a:bodyPr wrap="square" lIns="45718" tIns="45718" rIns="45718" bIns="45718" numCol="1" anchor="ctr">
              <a:noAutofit/>
            </a:bodyPr>
            <a:lstStyle/>
            <a:p>
              <a:pPr algn="ctr">
                <a:defRPr sz="4600">
                  <a:solidFill>
                    <a:srgbClr val="E52F0D"/>
                  </a:solidFill>
                </a:defRPr>
              </a:pPr>
              <a:endParaRPr/>
            </a:p>
          </p:txBody>
        </p:sp>
        <p:sp>
          <p:nvSpPr>
            <p:cNvPr id="282" name="Shape 282"/>
            <p:cNvSpPr/>
            <p:nvPr/>
          </p:nvSpPr>
          <p:spPr>
            <a:xfrm>
              <a:off x="116182" y="157876"/>
              <a:ext cx="560981" cy="47759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algn="ctr">
                <a:defRPr sz="3200">
                  <a:solidFill>
                    <a:srgbClr val="E52F0D"/>
                  </a:solidFill>
                </a:defRPr>
              </a:lvl1pPr>
            </a:lstStyle>
            <a:p>
              <a:r>
                <a:rPr dirty="0"/>
                <a:t>4</a:t>
              </a:r>
            </a:p>
          </p:txBody>
        </p:sp>
      </p:gr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Shape 285"/>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286" name="Shape 286"/>
          <p:cNvSpPr/>
          <p:nvPr/>
        </p:nvSpPr>
        <p:spPr>
          <a:xfrm>
            <a:off x="839787" y="482600"/>
            <a:ext cx="3595777" cy="224408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spcBef>
                <a:spcPts val="1000"/>
              </a:spcBef>
              <a:defRPr sz="2400" b="1">
                <a:solidFill>
                  <a:srgbClr val="FF2600"/>
                </a:solidFill>
              </a:defRPr>
            </a:pPr>
            <a:r>
              <a:rPr>
                <a:solidFill>
                  <a:srgbClr val="FFFFFF"/>
                </a:solidFill>
              </a:rPr>
              <a:t>Food Safety Course</a:t>
            </a:r>
            <a:r>
              <a:t> </a:t>
            </a:r>
          </a:p>
          <a:p>
            <a:pPr>
              <a:lnSpc>
                <a:spcPct val="90000"/>
              </a:lnSpc>
              <a:spcBef>
                <a:spcPts val="400"/>
              </a:spcBef>
              <a:defRPr sz="3000">
                <a:solidFill>
                  <a:srgbClr val="FFFFFF"/>
                </a:solidFill>
              </a:defRPr>
            </a:pPr>
            <a:r>
              <a:rPr b="1">
                <a:solidFill>
                  <a:srgbClr val="FF2600"/>
                </a:solidFill>
              </a:rPr>
              <a:t>Helpful tips</a:t>
            </a:r>
            <a:br>
              <a:rPr b="1">
                <a:solidFill>
                  <a:srgbClr val="FF2600"/>
                </a:solidFill>
              </a:rPr>
            </a:br>
            <a:r>
              <a:rPr b="1">
                <a:solidFill>
                  <a:srgbClr val="FF2600"/>
                </a:solidFill>
              </a:rPr>
              <a:t>for completing</a:t>
            </a:r>
          </a:p>
          <a:p>
            <a:pPr>
              <a:lnSpc>
                <a:spcPct val="90000"/>
              </a:lnSpc>
              <a:spcBef>
                <a:spcPts val="400"/>
              </a:spcBef>
              <a:defRPr sz="3000">
                <a:solidFill>
                  <a:srgbClr val="FFFFFF"/>
                </a:solidFill>
              </a:defRPr>
            </a:pPr>
            <a:r>
              <a:rPr b="1">
                <a:solidFill>
                  <a:srgbClr val="FF2600"/>
                </a:solidFill>
              </a:rPr>
              <a:t>the course</a:t>
            </a:r>
          </a:p>
          <a:p>
            <a:pPr>
              <a:lnSpc>
                <a:spcPct val="90000"/>
              </a:lnSpc>
              <a:spcBef>
                <a:spcPts val="400"/>
              </a:spcBef>
              <a:defRPr sz="3000">
                <a:solidFill>
                  <a:srgbClr val="FFFFFF"/>
                </a:solidFill>
              </a:defRPr>
            </a:pPr>
            <a:r>
              <a:rPr b="1">
                <a:solidFill>
                  <a:srgbClr val="FF2600"/>
                </a:solidFill>
              </a:rPr>
              <a:t>and test</a:t>
            </a:r>
          </a:p>
        </p:txBody>
      </p:sp>
      <p:sp>
        <p:nvSpPr>
          <p:cNvPr id="287" name="Shape 287"/>
          <p:cNvSpPr>
            <a:spLocks noGrp="1"/>
          </p:cNvSpPr>
          <p:nvPr>
            <p:ph type="sldNum" sz="quarter" idx="2"/>
          </p:nvPr>
        </p:nvSpPr>
        <p:spPr>
          <a:xfrm>
            <a:off x="109220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15</a:t>
            </a:fld>
            <a:endParaRPr/>
          </a:p>
        </p:txBody>
      </p:sp>
      <p:sp>
        <p:nvSpPr>
          <p:cNvPr id="288" name="Shape 288"/>
          <p:cNvSpPr/>
          <p:nvPr/>
        </p:nvSpPr>
        <p:spPr>
          <a:xfrm>
            <a:off x="1892462" y="6404293"/>
            <a:ext cx="149042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89" name="Shape 289"/>
          <p:cNvSpPr/>
          <p:nvPr/>
        </p:nvSpPr>
        <p:spPr>
          <a:xfrm>
            <a:off x="5051093" y="1176571"/>
            <a:ext cx="6866020" cy="319531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b="1"/>
            </a:pPr>
            <a:r>
              <a:t>Wear headphones</a:t>
            </a:r>
            <a:endParaRPr sz="3578"/>
          </a:p>
          <a:p>
            <a:pPr marL="304800" indent="-304800">
              <a:lnSpc>
                <a:spcPct val="90000"/>
              </a:lnSpc>
              <a:spcBef>
                <a:spcPts val="1000"/>
              </a:spcBef>
              <a:buSzPct val="100000"/>
              <a:buChar char="•"/>
              <a:defRPr sz="2400"/>
            </a:pPr>
            <a:r>
              <a:t>The educational videos have sound; you need to listen carefully to them to learn!</a:t>
            </a:r>
          </a:p>
          <a:p>
            <a:pPr>
              <a:lnSpc>
                <a:spcPct val="90000"/>
              </a:lnSpc>
              <a:spcBef>
                <a:spcPts val="1000"/>
              </a:spcBef>
              <a:defRPr sz="2400"/>
            </a:pPr>
            <a:br/>
            <a:r>
              <a:rPr b="1"/>
              <a:t>Set aside enough time</a:t>
            </a:r>
            <a:r>
              <a:t> </a:t>
            </a:r>
          </a:p>
          <a:p>
            <a:pPr marL="240631" indent="-240631">
              <a:lnSpc>
                <a:spcPct val="90000"/>
              </a:lnSpc>
              <a:spcBef>
                <a:spcPts val="1000"/>
              </a:spcBef>
              <a:buSzPct val="100000"/>
              <a:buChar char="•"/>
              <a:defRPr sz="2400"/>
            </a:pPr>
            <a:r>
              <a:t>Complete the course in one sitting</a:t>
            </a:r>
            <a:endParaRPr sz="3578"/>
          </a:p>
          <a:p>
            <a:pPr marL="304800" indent="-304800">
              <a:lnSpc>
                <a:spcPct val="90000"/>
              </a:lnSpc>
              <a:spcBef>
                <a:spcPts val="1000"/>
              </a:spcBef>
              <a:buSzPct val="100000"/>
              <a:buChar char="•"/>
              <a:defRPr sz="2400"/>
            </a:pPr>
            <a:r>
              <a:t>The full course and post-test take about an hour to complete!</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p:nvPr/>
        </p:nvSpPr>
        <p:spPr>
          <a:xfrm>
            <a:off x="4960342" y="457646"/>
            <a:ext cx="6840620" cy="5942708"/>
          </a:xfrm>
          <a:prstGeom prst="rect">
            <a:avLst/>
          </a:prstGeom>
          <a:solidFill>
            <a:srgbClr val="FFFFFF"/>
          </a:solidFill>
          <a:ln w="25400">
            <a:solidFill>
              <a:schemeClr val="accent1"/>
            </a:solidFill>
          </a:ln>
        </p:spPr>
        <p:txBody>
          <a:bodyPr lIns="45718" tIns="45718" rIns="45718" bIns="45718" anchor="ctr"/>
          <a:lstStyle/>
          <a:p>
            <a:endParaRPr/>
          </a:p>
        </p:txBody>
      </p:sp>
      <p:sp>
        <p:nvSpPr>
          <p:cNvPr id="292" name="Shape 292"/>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293" name="Shape 293"/>
          <p:cNvSpPr/>
          <p:nvPr/>
        </p:nvSpPr>
        <p:spPr>
          <a:xfrm>
            <a:off x="178048" y="482600"/>
            <a:ext cx="3595777" cy="607858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spcBef>
                <a:spcPts val="1000"/>
              </a:spcBef>
              <a:defRPr sz="2400" b="1">
                <a:solidFill>
                  <a:srgbClr val="FF2600"/>
                </a:solidFill>
              </a:defRPr>
            </a:pPr>
            <a:r>
              <a:rPr dirty="0">
                <a:solidFill>
                  <a:srgbClr val="FFFFFF"/>
                </a:solidFill>
              </a:rPr>
              <a:t>The Food Bank</a:t>
            </a:r>
            <a:r>
              <a:rPr dirty="0"/>
              <a:t> </a:t>
            </a:r>
          </a:p>
          <a:p>
            <a:pPr>
              <a:lnSpc>
                <a:spcPct val="90000"/>
              </a:lnSpc>
              <a:spcBef>
                <a:spcPts val="400"/>
              </a:spcBef>
              <a:defRPr sz="3000">
                <a:solidFill>
                  <a:srgbClr val="FFFFFF"/>
                </a:solidFill>
              </a:defRPr>
            </a:pPr>
            <a:r>
              <a:rPr b="1" dirty="0">
                <a:solidFill>
                  <a:srgbClr val="FF2600"/>
                </a:solidFill>
              </a:rPr>
              <a:t>GOOD</a:t>
            </a:r>
          </a:p>
          <a:p>
            <a:pPr>
              <a:lnSpc>
                <a:spcPct val="90000"/>
              </a:lnSpc>
              <a:spcBef>
                <a:spcPts val="400"/>
              </a:spcBef>
              <a:defRPr sz="3000">
                <a:solidFill>
                  <a:srgbClr val="FFFFFF"/>
                </a:solidFill>
              </a:defRPr>
            </a:pPr>
            <a:r>
              <a:rPr b="1" dirty="0">
                <a:solidFill>
                  <a:srgbClr val="FF2600"/>
                </a:solidFill>
              </a:rPr>
              <a:t>MANUFACTURING</a:t>
            </a:r>
          </a:p>
          <a:p>
            <a:pPr>
              <a:lnSpc>
                <a:spcPct val="90000"/>
              </a:lnSpc>
              <a:spcBef>
                <a:spcPts val="400"/>
              </a:spcBef>
              <a:defRPr sz="3000">
                <a:solidFill>
                  <a:srgbClr val="FFFFFF"/>
                </a:solidFill>
              </a:defRPr>
            </a:pPr>
            <a:r>
              <a:rPr b="1" dirty="0">
                <a:solidFill>
                  <a:srgbClr val="FF2600"/>
                </a:solidFill>
              </a:rPr>
              <a:t>PROCEDURES</a:t>
            </a:r>
          </a:p>
          <a:p>
            <a:pPr>
              <a:lnSpc>
                <a:spcPct val="90000"/>
              </a:lnSpc>
              <a:spcBef>
                <a:spcPts val="400"/>
              </a:spcBef>
              <a:defRPr sz="3000">
                <a:solidFill>
                  <a:srgbClr val="FFFFFF"/>
                </a:solidFill>
              </a:defRPr>
            </a:pPr>
            <a:r>
              <a:rPr b="1" dirty="0">
                <a:solidFill>
                  <a:srgbClr val="FF2600"/>
                </a:solidFill>
              </a:rPr>
              <a:t>POLICY</a:t>
            </a:r>
          </a:p>
          <a:p>
            <a:pPr>
              <a:lnSpc>
                <a:spcPct val="90000"/>
              </a:lnSpc>
              <a:spcBef>
                <a:spcPts val="400"/>
              </a:spcBef>
              <a:defRPr sz="3000">
                <a:solidFill>
                  <a:srgbClr val="FFFFFF"/>
                </a:solidFill>
              </a:defRPr>
            </a:pPr>
            <a:endParaRPr b="1" dirty="0">
              <a:solidFill>
                <a:srgbClr val="FF2600"/>
              </a:solidFill>
            </a:endParaRPr>
          </a:p>
          <a:p>
            <a:pPr>
              <a:lnSpc>
                <a:spcPct val="90000"/>
              </a:lnSpc>
              <a:spcBef>
                <a:spcPts val="400"/>
              </a:spcBef>
              <a:defRPr sz="2000">
                <a:solidFill>
                  <a:srgbClr val="FFFFFF"/>
                </a:solidFill>
              </a:defRPr>
            </a:pPr>
            <a:r>
              <a:rPr b="1" dirty="0"/>
              <a:t>All personnel are</a:t>
            </a:r>
          </a:p>
          <a:p>
            <a:pPr>
              <a:lnSpc>
                <a:spcPct val="90000"/>
              </a:lnSpc>
              <a:spcBef>
                <a:spcPts val="400"/>
              </a:spcBef>
              <a:defRPr sz="2000">
                <a:solidFill>
                  <a:srgbClr val="FFFFFF"/>
                </a:solidFill>
              </a:defRPr>
            </a:pPr>
            <a:r>
              <a:rPr b="1" dirty="0"/>
              <a:t>encouraged to</a:t>
            </a:r>
          </a:p>
          <a:p>
            <a:pPr>
              <a:lnSpc>
                <a:spcPct val="90000"/>
              </a:lnSpc>
              <a:spcBef>
                <a:spcPts val="400"/>
              </a:spcBef>
              <a:defRPr sz="2000">
                <a:solidFill>
                  <a:srgbClr val="FFFFFF"/>
                </a:solidFill>
              </a:defRPr>
            </a:pPr>
            <a:r>
              <a:rPr b="1" dirty="0"/>
              <a:t>practice good</a:t>
            </a:r>
          </a:p>
          <a:p>
            <a:pPr>
              <a:lnSpc>
                <a:spcPct val="90000"/>
              </a:lnSpc>
              <a:spcBef>
                <a:spcPts val="400"/>
              </a:spcBef>
              <a:defRPr sz="2000">
                <a:solidFill>
                  <a:srgbClr val="FFFFFF"/>
                </a:solidFill>
              </a:defRPr>
            </a:pPr>
            <a:r>
              <a:rPr b="1" dirty="0"/>
              <a:t>personal hygiene</a:t>
            </a:r>
          </a:p>
          <a:p>
            <a:pPr>
              <a:lnSpc>
                <a:spcPct val="90000"/>
              </a:lnSpc>
              <a:spcBef>
                <a:spcPts val="400"/>
              </a:spcBef>
              <a:defRPr sz="2000">
                <a:solidFill>
                  <a:srgbClr val="FFFFFF"/>
                </a:solidFill>
              </a:defRPr>
            </a:pPr>
            <a:r>
              <a:rPr b="1" dirty="0"/>
              <a:t>AT ALL TIMES.</a:t>
            </a:r>
            <a:endParaRPr lang="en-US" b="1" dirty="0"/>
          </a:p>
          <a:p>
            <a:pPr>
              <a:lnSpc>
                <a:spcPct val="90000"/>
              </a:lnSpc>
              <a:spcBef>
                <a:spcPts val="400"/>
              </a:spcBef>
              <a:defRPr sz="2000">
                <a:solidFill>
                  <a:srgbClr val="FFFFFF"/>
                </a:solidFill>
              </a:defRPr>
            </a:pPr>
            <a:endParaRPr lang="en-US" b="1" dirty="0"/>
          </a:p>
          <a:p>
            <a:pPr>
              <a:lnSpc>
                <a:spcPct val="90000"/>
              </a:lnSpc>
              <a:spcBef>
                <a:spcPts val="400"/>
              </a:spcBef>
              <a:defRPr sz="2000">
                <a:solidFill>
                  <a:srgbClr val="FFFFFF"/>
                </a:solidFill>
              </a:defRPr>
            </a:pPr>
            <a:r>
              <a:rPr lang="en-US" b="1" dirty="0"/>
              <a:t>Restroom to wash hands</a:t>
            </a:r>
          </a:p>
          <a:p>
            <a:pPr>
              <a:lnSpc>
                <a:spcPct val="90000"/>
              </a:lnSpc>
              <a:spcBef>
                <a:spcPts val="400"/>
              </a:spcBef>
              <a:defRPr sz="2000">
                <a:solidFill>
                  <a:srgbClr val="FFFFFF"/>
                </a:solidFill>
              </a:defRPr>
            </a:pPr>
            <a:r>
              <a:rPr lang="en-US" b="1" dirty="0"/>
              <a:t>Is in the front lobby</a:t>
            </a:r>
          </a:p>
          <a:p>
            <a:pPr>
              <a:lnSpc>
                <a:spcPct val="90000"/>
              </a:lnSpc>
              <a:spcBef>
                <a:spcPts val="400"/>
              </a:spcBef>
              <a:defRPr sz="2000">
                <a:solidFill>
                  <a:srgbClr val="FFFFFF"/>
                </a:solidFill>
              </a:defRPr>
            </a:pPr>
            <a:endParaRPr lang="en-US" b="1" dirty="0"/>
          </a:p>
          <a:p>
            <a:pPr>
              <a:lnSpc>
                <a:spcPct val="90000"/>
              </a:lnSpc>
              <a:spcBef>
                <a:spcPts val="400"/>
              </a:spcBef>
              <a:defRPr sz="2000">
                <a:solidFill>
                  <a:srgbClr val="FFFFFF"/>
                </a:solidFill>
              </a:defRPr>
            </a:pPr>
            <a:endParaRPr b="1" dirty="0"/>
          </a:p>
        </p:txBody>
      </p:sp>
      <p:sp>
        <p:nvSpPr>
          <p:cNvPr id="294" name="Shape 294"/>
          <p:cNvSpPr>
            <a:spLocks noGrp="1"/>
          </p:cNvSpPr>
          <p:nvPr>
            <p:ph type="sldNum" sz="quarter" idx="2"/>
          </p:nvPr>
        </p:nvSpPr>
        <p:spPr>
          <a:xfrm>
            <a:off x="109220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16</a:t>
            </a:fld>
            <a:endParaRPr/>
          </a:p>
        </p:txBody>
      </p:sp>
      <p:sp>
        <p:nvSpPr>
          <p:cNvPr id="295" name="Shape 295"/>
          <p:cNvSpPr/>
          <p:nvPr/>
        </p:nvSpPr>
        <p:spPr>
          <a:xfrm>
            <a:off x="1892462" y="6359842"/>
            <a:ext cx="149042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96" name="Shape 296"/>
          <p:cNvSpPr/>
          <p:nvPr/>
        </p:nvSpPr>
        <p:spPr>
          <a:xfrm>
            <a:off x="5051093" y="526012"/>
            <a:ext cx="6461111" cy="915570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buFont typeface="Arial"/>
            </a:pPr>
            <a:r>
              <a:rPr dirty="0"/>
              <a:t>All employees, volunteers, and visitors (hereafter “personnel”) </a:t>
            </a:r>
            <a:r>
              <a:rPr b="1" dirty="0"/>
              <a:t>must adhere to the following requirements</a:t>
            </a:r>
            <a:r>
              <a:rPr dirty="0"/>
              <a:t> in order to avoid becoming a source of contamination.</a:t>
            </a:r>
          </a:p>
          <a:p>
            <a:pPr marL="228600" indent="-228600">
              <a:spcBef>
                <a:spcPts val="1300"/>
              </a:spcBef>
              <a:buSzPct val="100000"/>
              <a:buFont typeface="Arial"/>
              <a:buChar char="•"/>
              <a:defRPr sz="1400"/>
            </a:pPr>
            <a:r>
              <a:rPr dirty="0"/>
              <a:t>Personnel shall </a:t>
            </a:r>
            <a:r>
              <a:rPr b="1" dirty="0"/>
              <a:t>wash hands with soap and warm water</a:t>
            </a:r>
            <a:r>
              <a:rPr dirty="0"/>
              <a:t> before beginning work, and after eating, drinking, smoking, using the restroom, or otherwise soiling hands.</a:t>
            </a:r>
            <a:endParaRPr lang="en-US" dirty="0"/>
          </a:p>
          <a:p>
            <a:pPr>
              <a:spcBef>
                <a:spcPts val="1300"/>
              </a:spcBef>
              <a:buSzPct val="100000"/>
              <a:defRPr sz="1400"/>
            </a:pPr>
            <a:endParaRPr dirty="0"/>
          </a:p>
          <a:p>
            <a:pPr marL="228600" indent="-228600">
              <a:spcBef>
                <a:spcPts val="1000"/>
              </a:spcBef>
              <a:buSzPct val="100000"/>
              <a:buFont typeface="Arial"/>
              <a:buChar char="•"/>
              <a:defRPr sz="1400"/>
            </a:pPr>
            <a:r>
              <a:rPr dirty="0"/>
              <a:t>Personnel shall eat, drink and use tobacco products </a:t>
            </a:r>
            <a:r>
              <a:rPr b="1" dirty="0"/>
              <a:t>only in designated areas</a:t>
            </a:r>
            <a:r>
              <a:rPr dirty="0"/>
              <a:t>. Personnel shall not bring food, beverages or personal belongings </a:t>
            </a:r>
            <a:br>
              <a:rPr dirty="0"/>
            </a:br>
            <a:r>
              <a:rPr dirty="0"/>
              <a:t>into a Pantry Area.</a:t>
            </a:r>
          </a:p>
          <a:p>
            <a:pPr marL="228600" indent="-228600">
              <a:spcBef>
                <a:spcPts val="1000"/>
              </a:spcBef>
              <a:buSzPct val="100000"/>
              <a:buFont typeface="Arial"/>
              <a:buChar char="•"/>
              <a:defRPr sz="1400"/>
            </a:pPr>
            <a:r>
              <a:rPr dirty="0"/>
              <a:t>Personnel shall </a:t>
            </a:r>
            <a:r>
              <a:rPr b="1" dirty="0"/>
              <a:t>not place any personal items in any cooler or freezer</a:t>
            </a:r>
            <a:r>
              <a:rPr dirty="0"/>
              <a:t> used for product storage or distribution.</a:t>
            </a:r>
          </a:p>
          <a:p>
            <a:pPr marL="228600" indent="-228600">
              <a:spcBef>
                <a:spcPts val="1000"/>
              </a:spcBef>
              <a:buSzPct val="100000"/>
              <a:buFont typeface="Arial"/>
              <a:buChar char="•"/>
              <a:defRPr sz="1400"/>
            </a:pPr>
            <a:r>
              <a:rPr dirty="0"/>
              <a:t>Personal items shall be </a:t>
            </a:r>
            <a:r>
              <a:rPr b="1" dirty="0"/>
              <a:t>stored in designated areas</a:t>
            </a:r>
            <a:r>
              <a:rPr dirty="0"/>
              <a:t>.</a:t>
            </a:r>
          </a:p>
          <a:p>
            <a:pPr marL="228600" indent="-228600">
              <a:spcBef>
                <a:spcPts val="1000"/>
              </a:spcBef>
              <a:buSzPct val="100000"/>
              <a:buFont typeface="Arial"/>
              <a:buChar char="•"/>
              <a:defRPr sz="1400"/>
            </a:pPr>
            <a:r>
              <a:rPr dirty="0"/>
              <a:t>Personnel having boils, sores, infected wounds or any other infection or communicable disease </a:t>
            </a:r>
            <a:r>
              <a:rPr b="1" dirty="0"/>
              <a:t>shall not handle food.</a:t>
            </a:r>
          </a:p>
          <a:p>
            <a:pPr marL="228600" indent="-228600">
              <a:spcBef>
                <a:spcPts val="1000"/>
              </a:spcBef>
              <a:buSzPct val="100000"/>
              <a:buFont typeface="Arial"/>
              <a:buChar char="•"/>
              <a:defRPr sz="1400"/>
            </a:pPr>
            <a:r>
              <a:rPr dirty="0"/>
              <a:t>Personnel shall </a:t>
            </a:r>
            <a:r>
              <a:rPr b="1" dirty="0"/>
              <a:t>notify a supervisor </a:t>
            </a:r>
            <a:r>
              <a:rPr dirty="0"/>
              <a:t>of any infectious disease or conditions </a:t>
            </a:r>
            <a:br>
              <a:rPr dirty="0"/>
            </a:br>
            <a:r>
              <a:rPr dirty="0"/>
              <a:t>to which they may have been exposed.</a:t>
            </a:r>
          </a:p>
          <a:p>
            <a:pPr marL="228600" indent="-228600">
              <a:spcBef>
                <a:spcPts val="1000"/>
              </a:spcBef>
              <a:buSzPct val="100000"/>
              <a:buFont typeface="Arial"/>
              <a:buChar char="•"/>
              <a:defRPr sz="1400"/>
            </a:pPr>
            <a:r>
              <a:rPr b="1" dirty="0"/>
              <a:t>Possession of firearms or dangerous weapons of any type are strictly prohibited at all times on our property. </a:t>
            </a:r>
            <a:r>
              <a:rPr dirty="0"/>
              <a:t>Should someone discover an individual carrying a weapon while on Food Bank property, he/she should inform the nearest manager or supervisor.</a:t>
            </a:r>
          </a:p>
          <a:p>
            <a:pPr>
              <a:lnSpc>
                <a:spcPct val="60000"/>
              </a:lnSpc>
              <a:spcBef>
                <a:spcPts val="1000"/>
              </a:spcBef>
              <a:defRPr sz="1400"/>
            </a:pPr>
            <a:endParaRPr dirty="0"/>
          </a:p>
          <a:p>
            <a:pPr>
              <a:lnSpc>
                <a:spcPct val="72000"/>
              </a:lnSpc>
              <a:spcBef>
                <a:spcPts val="1000"/>
              </a:spcBef>
              <a:buFont typeface="Arial"/>
              <a:defRPr sz="1300"/>
            </a:pPr>
            <a:r>
              <a:rPr dirty="0"/>
              <a:t>Signature: ____________________________________  Date: ____________________</a:t>
            </a:r>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a:p>
            <a:pPr>
              <a:lnSpc>
                <a:spcPct val="90000"/>
              </a:lnSpc>
              <a:spcBef>
                <a:spcPts val="1000"/>
              </a:spcBef>
              <a:buFont typeface="Arial"/>
            </a:pPr>
            <a:endParaRPr dirty="0"/>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299" name="Shape 299"/>
          <p:cNvSpPr/>
          <p:nvPr/>
        </p:nvSpPr>
        <p:spPr>
          <a:xfrm>
            <a:off x="839787" y="482600"/>
            <a:ext cx="3595777" cy="507420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spcBef>
                <a:spcPts val="1000"/>
              </a:spcBef>
              <a:defRPr sz="2400" b="1">
                <a:solidFill>
                  <a:srgbClr val="FF2600"/>
                </a:solidFill>
              </a:defRPr>
            </a:pPr>
            <a:r>
              <a:rPr dirty="0">
                <a:solidFill>
                  <a:srgbClr val="FFFFFF"/>
                </a:solidFill>
              </a:rPr>
              <a:t>The Food Bank</a:t>
            </a:r>
            <a:r>
              <a:rPr dirty="0"/>
              <a:t> </a:t>
            </a:r>
          </a:p>
          <a:p>
            <a:pPr>
              <a:lnSpc>
                <a:spcPct val="90000"/>
              </a:lnSpc>
              <a:spcBef>
                <a:spcPts val="400"/>
              </a:spcBef>
              <a:defRPr sz="3000">
                <a:solidFill>
                  <a:srgbClr val="FFFFFF"/>
                </a:solidFill>
              </a:defRPr>
            </a:pPr>
            <a:r>
              <a:rPr b="1" dirty="0">
                <a:solidFill>
                  <a:srgbClr val="FF2600"/>
                </a:solidFill>
              </a:rPr>
              <a:t>Policy for </a:t>
            </a:r>
          </a:p>
          <a:p>
            <a:pPr>
              <a:lnSpc>
                <a:spcPct val="90000"/>
              </a:lnSpc>
              <a:spcBef>
                <a:spcPts val="400"/>
              </a:spcBef>
              <a:defRPr sz="3000">
                <a:solidFill>
                  <a:srgbClr val="FFFFFF"/>
                </a:solidFill>
              </a:defRPr>
            </a:pPr>
            <a:r>
              <a:rPr b="1" dirty="0">
                <a:solidFill>
                  <a:srgbClr val="FF2600"/>
                </a:solidFill>
              </a:rPr>
              <a:t>storage and handling of </a:t>
            </a:r>
          </a:p>
          <a:p>
            <a:pPr>
              <a:lnSpc>
                <a:spcPct val="90000"/>
              </a:lnSpc>
              <a:spcBef>
                <a:spcPts val="400"/>
              </a:spcBef>
              <a:defRPr sz="3000">
                <a:solidFill>
                  <a:srgbClr val="FFFFFF"/>
                </a:solidFill>
              </a:defRPr>
            </a:pPr>
            <a:r>
              <a:rPr lang="en-US" b="1" dirty="0">
                <a:solidFill>
                  <a:srgbClr val="FF2600"/>
                </a:solidFill>
              </a:rPr>
              <a:t>P</a:t>
            </a:r>
            <a:r>
              <a:rPr b="1" dirty="0">
                <a:solidFill>
                  <a:srgbClr val="FF2600"/>
                </a:solidFill>
              </a:rPr>
              <a:t>roduct</a:t>
            </a:r>
            <a:endParaRPr lang="en-US" b="1" dirty="0">
              <a:solidFill>
                <a:srgbClr val="FF2600"/>
              </a:solidFill>
            </a:endParaRPr>
          </a:p>
          <a:p>
            <a:pPr>
              <a:lnSpc>
                <a:spcPct val="90000"/>
              </a:lnSpc>
              <a:spcBef>
                <a:spcPts val="400"/>
              </a:spcBef>
              <a:defRPr sz="3000">
                <a:solidFill>
                  <a:srgbClr val="FFFFFF"/>
                </a:solidFill>
              </a:defRPr>
            </a:pPr>
            <a:endParaRPr lang="en-US" b="1" dirty="0">
              <a:solidFill>
                <a:srgbClr val="FF2600"/>
              </a:solidFill>
            </a:endParaRPr>
          </a:p>
          <a:p>
            <a:pPr>
              <a:lnSpc>
                <a:spcPct val="90000"/>
              </a:lnSpc>
              <a:spcBef>
                <a:spcPts val="400"/>
              </a:spcBef>
              <a:defRPr sz="3000">
                <a:solidFill>
                  <a:srgbClr val="FFFFFF"/>
                </a:solidFill>
              </a:defRPr>
            </a:pPr>
            <a:r>
              <a:rPr lang="en-US" sz="2400" b="1" dirty="0">
                <a:solidFill>
                  <a:schemeClr val="bg1"/>
                </a:solidFill>
              </a:rPr>
              <a:t>This policy is followed at</a:t>
            </a:r>
          </a:p>
          <a:p>
            <a:pPr>
              <a:lnSpc>
                <a:spcPct val="90000"/>
              </a:lnSpc>
              <a:spcBef>
                <a:spcPts val="400"/>
              </a:spcBef>
              <a:defRPr sz="3000">
                <a:solidFill>
                  <a:srgbClr val="FFFFFF"/>
                </a:solidFill>
              </a:defRPr>
            </a:pPr>
            <a:r>
              <a:rPr lang="en-US" sz="2400" b="1" dirty="0">
                <a:solidFill>
                  <a:schemeClr val="bg1"/>
                </a:solidFill>
              </a:rPr>
              <a:t>The Medical Food </a:t>
            </a:r>
          </a:p>
          <a:p>
            <a:pPr>
              <a:lnSpc>
                <a:spcPct val="90000"/>
              </a:lnSpc>
              <a:spcBef>
                <a:spcPts val="400"/>
              </a:spcBef>
              <a:defRPr sz="3000">
                <a:solidFill>
                  <a:srgbClr val="FFFFFF"/>
                </a:solidFill>
              </a:defRPr>
            </a:pPr>
            <a:r>
              <a:rPr lang="en-US" sz="2400" b="1" dirty="0">
                <a:solidFill>
                  <a:schemeClr val="bg1"/>
                </a:solidFill>
              </a:rPr>
              <a:t>Pantry</a:t>
            </a:r>
          </a:p>
          <a:p>
            <a:pPr>
              <a:lnSpc>
                <a:spcPct val="90000"/>
              </a:lnSpc>
              <a:spcBef>
                <a:spcPts val="400"/>
              </a:spcBef>
              <a:defRPr sz="3000">
                <a:solidFill>
                  <a:srgbClr val="FFFFFF"/>
                </a:solidFill>
              </a:defRPr>
            </a:pPr>
            <a:endParaRPr sz="2400" b="1" dirty="0">
              <a:solidFill>
                <a:schemeClr val="bg1"/>
              </a:solidFill>
            </a:endParaRPr>
          </a:p>
          <a:p>
            <a:pPr>
              <a:lnSpc>
                <a:spcPct val="90000"/>
              </a:lnSpc>
              <a:spcBef>
                <a:spcPts val="400"/>
              </a:spcBef>
              <a:defRPr sz="3000">
                <a:solidFill>
                  <a:srgbClr val="FFFFFF"/>
                </a:solidFill>
              </a:defRPr>
            </a:pPr>
            <a:endParaRPr b="1" dirty="0">
              <a:solidFill>
                <a:srgbClr val="FF2600"/>
              </a:solidFill>
            </a:endParaRPr>
          </a:p>
          <a:p>
            <a:pPr>
              <a:lnSpc>
                <a:spcPct val="90000"/>
              </a:lnSpc>
              <a:spcBef>
                <a:spcPts val="400"/>
              </a:spcBef>
              <a:defRPr sz="2000">
                <a:solidFill>
                  <a:srgbClr val="FFFFFF"/>
                </a:solidFill>
              </a:defRPr>
            </a:pPr>
            <a:r>
              <a:rPr b="1" dirty="0"/>
              <a:t> </a:t>
            </a:r>
          </a:p>
        </p:txBody>
      </p:sp>
      <p:sp>
        <p:nvSpPr>
          <p:cNvPr id="300" name="Shape 300"/>
          <p:cNvSpPr>
            <a:spLocks noGrp="1"/>
          </p:cNvSpPr>
          <p:nvPr>
            <p:ph type="sldNum" sz="quarter" idx="2"/>
          </p:nvPr>
        </p:nvSpPr>
        <p:spPr>
          <a:xfrm>
            <a:off x="109220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17</a:t>
            </a:fld>
            <a:endParaRPr/>
          </a:p>
        </p:txBody>
      </p:sp>
      <p:sp>
        <p:nvSpPr>
          <p:cNvPr id="301" name="Shape 301"/>
          <p:cNvSpPr/>
          <p:nvPr/>
        </p:nvSpPr>
        <p:spPr>
          <a:xfrm>
            <a:off x="1892462" y="6359842"/>
            <a:ext cx="149042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302" name="Shape 302"/>
          <p:cNvSpPr/>
          <p:nvPr/>
        </p:nvSpPr>
        <p:spPr>
          <a:xfrm>
            <a:off x="5012406" y="1144074"/>
            <a:ext cx="6465159" cy="485647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b="1"/>
            </a:pPr>
            <a:r>
              <a:t>Dry Storage</a:t>
            </a:r>
            <a:endParaRPr sz="5123"/>
          </a:p>
          <a:p>
            <a:pPr marL="240631" indent="-240631">
              <a:lnSpc>
                <a:spcPct val="90000"/>
              </a:lnSpc>
              <a:spcBef>
                <a:spcPts val="1000"/>
              </a:spcBef>
              <a:buSzPct val="100000"/>
              <a:buChar char="•"/>
              <a:defRPr sz="2400"/>
            </a:pPr>
            <a:r>
              <a:t>More than 6 inches off the floor and </a:t>
            </a:r>
            <a:br/>
            <a:r>
              <a:t>away from walls</a:t>
            </a:r>
            <a:endParaRPr sz="5123"/>
          </a:p>
          <a:p>
            <a:pPr marL="240631" indent="-240631">
              <a:lnSpc>
                <a:spcPct val="90000"/>
              </a:lnSpc>
              <a:spcBef>
                <a:spcPts val="1000"/>
              </a:spcBef>
              <a:buSzPct val="100000"/>
              <a:buChar char="•"/>
              <a:defRPr sz="2400"/>
            </a:pPr>
            <a:r>
              <a:t>Use metal or wooden shelves, cabinets  </a:t>
            </a:r>
            <a:br/>
            <a:r>
              <a:t>or wooden pallets</a:t>
            </a:r>
            <a:endParaRPr sz="5123"/>
          </a:p>
          <a:p>
            <a:pPr marL="240631" indent="-240631">
              <a:lnSpc>
                <a:spcPct val="90000"/>
              </a:lnSpc>
              <a:spcBef>
                <a:spcPts val="1000"/>
              </a:spcBef>
              <a:buSzPct val="100000"/>
              <a:buChar char="•"/>
              <a:defRPr sz="2400"/>
            </a:pPr>
            <a:r>
              <a:t>Must be secured (locked)</a:t>
            </a:r>
            <a:endParaRPr sz="5123"/>
          </a:p>
          <a:p>
            <a:pPr marL="240631" indent="-240631">
              <a:lnSpc>
                <a:spcPct val="90000"/>
              </a:lnSpc>
              <a:spcBef>
                <a:spcPts val="1000"/>
              </a:spcBef>
              <a:buSzPct val="100000"/>
              <a:buChar char="•"/>
              <a:defRPr sz="2400"/>
            </a:pPr>
            <a:r>
              <a:t>Stored at temperatures near 70 degrees F leads to longer shelf life</a:t>
            </a:r>
            <a:endParaRPr sz="5123"/>
          </a:p>
          <a:p>
            <a:pPr marL="240631" indent="-240631">
              <a:lnSpc>
                <a:spcPct val="90000"/>
              </a:lnSpc>
              <a:spcBef>
                <a:spcPts val="1000"/>
              </a:spcBef>
              <a:buSzPct val="100000"/>
              <a:buChar char="•"/>
              <a:defRPr sz="2400"/>
            </a:pPr>
            <a:r>
              <a:t>Stocking shelves—First in First Out </a:t>
            </a:r>
            <a:endParaRPr sz="5123"/>
          </a:p>
          <a:p>
            <a:pPr marL="240631" indent="-240631">
              <a:lnSpc>
                <a:spcPct val="90000"/>
              </a:lnSpc>
              <a:spcBef>
                <a:spcPts val="1000"/>
              </a:spcBef>
              <a:buSzPct val="100000"/>
              <a:buChar char="•"/>
              <a:defRPr sz="2400"/>
            </a:pPr>
            <a:r>
              <a:t>Dented cans with broken seals are not distributed</a:t>
            </a:r>
          </a:p>
        </p:txBody>
      </p:sp>
      <p:pic>
        <p:nvPicPr>
          <p:cNvPr id="2" name="Picture 1">
            <a:extLst>
              <a:ext uri="{FF2B5EF4-FFF2-40B4-BE49-F238E27FC236}">
                <a16:creationId xmlns:a16="http://schemas.microsoft.com/office/drawing/2014/main" id="{BBF6D53C-0704-496A-84A7-ABBDDC4180AE}"/>
              </a:ext>
            </a:extLst>
          </p:cNvPr>
          <p:cNvPicPr>
            <a:picLocks noChangeAspect="1"/>
          </p:cNvPicPr>
          <p:nvPr/>
        </p:nvPicPr>
        <p:blipFill>
          <a:blip r:embed="rId2"/>
          <a:stretch>
            <a:fillRect/>
          </a:stretch>
        </p:blipFill>
        <p:spPr>
          <a:xfrm>
            <a:off x="10086429" y="336284"/>
            <a:ext cx="2091388" cy="1737360"/>
          </a:xfrm>
          <a:prstGeom prst="rect">
            <a:avLst/>
          </a:prstGeom>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4" name="image1.png"/>
          <p:cNvPicPr>
            <a:picLocks noChangeAspect="1"/>
          </p:cNvPicPr>
          <p:nvPr/>
        </p:nvPicPr>
        <p:blipFill>
          <a:blip r:embed="rId2"/>
          <a:stretch>
            <a:fillRect/>
          </a:stretch>
        </p:blipFill>
        <p:spPr>
          <a:xfrm>
            <a:off x="8493296" y="4500888"/>
            <a:ext cx="3214549" cy="1800149"/>
          </a:xfrm>
          <a:prstGeom prst="rect">
            <a:avLst/>
          </a:prstGeom>
          <a:ln w="12700">
            <a:miter lim="400000"/>
          </a:ln>
        </p:spPr>
      </p:pic>
      <p:sp>
        <p:nvSpPr>
          <p:cNvPr id="305" name="Shape 305"/>
          <p:cNvSpPr/>
          <p:nvPr/>
        </p:nvSpPr>
        <p:spPr>
          <a:xfrm>
            <a:off x="394835" y="-1"/>
            <a:ext cx="7789182"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306" name="Shape 306"/>
          <p:cNvSpPr>
            <a:spLocks noGrp="1"/>
          </p:cNvSpPr>
          <p:nvPr>
            <p:ph type="title"/>
          </p:nvPr>
        </p:nvSpPr>
        <p:spPr>
          <a:xfrm>
            <a:off x="1415739" y="1725266"/>
            <a:ext cx="6393155" cy="4294951"/>
          </a:xfrm>
          <a:prstGeom prst="rect">
            <a:avLst/>
          </a:prstGeom>
        </p:spPr>
        <p:txBody>
          <a:bodyPr anchor="t"/>
          <a:lstStyle/>
          <a:p>
            <a:pPr>
              <a:defRPr sz="5400">
                <a:solidFill>
                  <a:srgbClr val="FFFFFF"/>
                </a:solidFill>
              </a:defRPr>
            </a:pPr>
            <a:r>
              <a:rPr dirty="0"/>
              <a:t>Topic 2: </a:t>
            </a:r>
          </a:p>
          <a:p>
            <a:pPr>
              <a:defRPr sz="5400">
                <a:solidFill>
                  <a:srgbClr val="FFFFFF"/>
                </a:solidFill>
              </a:defRPr>
            </a:pPr>
            <a:r>
              <a:rPr dirty="0"/>
              <a:t>Food Drives to Benefit the Medical Food Pantry </a:t>
            </a:r>
            <a:r>
              <a:rPr lang="en-US" dirty="0"/>
              <a:t>located at</a:t>
            </a:r>
            <a:r>
              <a:rPr dirty="0"/>
              <a:t> VMC</a:t>
            </a:r>
          </a:p>
        </p:txBody>
      </p:sp>
      <p:sp>
        <p:nvSpPr>
          <p:cNvPr id="307" name="Shape 307"/>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18</a:t>
            </a:fld>
            <a:endParaRPr/>
          </a:p>
        </p:txBody>
      </p:sp>
      <p:sp>
        <p:nvSpPr>
          <p:cNvPr id="308" name="Shape 308"/>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nvSpPr>
        <p:spPr>
          <a:xfrm>
            <a:off x="-2" y="0"/>
            <a:ext cx="12192003"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b="1">
                <a:solidFill>
                  <a:srgbClr val="FF2600"/>
                </a:solidFill>
              </a:rPr>
              <a:t>Food Drive Purpose</a:t>
            </a:r>
            <a:r>
              <a:t> </a:t>
            </a:r>
          </a:p>
          <a:p>
            <a:pPr>
              <a:spcBef>
                <a:spcPts val="1000"/>
              </a:spcBef>
            </a:pPr>
            <a:r>
              <a:t>Collect foods </a:t>
            </a:r>
            <a:br/>
            <a:r>
              <a:t>to fill Food Bags </a:t>
            </a:r>
            <a:br/>
            <a:r>
              <a:t>with shelf stable</a:t>
            </a:r>
            <a:br/>
            <a:r>
              <a:t>healthy foods</a:t>
            </a:r>
          </a:p>
        </p:txBody>
      </p:sp>
      <p:sp>
        <p:nvSpPr>
          <p:cNvPr id="313" name="Shape 313"/>
          <p:cNvSpPr>
            <a:spLocks noGrp="1"/>
          </p:cNvSpPr>
          <p:nvPr>
            <p:ph type="body" sz="half" idx="1"/>
          </p:nvPr>
        </p:nvSpPr>
        <p:spPr>
          <a:xfrm>
            <a:off x="5081587" y="1232661"/>
            <a:ext cx="6501465" cy="4282048"/>
          </a:xfrm>
          <a:prstGeom prst="rect">
            <a:avLst/>
          </a:prstGeom>
        </p:spPr>
        <p:txBody>
          <a:bodyPr>
            <a:normAutofit fontScale="85000" lnSpcReduction="10000"/>
          </a:bodyPr>
          <a:lstStyle/>
          <a:p>
            <a:pPr marL="228600" indent="-228600">
              <a:lnSpc>
                <a:spcPct val="90000"/>
              </a:lnSpc>
              <a:spcBef>
                <a:spcPts val="1000"/>
              </a:spcBef>
              <a:defRPr sz="2400"/>
            </a:pPr>
            <a:r>
              <a:rPr dirty="0"/>
              <a:t>Patients will receive one of three “prescribed” diets </a:t>
            </a:r>
          </a:p>
          <a:p>
            <a:pPr marL="685800" lvl="1" indent="-228600">
              <a:lnSpc>
                <a:spcPct val="90000"/>
              </a:lnSpc>
              <a:spcBef>
                <a:spcPts val="500"/>
              </a:spcBef>
              <a:defRPr sz="2400" b="1">
                <a:solidFill>
                  <a:schemeClr val="accent6"/>
                </a:solidFill>
              </a:defRPr>
            </a:pPr>
            <a:r>
              <a:rPr dirty="0"/>
              <a:t>Carbohydrate controlled healthy</a:t>
            </a:r>
          </a:p>
          <a:p>
            <a:pPr marL="685800" lvl="1" indent="-228600">
              <a:lnSpc>
                <a:spcPct val="90000"/>
              </a:lnSpc>
              <a:spcBef>
                <a:spcPts val="500"/>
              </a:spcBef>
              <a:defRPr sz="2400" b="1">
                <a:solidFill>
                  <a:srgbClr val="2F5597"/>
                </a:solidFill>
              </a:defRPr>
            </a:pPr>
            <a:r>
              <a:rPr dirty="0"/>
              <a:t>Low sodium healthy</a:t>
            </a:r>
          </a:p>
          <a:p>
            <a:pPr marL="685800" lvl="1" indent="-228600">
              <a:lnSpc>
                <a:spcPct val="90000"/>
              </a:lnSpc>
              <a:spcBef>
                <a:spcPts val="500"/>
              </a:spcBef>
              <a:defRPr sz="2400" b="1">
                <a:solidFill>
                  <a:srgbClr val="7030A0"/>
                </a:solidFill>
              </a:defRPr>
            </a:pPr>
            <a:r>
              <a:rPr dirty="0"/>
              <a:t>Balanced</a:t>
            </a:r>
          </a:p>
          <a:p>
            <a:pPr marL="228600" indent="-228600">
              <a:lnSpc>
                <a:spcPct val="90000"/>
              </a:lnSpc>
              <a:spcBef>
                <a:spcPts val="1000"/>
              </a:spcBef>
              <a:defRPr sz="2400"/>
            </a:pPr>
            <a:r>
              <a:rPr dirty="0"/>
              <a:t>Each bag will have about 20 items in it, </a:t>
            </a:r>
            <a:br>
              <a:rPr dirty="0"/>
            </a:br>
            <a:r>
              <a:rPr dirty="0"/>
              <a:t>for a total weight of </a:t>
            </a:r>
            <a:r>
              <a:rPr lang="en-US" dirty="0"/>
              <a:t> about </a:t>
            </a:r>
            <a:r>
              <a:rPr dirty="0"/>
              <a:t>20 </a:t>
            </a:r>
            <a:r>
              <a:rPr lang="en-US" dirty="0"/>
              <a:t>pounds</a:t>
            </a:r>
          </a:p>
          <a:p>
            <a:pPr marL="228600" indent="-228600">
              <a:lnSpc>
                <a:spcPct val="90000"/>
              </a:lnSpc>
              <a:spcBef>
                <a:spcPts val="1000"/>
              </a:spcBef>
              <a:defRPr sz="2400"/>
            </a:pPr>
            <a:r>
              <a:rPr lang="en-US" dirty="0"/>
              <a:t>Those foods provide:</a:t>
            </a:r>
            <a:endParaRPr dirty="0"/>
          </a:p>
          <a:p>
            <a:pPr marL="706209" lvl="1" indent="-228600">
              <a:lnSpc>
                <a:spcPct val="90000"/>
              </a:lnSpc>
              <a:spcBef>
                <a:spcPts val="1000"/>
              </a:spcBef>
              <a:defRPr sz="2400"/>
            </a:pPr>
            <a:r>
              <a:rPr dirty="0"/>
              <a:t>About 23,000 </a:t>
            </a:r>
            <a:r>
              <a:rPr b="1" dirty="0"/>
              <a:t>healthy</a:t>
            </a:r>
            <a:r>
              <a:rPr dirty="0"/>
              <a:t> calories in each bag</a:t>
            </a:r>
            <a:endParaRPr lang="en-US" dirty="0"/>
          </a:p>
          <a:p>
            <a:pPr marL="1190625" lvl="2" indent="-228600">
              <a:lnSpc>
                <a:spcPct val="90000"/>
              </a:lnSpc>
              <a:spcBef>
                <a:spcPts val="1000"/>
              </a:spcBef>
              <a:defRPr sz="2400"/>
            </a:pPr>
            <a:r>
              <a:rPr lang="en-US" dirty="0"/>
              <a:t>Most adults need </a:t>
            </a:r>
            <a:r>
              <a:rPr lang="en-US" b="1" dirty="0"/>
              <a:t>2,000-2,500 calories </a:t>
            </a:r>
            <a:r>
              <a:rPr lang="en-US" dirty="0"/>
              <a:t>per day</a:t>
            </a:r>
          </a:p>
          <a:p>
            <a:pPr marL="228600" indent="-228600">
              <a:lnSpc>
                <a:spcPct val="90000"/>
              </a:lnSpc>
              <a:spcBef>
                <a:spcPts val="1000"/>
              </a:spcBef>
              <a:defRPr sz="2400"/>
            </a:pPr>
            <a:r>
              <a:rPr dirty="0"/>
              <a:t>About 850 grams of </a:t>
            </a:r>
            <a:r>
              <a:rPr b="1" dirty="0"/>
              <a:t>protein</a:t>
            </a:r>
            <a:endParaRPr lang="en-US" b="1" dirty="0"/>
          </a:p>
          <a:p>
            <a:pPr marL="706209" lvl="1" indent="-228600">
              <a:lnSpc>
                <a:spcPct val="90000"/>
              </a:lnSpc>
              <a:spcBef>
                <a:spcPts val="1000"/>
              </a:spcBef>
              <a:defRPr sz="2400"/>
            </a:pPr>
            <a:r>
              <a:rPr lang="en-US" dirty="0"/>
              <a:t>Most adults need about 60 grams of protein a day</a:t>
            </a:r>
          </a:p>
          <a:p>
            <a:pPr marL="706209" lvl="1" indent="-228600">
              <a:lnSpc>
                <a:spcPct val="90000"/>
              </a:lnSpc>
              <a:spcBef>
                <a:spcPts val="1000"/>
              </a:spcBef>
              <a:defRPr sz="2400"/>
            </a:pPr>
            <a:r>
              <a:rPr lang="en-US" dirty="0"/>
              <a:t>Healing takes </a:t>
            </a:r>
            <a:r>
              <a:rPr lang="en-US" sz="3200" dirty="0"/>
              <a:t>more </a:t>
            </a:r>
            <a:r>
              <a:rPr lang="en-US" dirty="0"/>
              <a:t>protein, perhaps 90 grams a day</a:t>
            </a:r>
          </a:p>
          <a:p>
            <a:pPr marL="706209" lvl="1" indent="-228600">
              <a:lnSpc>
                <a:spcPct val="90000"/>
              </a:lnSpc>
              <a:spcBef>
                <a:spcPts val="1000"/>
              </a:spcBef>
              <a:defRPr sz="2400"/>
            </a:pPr>
            <a:endParaRPr lang="en-US" dirty="0"/>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19</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98C619CE-6DE2-4798-9CE0-52F9CC786A6E}"/>
              </a:ext>
            </a:extLst>
          </p:cNvPr>
          <p:cNvPicPr>
            <a:picLocks noChangeAspect="1"/>
          </p:cNvPicPr>
          <p:nvPr/>
        </p:nvPicPr>
        <p:blipFill>
          <a:blip r:embed="rId2"/>
          <a:stretch>
            <a:fillRect/>
          </a:stretch>
        </p:blipFill>
        <p:spPr>
          <a:xfrm>
            <a:off x="1656539" y="3124870"/>
            <a:ext cx="2993395" cy="2389839"/>
          </a:xfrm>
          <a:prstGeom prst="rect">
            <a:avLst/>
          </a:prstGeom>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p:nvPr/>
        </p:nvSpPr>
        <p:spPr>
          <a:xfrm>
            <a:off x="394835" y="-1"/>
            <a:ext cx="7789182"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pic>
        <p:nvPicPr>
          <p:cNvPr id="149" name="image1.png"/>
          <p:cNvPicPr>
            <a:picLocks noChangeAspect="1"/>
          </p:cNvPicPr>
          <p:nvPr/>
        </p:nvPicPr>
        <p:blipFill>
          <a:blip r:embed="rId2"/>
          <a:stretch>
            <a:fillRect/>
          </a:stretch>
        </p:blipFill>
        <p:spPr>
          <a:xfrm>
            <a:off x="8493296" y="4500888"/>
            <a:ext cx="3214549" cy="1800149"/>
          </a:xfrm>
          <a:prstGeom prst="rect">
            <a:avLst/>
          </a:prstGeom>
          <a:ln w="12700">
            <a:miter lim="400000"/>
          </a:ln>
        </p:spPr>
      </p:pic>
      <p:sp>
        <p:nvSpPr>
          <p:cNvPr id="150" name="Shape 150"/>
          <p:cNvSpPr>
            <a:spLocks noGrp="1"/>
          </p:cNvSpPr>
          <p:nvPr>
            <p:ph type="subTitle" sz="quarter" idx="1"/>
          </p:nvPr>
        </p:nvSpPr>
        <p:spPr>
          <a:xfrm>
            <a:off x="9203452" y="6286141"/>
            <a:ext cx="1818386" cy="505543"/>
          </a:xfrm>
          <a:prstGeom prst="rect">
            <a:avLst/>
          </a:prstGeom>
        </p:spPr>
        <p:txBody>
          <a:bodyPr/>
          <a:lstStyle>
            <a:lvl1pPr algn="ctr">
              <a:defRPr sz="1800">
                <a:solidFill>
                  <a:srgbClr val="FFFFFF"/>
                </a:solidFill>
              </a:defRPr>
            </a:lvl1pPr>
          </a:lstStyle>
          <a:p>
            <a:r>
              <a:t>September 2018</a:t>
            </a:r>
          </a:p>
        </p:txBody>
      </p:sp>
      <p:sp>
        <p:nvSpPr>
          <p:cNvPr id="151" name="Shape 151"/>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a:t>
            </a:fld>
            <a:endParaRPr/>
          </a:p>
        </p:txBody>
      </p:sp>
      <p:sp>
        <p:nvSpPr>
          <p:cNvPr id="152" name="Shape 152"/>
          <p:cNvSpPr/>
          <p:nvPr/>
        </p:nvSpPr>
        <p:spPr>
          <a:xfrm>
            <a:off x="1760964" y="1412257"/>
            <a:ext cx="7363622" cy="3813352"/>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lnSpc>
                <a:spcPct val="90000"/>
              </a:lnSpc>
              <a:defRPr sz="7800">
                <a:solidFill>
                  <a:srgbClr val="FFFFFF"/>
                </a:solidFill>
                <a:latin typeface="Helvetica Light"/>
                <a:ea typeface="Helvetica Light"/>
                <a:cs typeface="Helvetica Light"/>
                <a:sym typeface="Helvetica Light"/>
              </a:defRPr>
            </a:pPr>
            <a:r>
              <a:rPr dirty="0"/>
              <a:t>Thank you</a:t>
            </a:r>
            <a:endParaRPr sz="12000" b="1" dirty="0">
              <a:latin typeface="+mn-lt"/>
              <a:ea typeface="+mn-ea"/>
              <a:cs typeface="+mn-cs"/>
              <a:sym typeface="Helvetica"/>
            </a:endParaRPr>
          </a:p>
          <a:p>
            <a:pPr>
              <a:lnSpc>
                <a:spcPct val="90000"/>
              </a:lnSpc>
              <a:defRPr sz="4200">
                <a:solidFill>
                  <a:srgbClr val="FFFFFF"/>
                </a:solidFill>
                <a:latin typeface="Helvetica Light"/>
                <a:ea typeface="Helvetica Light"/>
                <a:cs typeface="Helvetica Light"/>
                <a:sym typeface="Helvetica Light"/>
              </a:defRPr>
            </a:pPr>
            <a:r>
              <a:rPr dirty="0"/>
              <a:t>for agreeing to be </a:t>
            </a:r>
          </a:p>
          <a:p>
            <a:pPr>
              <a:lnSpc>
                <a:spcPct val="110000"/>
              </a:lnSpc>
              <a:defRPr sz="4200">
                <a:solidFill>
                  <a:srgbClr val="FFFFFF"/>
                </a:solidFill>
                <a:latin typeface="Helvetica Light"/>
                <a:ea typeface="Helvetica Light"/>
                <a:cs typeface="Helvetica Light"/>
                <a:sym typeface="Helvetica Light"/>
              </a:defRPr>
            </a:pPr>
            <a:r>
              <a:rPr dirty="0"/>
              <a:t>a Volunteer</a:t>
            </a:r>
          </a:p>
          <a:p>
            <a:pPr>
              <a:lnSpc>
                <a:spcPct val="70000"/>
              </a:lnSpc>
              <a:spcBef>
                <a:spcPts val="1000"/>
              </a:spcBef>
              <a:defRPr sz="4200">
                <a:solidFill>
                  <a:srgbClr val="FFFFFF"/>
                </a:solidFill>
                <a:latin typeface="Helvetica Light"/>
                <a:ea typeface="Helvetica Light"/>
                <a:cs typeface="Helvetica Light"/>
                <a:sym typeface="Helvetica Light"/>
              </a:defRPr>
            </a:pPr>
            <a:r>
              <a:rPr sz="3000" dirty="0"/>
              <a:t>at the Medical Food Pantry </a:t>
            </a:r>
            <a:r>
              <a:rPr lang="en-US" sz="3000" dirty="0"/>
              <a:t>located a</a:t>
            </a:r>
            <a:r>
              <a:rPr sz="3000" dirty="0"/>
              <a:t>t</a:t>
            </a:r>
          </a:p>
          <a:p>
            <a:pPr>
              <a:lnSpc>
                <a:spcPct val="80000"/>
              </a:lnSpc>
              <a:defRPr sz="4200">
                <a:solidFill>
                  <a:srgbClr val="FFFFFF"/>
                </a:solidFill>
                <a:latin typeface="Helvetica Light"/>
                <a:ea typeface="Helvetica Light"/>
                <a:cs typeface="Helvetica Light"/>
                <a:sym typeface="Helvetica Light"/>
              </a:defRPr>
            </a:pPr>
            <a:r>
              <a:rPr sz="3000" dirty="0"/>
              <a:t>Vidant Medical Center</a:t>
            </a:r>
            <a:br>
              <a:rPr dirty="0"/>
            </a:br>
            <a:endParaRPr dirty="0"/>
          </a:p>
        </p:txBody>
      </p:sp>
      <p:sp>
        <p:nvSpPr>
          <p:cNvPr id="153" name="Shape 153"/>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hape 317"/>
          <p:cNvSpPr/>
          <p:nvPr/>
        </p:nvSpPr>
        <p:spPr>
          <a:xfrm>
            <a:off x="-114302" y="0"/>
            <a:ext cx="11939836"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8" name="Shape 318"/>
          <p:cNvSpPr/>
          <p:nvPr/>
        </p:nvSpPr>
        <p:spPr>
          <a:xfrm>
            <a:off x="8567493" y="1064050"/>
            <a:ext cx="3422206" cy="4916128"/>
          </a:xfrm>
          <a:prstGeom prst="rect">
            <a:avLst/>
          </a:prstGeom>
          <a:solidFill>
            <a:schemeClr val="accent6">
              <a:satOff val="-3457"/>
              <a:lumOff val="26078"/>
            </a:schemeClr>
          </a:solidFill>
          <a:ln w="12700">
            <a:miter lim="400000"/>
          </a:ln>
        </p:spPr>
        <p:txBody>
          <a:bodyPr lIns="45718" tIns="45718" rIns="45718" bIns="45718" anchor="ctr"/>
          <a:lstStyle/>
          <a:p>
            <a:endParaRPr/>
          </a:p>
        </p:txBody>
      </p:sp>
      <p:sp>
        <p:nvSpPr>
          <p:cNvPr id="319" name="Shape 319"/>
          <p:cNvSpPr/>
          <p:nvPr/>
        </p:nvSpPr>
        <p:spPr>
          <a:xfrm>
            <a:off x="4853147" y="1071798"/>
            <a:ext cx="3547407" cy="5861344"/>
          </a:xfrm>
          <a:prstGeom prst="rect">
            <a:avLst/>
          </a:prstGeom>
          <a:solidFill>
            <a:schemeClr val="accent4">
              <a:lumOff val="25000"/>
            </a:schemeClr>
          </a:solidFill>
          <a:ln w="12700">
            <a:miter lim="400000"/>
          </a:ln>
        </p:spPr>
        <p:txBody>
          <a:bodyPr lIns="45718" tIns="45718" rIns="45718" bIns="45718" anchor="ctr"/>
          <a:lstStyle/>
          <a:p>
            <a:endParaRPr/>
          </a:p>
        </p:txBody>
      </p:sp>
      <p:sp>
        <p:nvSpPr>
          <p:cNvPr id="320" name="Shape 320"/>
          <p:cNvSpPr/>
          <p:nvPr/>
        </p:nvSpPr>
        <p:spPr>
          <a:xfrm flipH="1">
            <a:off x="-32655" y="37571"/>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21" name="Shape 321"/>
          <p:cNvSpPr>
            <a:spLocks noGrp="1"/>
          </p:cNvSpPr>
          <p:nvPr>
            <p:ph type="title"/>
          </p:nvPr>
        </p:nvSpPr>
        <p:spPr>
          <a:xfrm>
            <a:off x="839787" y="698500"/>
            <a:ext cx="3932240" cy="3473656"/>
          </a:xfrm>
          <a:prstGeom prst="rect">
            <a:avLst/>
          </a:prstGeom>
        </p:spPr>
        <p:txBody>
          <a:bodyPr anchor="t">
            <a:noAutofit/>
          </a:bodyPr>
          <a:lstStyle/>
          <a:p>
            <a:pPr>
              <a:defRPr sz="2400"/>
            </a:pPr>
            <a:r>
              <a:rPr b="1" dirty="0">
                <a:solidFill>
                  <a:srgbClr val="FF2600"/>
                </a:solidFill>
              </a:rPr>
              <a:t>Food Drive  </a:t>
            </a:r>
          </a:p>
          <a:p>
            <a:pPr>
              <a:spcBef>
                <a:spcPts val="1000"/>
              </a:spcBef>
            </a:pPr>
            <a:endParaRPr dirty="0"/>
          </a:p>
          <a:p>
            <a:r>
              <a:rPr dirty="0"/>
              <a:t>Food</a:t>
            </a:r>
          </a:p>
          <a:p>
            <a:r>
              <a:rPr dirty="0"/>
              <a:t>Donations</a:t>
            </a:r>
            <a:r>
              <a:rPr lang="en-US" dirty="0"/>
              <a:t> we ask for</a:t>
            </a:r>
            <a:br>
              <a:rPr lang="en-US" dirty="0"/>
            </a:br>
            <a:br>
              <a:rPr lang="en-US" dirty="0"/>
            </a:br>
            <a:r>
              <a:rPr lang="en-US" sz="2400" i="1" dirty="0"/>
              <a:t>The Dietary Guidelines for Americans recognize that </a:t>
            </a:r>
            <a:r>
              <a:rPr lang="en-US" sz="2400" i="1" dirty="0">
                <a:solidFill>
                  <a:srgbClr val="C00000"/>
                </a:solidFill>
              </a:rPr>
              <a:t>all </a:t>
            </a:r>
            <a:r>
              <a:rPr lang="en-US" sz="2400" i="1" dirty="0"/>
              <a:t>forms of fruits and vegetables—fresh, frozen, </a:t>
            </a:r>
            <a:r>
              <a:rPr lang="en-US" sz="2400" i="1" dirty="0">
                <a:solidFill>
                  <a:srgbClr val="C00000"/>
                </a:solidFill>
              </a:rPr>
              <a:t>canned</a:t>
            </a:r>
            <a:r>
              <a:rPr lang="en-US" sz="2400" i="1" dirty="0"/>
              <a:t> and dried can be healthy</a:t>
            </a:r>
            <a:br>
              <a:rPr lang="en-US" i="1" dirty="0"/>
            </a:br>
            <a:br>
              <a:rPr lang="en-US" i="1" dirty="0"/>
            </a:br>
            <a:endParaRPr i="1" dirty="0"/>
          </a:p>
        </p:txBody>
      </p:sp>
      <p:sp>
        <p:nvSpPr>
          <p:cNvPr id="322" name="Shape 322"/>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20</a:t>
            </a:fld>
            <a:endParaRPr/>
          </a:p>
        </p:txBody>
      </p:sp>
      <p:sp>
        <p:nvSpPr>
          <p:cNvPr id="323" name="Shape 323"/>
          <p:cNvSpPr/>
          <p:nvPr/>
        </p:nvSpPr>
        <p:spPr>
          <a:xfrm>
            <a:off x="1475525" y="6359842"/>
            <a:ext cx="19073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324" name="Shape 324"/>
          <p:cNvSpPr>
            <a:spLocks noGrp="1"/>
          </p:cNvSpPr>
          <p:nvPr>
            <p:ph type="body" sz="quarter" idx="1"/>
          </p:nvPr>
        </p:nvSpPr>
        <p:spPr>
          <a:xfrm>
            <a:off x="5019546" y="1158053"/>
            <a:ext cx="3412681" cy="4821294"/>
          </a:xfrm>
          <a:prstGeom prst="rect">
            <a:avLst/>
          </a:prstGeom>
          <a:ln w="9525">
            <a:solidFill>
              <a:srgbClr val="F9BC00"/>
            </a:solidFill>
            <a:round/>
          </a:ln>
        </p:spPr>
        <p:txBody>
          <a:bodyPr>
            <a:noAutofit/>
          </a:bodyPr>
          <a:lstStyle/>
          <a:p>
            <a:pPr marL="0" indent="0">
              <a:buSzTx/>
              <a:buFontTx/>
              <a:buNone/>
              <a:defRPr sz="1800"/>
            </a:pPr>
            <a:r>
              <a:rPr sz="2400" b="1"/>
              <a:t>Fruit</a:t>
            </a:r>
            <a:r>
              <a:rPr sz="2400"/>
              <a:t>:</a:t>
            </a:r>
            <a:r>
              <a:t> canned or dried </a:t>
            </a:r>
          </a:p>
          <a:p>
            <a:pPr marL="0" indent="0">
              <a:buSzTx/>
              <a:buFontTx/>
              <a:buNone/>
              <a:defRPr sz="1600"/>
            </a:pPr>
            <a:r>
              <a:t>(prefer: light, in its own juice, </a:t>
            </a:r>
            <a:br/>
            <a:r>
              <a:t>no added sugar)</a:t>
            </a:r>
          </a:p>
          <a:p>
            <a:pPr marL="180473" indent="-180473">
              <a:lnSpc>
                <a:spcPct val="90000"/>
              </a:lnSpc>
              <a:spcBef>
                <a:spcPts val="1000"/>
              </a:spcBef>
              <a:buFontTx/>
              <a:defRPr sz="1600"/>
            </a:pPr>
            <a:r>
              <a:t>Applesauce</a:t>
            </a:r>
          </a:p>
          <a:p>
            <a:pPr marL="180473" indent="-180473">
              <a:lnSpc>
                <a:spcPct val="90000"/>
              </a:lnSpc>
              <a:spcBef>
                <a:spcPts val="1000"/>
              </a:spcBef>
              <a:buFontTx/>
              <a:defRPr sz="1600"/>
            </a:pPr>
            <a:r>
              <a:t>Mandarin oranges</a:t>
            </a:r>
          </a:p>
          <a:p>
            <a:pPr marL="180473" indent="-180473">
              <a:lnSpc>
                <a:spcPct val="90000"/>
              </a:lnSpc>
              <a:spcBef>
                <a:spcPts val="1000"/>
              </a:spcBef>
              <a:buFontTx/>
              <a:defRPr sz="1600"/>
            </a:pPr>
            <a:r>
              <a:t>Peaches</a:t>
            </a:r>
          </a:p>
          <a:p>
            <a:pPr marL="180473" indent="-180473">
              <a:lnSpc>
                <a:spcPct val="90000"/>
              </a:lnSpc>
              <a:spcBef>
                <a:spcPts val="1000"/>
              </a:spcBef>
              <a:buFontTx/>
              <a:defRPr sz="1600"/>
            </a:pPr>
            <a:r>
              <a:t>Pears</a:t>
            </a:r>
          </a:p>
          <a:p>
            <a:pPr marL="180473" indent="-180473">
              <a:lnSpc>
                <a:spcPct val="90000"/>
              </a:lnSpc>
              <a:spcBef>
                <a:spcPts val="1000"/>
              </a:spcBef>
              <a:buFontTx/>
              <a:defRPr sz="1600"/>
            </a:pPr>
            <a:r>
              <a:t>Pineapple</a:t>
            </a:r>
          </a:p>
          <a:p>
            <a:pPr marL="180473" indent="-180473">
              <a:lnSpc>
                <a:spcPct val="90000"/>
              </a:lnSpc>
              <a:spcBef>
                <a:spcPts val="1000"/>
              </a:spcBef>
              <a:buFontTx/>
              <a:defRPr sz="1600"/>
            </a:pPr>
            <a:r>
              <a:t>Tropical fruit</a:t>
            </a:r>
          </a:p>
          <a:p>
            <a:pPr marL="180473" indent="-180473">
              <a:lnSpc>
                <a:spcPct val="90000"/>
              </a:lnSpc>
              <a:spcBef>
                <a:spcPts val="1000"/>
              </a:spcBef>
              <a:buFontTx/>
              <a:defRPr sz="1600"/>
            </a:pPr>
            <a:r>
              <a:t>Fruit cups</a:t>
            </a:r>
          </a:p>
          <a:p>
            <a:pPr marL="180473" indent="-180473">
              <a:lnSpc>
                <a:spcPct val="90000"/>
              </a:lnSpc>
              <a:spcBef>
                <a:spcPts val="1000"/>
              </a:spcBef>
              <a:buFontTx/>
              <a:defRPr sz="1600"/>
            </a:pPr>
            <a:r>
              <a:t>Unsweetened dried fruit, </a:t>
            </a:r>
            <a:br/>
            <a:r>
              <a:t>like raisins, apricots, </a:t>
            </a:r>
            <a:br/>
            <a:r>
              <a:t>apples etc.)</a:t>
            </a:r>
          </a:p>
        </p:txBody>
      </p:sp>
      <p:sp>
        <p:nvSpPr>
          <p:cNvPr id="325" name="Shape 325"/>
          <p:cNvSpPr/>
          <p:nvPr/>
        </p:nvSpPr>
        <p:spPr>
          <a:xfrm>
            <a:off x="8693594" y="1180148"/>
            <a:ext cx="3498406" cy="434847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lnSpcReduction="10000"/>
          </a:bodyPr>
          <a:lstStyle/>
          <a:p>
            <a:pPr>
              <a:lnSpc>
                <a:spcPct val="90000"/>
              </a:lnSpc>
              <a:spcBef>
                <a:spcPts val="1000"/>
              </a:spcBef>
              <a:defRPr sz="2400" b="1"/>
            </a:pPr>
            <a:r>
              <a:t>Canned vegetables </a:t>
            </a:r>
            <a:endParaRPr sz="2800"/>
          </a:p>
          <a:p>
            <a:pPr>
              <a:lnSpc>
                <a:spcPct val="90000"/>
              </a:lnSpc>
              <a:spcBef>
                <a:spcPts val="400"/>
              </a:spcBef>
              <a:defRPr sz="1600" b="1"/>
            </a:pPr>
            <a:r>
              <a:t>(</a:t>
            </a:r>
            <a:r>
              <a:rPr u="sng"/>
              <a:t>prefer “no added salt”</a:t>
            </a:r>
            <a:r>
              <a:t>)</a:t>
            </a:r>
          </a:p>
          <a:p>
            <a:pPr marL="228600" indent="-228600">
              <a:lnSpc>
                <a:spcPct val="90000"/>
              </a:lnSpc>
              <a:spcBef>
                <a:spcPts val="2600"/>
              </a:spcBef>
              <a:buSzPct val="100000"/>
              <a:buChar char="•"/>
              <a:defRPr sz="1600"/>
            </a:pPr>
            <a:r>
              <a:t>Asparagus</a:t>
            </a:r>
          </a:p>
          <a:p>
            <a:pPr marL="228600" indent="-228600">
              <a:lnSpc>
                <a:spcPct val="90000"/>
              </a:lnSpc>
              <a:spcBef>
                <a:spcPts val="1000"/>
              </a:spcBef>
              <a:buSzPct val="100000"/>
              <a:buChar char="•"/>
              <a:defRPr sz="1600"/>
            </a:pPr>
            <a:r>
              <a:t>Artichokes</a:t>
            </a:r>
          </a:p>
          <a:p>
            <a:pPr marL="228600" indent="-228600">
              <a:lnSpc>
                <a:spcPct val="90000"/>
              </a:lnSpc>
              <a:spcBef>
                <a:spcPts val="1000"/>
              </a:spcBef>
              <a:buSzPct val="100000"/>
              <a:buChar char="•"/>
              <a:defRPr sz="1600"/>
            </a:pPr>
            <a:r>
              <a:t>Green beans</a:t>
            </a:r>
          </a:p>
          <a:p>
            <a:pPr marL="228600" indent="-228600">
              <a:lnSpc>
                <a:spcPct val="90000"/>
              </a:lnSpc>
              <a:spcBef>
                <a:spcPts val="1000"/>
              </a:spcBef>
              <a:buSzPct val="100000"/>
              <a:buChar char="•"/>
              <a:defRPr sz="1600"/>
            </a:pPr>
            <a:r>
              <a:t>Collard greens</a:t>
            </a:r>
          </a:p>
          <a:p>
            <a:pPr marL="228600" indent="-228600">
              <a:lnSpc>
                <a:spcPct val="90000"/>
              </a:lnSpc>
              <a:spcBef>
                <a:spcPts val="1000"/>
              </a:spcBef>
              <a:buSzPct val="100000"/>
              <a:buChar char="•"/>
              <a:defRPr sz="1600"/>
            </a:pPr>
            <a:r>
              <a:t>Carrots</a:t>
            </a:r>
          </a:p>
          <a:p>
            <a:pPr marL="228600" indent="-228600">
              <a:lnSpc>
                <a:spcPct val="90000"/>
              </a:lnSpc>
              <a:spcBef>
                <a:spcPts val="1000"/>
              </a:spcBef>
              <a:buSzPct val="100000"/>
              <a:buChar char="•"/>
              <a:defRPr sz="1600"/>
            </a:pPr>
            <a:r>
              <a:t>Mixed vegetables</a:t>
            </a:r>
          </a:p>
          <a:p>
            <a:pPr marL="228600" indent="-228600">
              <a:lnSpc>
                <a:spcPct val="90000"/>
              </a:lnSpc>
              <a:spcBef>
                <a:spcPts val="1000"/>
              </a:spcBef>
              <a:buSzPct val="100000"/>
              <a:buChar char="•"/>
              <a:defRPr sz="1600"/>
            </a:pPr>
            <a:r>
              <a:t>Mushrooms</a:t>
            </a:r>
          </a:p>
          <a:p>
            <a:pPr marL="228600" indent="-228600">
              <a:lnSpc>
                <a:spcPct val="90000"/>
              </a:lnSpc>
              <a:spcBef>
                <a:spcPts val="1000"/>
              </a:spcBef>
              <a:buSzPct val="100000"/>
              <a:buChar char="•"/>
              <a:defRPr sz="1600"/>
            </a:pPr>
            <a:r>
              <a:t>Okra</a:t>
            </a:r>
          </a:p>
          <a:p>
            <a:pPr marL="228600" indent="-228600">
              <a:lnSpc>
                <a:spcPct val="90000"/>
              </a:lnSpc>
              <a:spcBef>
                <a:spcPts val="1000"/>
              </a:spcBef>
              <a:buSzPct val="100000"/>
              <a:buChar char="•"/>
              <a:defRPr sz="1600"/>
            </a:pPr>
            <a:r>
              <a:t>Tomatoes</a:t>
            </a:r>
          </a:p>
          <a:p>
            <a:pPr marL="228600" indent="-228600">
              <a:lnSpc>
                <a:spcPct val="90000"/>
              </a:lnSpc>
              <a:spcBef>
                <a:spcPts val="1000"/>
              </a:spcBef>
              <a:buSzPct val="100000"/>
              <a:buChar char="•"/>
              <a:defRPr sz="1600"/>
            </a:pPr>
            <a:r>
              <a:t>Spaghetti sauce</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hape 327"/>
          <p:cNvSpPr/>
          <p:nvPr/>
        </p:nvSpPr>
        <p:spPr>
          <a:xfrm>
            <a:off x="-134306" y="-21522"/>
            <a:ext cx="11939836"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28" name="Shape 328"/>
          <p:cNvSpPr/>
          <p:nvPr/>
        </p:nvSpPr>
        <p:spPr>
          <a:xfrm>
            <a:off x="4894529" y="1072288"/>
            <a:ext cx="3586371" cy="5712784"/>
          </a:xfrm>
          <a:prstGeom prst="roundRect">
            <a:avLst>
              <a:gd name="adj" fmla="val 3172"/>
            </a:avLst>
          </a:prstGeom>
          <a:solidFill>
            <a:srgbClr val="FFF2CC"/>
          </a:solidFill>
          <a:ln w="12700">
            <a:miter lim="400000"/>
            <a:tailEnd type="triangle"/>
          </a:ln>
        </p:spPr>
        <p:txBody>
          <a:bodyPr lIns="45718" tIns="45718" rIns="45718" bIns="45718" anchor="ctr"/>
          <a:lstStyle/>
          <a:p>
            <a:endParaRPr/>
          </a:p>
        </p:txBody>
      </p:sp>
      <p:sp>
        <p:nvSpPr>
          <p:cNvPr id="329" name="Shape 329"/>
          <p:cNvSpPr/>
          <p:nvPr/>
        </p:nvSpPr>
        <p:spPr>
          <a:xfrm>
            <a:off x="8567493" y="3736019"/>
            <a:ext cx="3422206" cy="2088496"/>
          </a:xfrm>
          <a:prstGeom prst="rect">
            <a:avLst/>
          </a:prstGeom>
          <a:solidFill>
            <a:schemeClr val="accent5">
              <a:lumOff val="20196"/>
            </a:schemeClr>
          </a:solidFill>
          <a:ln w="12700">
            <a:miter lim="400000"/>
          </a:ln>
        </p:spPr>
        <p:txBody>
          <a:bodyPr lIns="45718" tIns="45718" rIns="45718" bIns="45718" anchor="ctr"/>
          <a:lstStyle/>
          <a:p>
            <a:endParaRPr/>
          </a:p>
        </p:txBody>
      </p:sp>
      <p:sp>
        <p:nvSpPr>
          <p:cNvPr id="330" name="Shape 330"/>
          <p:cNvSpPr/>
          <p:nvPr/>
        </p:nvSpPr>
        <p:spPr>
          <a:xfrm>
            <a:off x="8567493" y="-91552"/>
            <a:ext cx="3422206" cy="3712510"/>
          </a:xfrm>
          <a:prstGeom prst="rect">
            <a:avLst/>
          </a:prstGeom>
          <a:solidFill>
            <a:schemeClr val="accent2">
              <a:lumOff val="10980"/>
            </a:schemeClr>
          </a:solidFill>
          <a:ln w="12700">
            <a:miter lim="400000"/>
          </a:ln>
        </p:spPr>
        <p:txBody>
          <a:bodyPr lIns="45718" tIns="45718" rIns="45718" bIns="45718" anchor="ctr"/>
          <a:lstStyle/>
          <a:p>
            <a:endParaRPr/>
          </a:p>
        </p:txBody>
      </p:sp>
      <p:sp>
        <p:nvSpPr>
          <p:cNvPr id="331" name="Shape 33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32" name="Shape 332"/>
          <p:cNvSpPr>
            <a:spLocks noGrp="1"/>
          </p:cNvSpPr>
          <p:nvPr>
            <p:ph type="title"/>
          </p:nvPr>
        </p:nvSpPr>
        <p:spPr>
          <a:xfrm>
            <a:off x="839787" y="698500"/>
            <a:ext cx="3932240" cy="4348478"/>
          </a:xfrm>
          <a:prstGeom prst="rect">
            <a:avLst/>
          </a:prstGeom>
        </p:spPr>
        <p:txBody>
          <a:bodyPr anchor="t">
            <a:noAutofit/>
          </a:bodyPr>
          <a:lstStyle/>
          <a:p>
            <a:pPr>
              <a:defRPr sz="2400"/>
            </a:pPr>
            <a:r>
              <a:rPr b="1" dirty="0">
                <a:solidFill>
                  <a:srgbClr val="FF2600"/>
                </a:solidFill>
              </a:rPr>
              <a:t>Food Drive  </a:t>
            </a:r>
          </a:p>
          <a:p>
            <a:endParaRPr dirty="0"/>
          </a:p>
          <a:p>
            <a:r>
              <a:rPr lang="en-US" dirty="0"/>
              <a:t>Food</a:t>
            </a:r>
            <a:br>
              <a:rPr lang="en-US" dirty="0"/>
            </a:br>
            <a:r>
              <a:rPr lang="en-US" dirty="0"/>
              <a:t>Donations we ask for</a:t>
            </a:r>
            <a:br>
              <a:rPr lang="en-US" dirty="0"/>
            </a:br>
            <a:br>
              <a:rPr lang="en-US" dirty="0"/>
            </a:br>
            <a:endParaRPr dirty="0"/>
          </a:p>
        </p:txBody>
      </p:sp>
      <p:sp>
        <p:nvSpPr>
          <p:cNvPr id="333" name="Shape 333"/>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21</a:t>
            </a:fld>
            <a:endParaRPr/>
          </a:p>
        </p:txBody>
      </p:sp>
      <p:sp>
        <p:nvSpPr>
          <p:cNvPr id="334" name="Shape 334"/>
          <p:cNvSpPr/>
          <p:nvPr/>
        </p:nvSpPr>
        <p:spPr>
          <a:xfrm>
            <a:off x="1706970" y="6359842"/>
            <a:ext cx="1675919"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335" name="Shape 335"/>
          <p:cNvSpPr>
            <a:spLocks noGrp="1"/>
          </p:cNvSpPr>
          <p:nvPr>
            <p:ph type="body" sz="half" idx="1"/>
          </p:nvPr>
        </p:nvSpPr>
        <p:spPr>
          <a:xfrm>
            <a:off x="5019546" y="1158053"/>
            <a:ext cx="3412681" cy="5703259"/>
          </a:xfrm>
          <a:prstGeom prst="rect">
            <a:avLst/>
          </a:prstGeom>
          <a:ln w="9525">
            <a:solidFill>
              <a:srgbClr val="F9BC00"/>
            </a:solidFill>
            <a:round/>
          </a:ln>
        </p:spPr>
        <p:txBody>
          <a:bodyPr>
            <a:noAutofit/>
          </a:bodyPr>
          <a:lstStyle/>
          <a:p>
            <a:pPr marL="0" indent="0">
              <a:spcBef>
                <a:spcPts val="1000"/>
              </a:spcBef>
              <a:buSzTx/>
              <a:buNone/>
              <a:defRPr sz="2400" b="1"/>
            </a:pPr>
            <a:r>
              <a:t>Starchy vegetables </a:t>
            </a:r>
          </a:p>
          <a:p>
            <a:pPr marL="0" indent="0">
              <a:lnSpc>
                <a:spcPct val="90000"/>
              </a:lnSpc>
              <a:spcBef>
                <a:spcPts val="400"/>
              </a:spcBef>
              <a:buSzTx/>
              <a:buNone/>
              <a:defRPr sz="1600" b="1"/>
            </a:pPr>
            <a:r>
              <a:t>canned, bagged, boxed</a:t>
            </a:r>
          </a:p>
          <a:p>
            <a:pPr marL="0" indent="0">
              <a:lnSpc>
                <a:spcPct val="90000"/>
              </a:lnSpc>
              <a:spcBef>
                <a:spcPts val="400"/>
              </a:spcBef>
              <a:buSzTx/>
              <a:buNone/>
              <a:defRPr sz="1600" b="1" u="sng"/>
            </a:pPr>
            <a:r>
              <a:t>no added salt preferred</a:t>
            </a:r>
          </a:p>
          <a:p>
            <a:pPr marL="228600" indent="-228600">
              <a:lnSpc>
                <a:spcPct val="90000"/>
              </a:lnSpc>
              <a:spcBef>
                <a:spcPts val="700"/>
              </a:spcBef>
              <a:defRPr sz="1600"/>
            </a:pPr>
            <a:r>
              <a:t>Corn</a:t>
            </a:r>
          </a:p>
          <a:p>
            <a:pPr marL="228600" indent="-228600">
              <a:lnSpc>
                <a:spcPct val="90000"/>
              </a:lnSpc>
              <a:spcBef>
                <a:spcPts val="700"/>
              </a:spcBef>
              <a:buFontTx/>
              <a:defRPr sz="1600"/>
            </a:pPr>
            <a:r>
              <a:t>Lima beans</a:t>
            </a:r>
          </a:p>
          <a:p>
            <a:pPr marL="228600" indent="-228600">
              <a:lnSpc>
                <a:spcPct val="90000"/>
              </a:lnSpc>
              <a:spcBef>
                <a:spcPts val="700"/>
              </a:spcBef>
              <a:buFontTx/>
              <a:defRPr sz="1600"/>
            </a:pPr>
            <a:r>
              <a:t>Mashed potato flakes</a:t>
            </a:r>
          </a:p>
          <a:p>
            <a:pPr marL="228600" indent="-228600">
              <a:lnSpc>
                <a:spcPct val="90000"/>
              </a:lnSpc>
              <a:spcBef>
                <a:spcPts val="700"/>
              </a:spcBef>
              <a:buFontTx/>
              <a:defRPr sz="1600"/>
            </a:pPr>
            <a:r>
              <a:t>Pumpkin</a:t>
            </a:r>
          </a:p>
          <a:p>
            <a:pPr marL="228600" indent="-228600">
              <a:lnSpc>
                <a:spcPct val="90000"/>
              </a:lnSpc>
              <a:spcBef>
                <a:spcPts val="700"/>
              </a:spcBef>
              <a:buFontTx/>
              <a:defRPr sz="1600"/>
            </a:pPr>
            <a:r>
              <a:t>Sweet potatoes</a:t>
            </a:r>
          </a:p>
          <a:p>
            <a:pPr marL="228600" indent="-228600">
              <a:lnSpc>
                <a:spcPct val="90000"/>
              </a:lnSpc>
              <a:spcBef>
                <a:spcPts val="700"/>
              </a:spcBef>
              <a:buFontTx/>
              <a:defRPr sz="1600"/>
            </a:pPr>
            <a:r>
              <a:t>White potatoes</a:t>
            </a:r>
          </a:p>
          <a:p>
            <a:pPr marL="228600" indent="-228600">
              <a:lnSpc>
                <a:spcPct val="90000"/>
              </a:lnSpc>
              <a:spcBef>
                <a:spcPts val="700"/>
              </a:spcBef>
              <a:buFontTx/>
              <a:defRPr sz="1600"/>
            </a:pPr>
            <a:r>
              <a:t>Sweet peas</a:t>
            </a:r>
          </a:p>
          <a:p>
            <a:pPr marL="228600" indent="-228600">
              <a:lnSpc>
                <a:spcPct val="90000"/>
              </a:lnSpc>
              <a:spcBef>
                <a:spcPts val="700"/>
              </a:spcBef>
              <a:buFontTx/>
              <a:defRPr sz="1600"/>
            </a:pPr>
            <a:r>
              <a:t>All dried beans: pinto, black, kidney, white beans; chickpeas, black-eyed peas</a:t>
            </a:r>
          </a:p>
          <a:p>
            <a:pPr marL="228600" indent="-228600">
              <a:lnSpc>
                <a:spcPct val="90000"/>
              </a:lnSpc>
              <a:spcBef>
                <a:spcPts val="700"/>
              </a:spcBef>
              <a:buFontTx/>
              <a:defRPr sz="1600"/>
            </a:pPr>
            <a:r>
              <a:t>All canned beans: pinto, black, kidney, white beans; chickpeas, black-eyed peas </a:t>
            </a:r>
          </a:p>
          <a:p>
            <a:pPr marL="228600" indent="-228600">
              <a:lnSpc>
                <a:spcPct val="90000"/>
              </a:lnSpc>
              <a:spcBef>
                <a:spcPts val="700"/>
              </a:spcBef>
              <a:buFontTx/>
              <a:defRPr sz="1600"/>
            </a:pPr>
            <a:r>
              <a:t>Lentils</a:t>
            </a:r>
          </a:p>
          <a:p>
            <a:pPr marL="228600" indent="-228600">
              <a:lnSpc>
                <a:spcPct val="90000"/>
              </a:lnSpc>
              <a:spcBef>
                <a:spcPts val="700"/>
              </a:spcBef>
              <a:buFontTx/>
              <a:defRPr sz="1600"/>
            </a:pPr>
            <a:r>
              <a:t>Baked beans without pork a plus</a:t>
            </a:r>
          </a:p>
        </p:txBody>
      </p:sp>
      <p:sp>
        <p:nvSpPr>
          <p:cNvPr id="336" name="Shape 336"/>
          <p:cNvSpPr/>
          <p:nvPr/>
        </p:nvSpPr>
        <p:spPr>
          <a:xfrm>
            <a:off x="8693594" y="410021"/>
            <a:ext cx="3075763" cy="356742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pPr>
              <a:lnSpc>
                <a:spcPct val="120000"/>
              </a:lnSpc>
              <a:spcBef>
                <a:spcPts val="1000"/>
              </a:spcBef>
              <a:defRPr b="1"/>
            </a:pPr>
            <a:r>
              <a:rPr sz="2400"/>
              <a:t>Meat </a:t>
            </a:r>
            <a:r>
              <a:t>/ Meat substitute</a:t>
            </a:r>
            <a:endParaRPr sz="2400"/>
          </a:p>
          <a:p>
            <a:pPr marL="285750" indent="-285750">
              <a:lnSpc>
                <a:spcPct val="90000"/>
              </a:lnSpc>
              <a:spcBef>
                <a:spcPts val="400"/>
              </a:spcBef>
              <a:buSzPct val="100000"/>
              <a:buChar char="•"/>
              <a:defRPr sz="1600"/>
            </a:pPr>
            <a:r>
              <a:t>Canned chicken breast </a:t>
            </a:r>
            <a:br/>
            <a:r>
              <a:t>(low sodium a plus)</a:t>
            </a:r>
          </a:p>
          <a:p>
            <a:pPr marL="285750" indent="-285750">
              <a:lnSpc>
                <a:spcPct val="90000"/>
              </a:lnSpc>
              <a:spcBef>
                <a:spcPts val="400"/>
              </a:spcBef>
              <a:buSzPct val="100000"/>
              <a:buChar char="•"/>
              <a:defRPr sz="1600"/>
            </a:pPr>
            <a:r>
              <a:t>Canned or packaged salmon and tuna (in water, low sodium a plus)</a:t>
            </a:r>
          </a:p>
          <a:p>
            <a:pPr marL="285750" indent="-285750">
              <a:lnSpc>
                <a:spcPct val="90000"/>
              </a:lnSpc>
              <a:spcBef>
                <a:spcPts val="400"/>
              </a:spcBef>
              <a:buSzPct val="100000"/>
              <a:buChar char="•"/>
              <a:defRPr sz="1600"/>
            </a:pPr>
            <a:r>
              <a:t>Peanut butter </a:t>
            </a:r>
            <a:br/>
            <a:r>
              <a:t>(no sugar added and low sodium a plus)</a:t>
            </a:r>
          </a:p>
          <a:p>
            <a:pPr marL="285750" indent="-285750">
              <a:lnSpc>
                <a:spcPct val="90000"/>
              </a:lnSpc>
              <a:spcBef>
                <a:spcPts val="400"/>
              </a:spcBef>
              <a:buSzPct val="100000"/>
              <a:buChar char="•"/>
              <a:defRPr sz="1600"/>
            </a:pPr>
            <a:r>
              <a:t>Nuts and seeds (peanuts, sunflower seeds, almonds, walnuts, unsalted a plus)</a:t>
            </a:r>
            <a:endParaRPr sz="2800"/>
          </a:p>
        </p:txBody>
      </p:sp>
      <p:sp>
        <p:nvSpPr>
          <p:cNvPr id="337" name="Shape 337"/>
          <p:cNvSpPr/>
          <p:nvPr/>
        </p:nvSpPr>
        <p:spPr>
          <a:xfrm>
            <a:off x="8679746" y="3838462"/>
            <a:ext cx="3197700" cy="178358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81000"/>
              </a:lnSpc>
              <a:spcBef>
                <a:spcPts val="1000"/>
              </a:spcBef>
              <a:defRPr sz="2400" b="1"/>
            </a:pPr>
            <a:r>
              <a:t>Dairy </a:t>
            </a:r>
            <a:endParaRPr sz="2800"/>
          </a:p>
          <a:p>
            <a:pPr>
              <a:lnSpc>
                <a:spcPct val="81000"/>
              </a:lnSpc>
              <a:spcBef>
                <a:spcPts val="1000"/>
              </a:spcBef>
              <a:defRPr sz="1600" b="1"/>
            </a:pPr>
            <a:r>
              <a:t>Dried, powdered, evaporated </a:t>
            </a:r>
            <a:br/>
            <a:r>
              <a:t>in a box, pouch, or can</a:t>
            </a:r>
          </a:p>
          <a:p>
            <a:pPr marL="228600" indent="-228600">
              <a:lnSpc>
                <a:spcPct val="81000"/>
              </a:lnSpc>
              <a:spcBef>
                <a:spcPts val="1000"/>
              </a:spcBef>
              <a:buSzPct val="100000"/>
              <a:buFont typeface="Arial"/>
              <a:buChar char="•"/>
              <a:defRPr sz="1600"/>
            </a:pPr>
            <a:r>
              <a:t>Milk </a:t>
            </a:r>
            <a:br/>
            <a:r>
              <a:t>(</a:t>
            </a:r>
            <a:r>
              <a:rPr u="sng"/>
              <a:t>low fat or fat free preferred</a:t>
            </a:r>
            <a:r>
              <a:t>)</a:t>
            </a:r>
          </a:p>
          <a:p>
            <a:pPr marL="228600" indent="-228600">
              <a:lnSpc>
                <a:spcPct val="81000"/>
              </a:lnSpc>
              <a:spcBef>
                <a:spcPts val="1000"/>
              </a:spcBef>
              <a:buSzPct val="100000"/>
              <a:buFont typeface="Arial"/>
              <a:buChar char="•"/>
              <a:defRPr sz="1600"/>
            </a:pPr>
            <a:r>
              <a:t>Nonperishable dairy</a:t>
            </a:r>
          </a:p>
        </p:txBody>
      </p:sp>
      <p:sp>
        <p:nvSpPr>
          <p:cNvPr id="338" name="Shape 338"/>
          <p:cNvSpPr/>
          <p:nvPr/>
        </p:nvSpPr>
        <p:spPr>
          <a:xfrm>
            <a:off x="8524809" y="5839554"/>
            <a:ext cx="3413332" cy="383539"/>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a:lnSpc>
                <a:spcPct val="81000"/>
              </a:lnSpc>
              <a:spcBef>
                <a:spcPts val="1000"/>
              </a:spcBef>
              <a:defRPr sz="2000" b="1">
                <a:solidFill>
                  <a:schemeClr val="accent5">
                    <a:satOff val="-19091"/>
                    <a:lumOff val="-11921"/>
                  </a:schemeClr>
                </a:solidFill>
              </a:defRPr>
            </a:pPr>
            <a:r>
              <a:t>*</a:t>
            </a:r>
            <a:r>
              <a:rPr u="sng"/>
              <a:t>Please no glass containers*</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p:nvPr/>
        </p:nvSpPr>
        <p:spPr>
          <a:xfrm>
            <a:off x="-114302" y="0"/>
            <a:ext cx="11939836"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pic>
        <p:nvPicPr>
          <p:cNvPr id="341" name="image5.png"/>
          <p:cNvPicPr>
            <a:picLocks noChangeAspect="1"/>
          </p:cNvPicPr>
          <p:nvPr/>
        </p:nvPicPr>
        <p:blipFill>
          <a:blip r:embed="rId2"/>
          <a:stretch>
            <a:fillRect/>
          </a:stretch>
        </p:blipFill>
        <p:spPr>
          <a:xfrm>
            <a:off x="7201199" y="4042712"/>
            <a:ext cx="4615535" cy="2604368"/>
          </a:xfrm>
          <a:prstGeom prst="rect">
            <a:avLst/>
          </a:prstGeom>
          <a:ln w="12700">
            <a:miter lim="400000"/>
          </a:ln>
        </p:spPr>
      </p:pic>
      <p:sp>
        <p:nvSpPr>
          <p:cNvPr id="342" name="Shape 342"/>
          <p:cNvSpPr/>
          <p:nvPr/>
        </p:nvSpPr>
        <p:spPr>
          <a:xfrm>
            <a:off x="4986015" y="-91552"/>
            <a:ext cx="7003684" cy="3942321"/>
          </a:xfrm>
          <a:prstGeom prst="rect">
            <a:avLst/>
          </a:prstGeom>
          <a:solidFill>
            <a:schemeClr val="accent2">
              <a:lumOff val="10980"/>
            </a:schemeClr>
          </a:solidFill>
          <a:ln w="12700">
            <a:miter lim="400000"/>
          </a:ln>
        </p:spPr>
        <p:txBody>
          <a:bodyPr lIns="45718" tIns="45718" rIns="45718" bIns="45718" anchor="ctr"/>
          <a:lstStyle/>
          <a:p>
            <a:endParaRPr/>
          </a:p>
        </p:txBody>
      </p:sp>
      <p:sp>
        <p:nvSpPr>
          <p:cNvPr id="343" name="Shape 343"/>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44" name="Shape 344"/>
          <p:cNvSpPr>
            <a:spLocks noGrp="1"/>
          </p:cNvSpPr>
          <p:nvPr>
            <p:ph type="title"/>
          </p:nvPr>
        </p:nvSpPr>
        <p:spPr>
          <a:xfrm>
            <a:off x="839787" y="698500"/>
            <a:ext cx="3932240" cy="4348478"/>
          </a:xfrm>
          <a:prstGeom prst="rect">
            <a:avLst/>
          </a:prstGeom>
        </p:spPr>
        <p:txBody>
          <a:bodyPr anchor="t">
            <a:noAutofit/>
          </a:bodyPr>
          <a:lstStyle/>
          <a:p>
            <a:pPr>
              <a:defRPr sz="2400"/>
            </a:pPr>
            <a:r>
              <a:rPr b="1" dirty="0">
                <a:solidFill>
                  <a:srgbClr val="FF2600"/>
                </a:solidFill>
              </a:rPr>
              <a:t>Food Drive  </a:t>
            </a:r>
          </a:p>
          <a:p>
            <a:endParaRPr dirty="0"/>
          </a:p>
          <a:p>
            <a:r>
              <a:rPr lang="en-US" dirty="0"/>
              <a:t>Food</a:t>
            </a:r>
            <a:br>
              <a:rPr lang="en-US" dirty="0"/>
            </a:br>
            <a:r>
              <a:rPr lang="en-US" dirty="0"/>
              <a:t>Donations we ask for</a:t>
            </a:r>
            <a:br>
              <a:rPr lang="en-US" dirty="0"/>
            </a:br>
            <a:br>
              <a:rPr lang="en-US" dirty="0"/>
            </a:br>
            <a:endParaRPr dirty="0"/>
          </a:p>
        </p:txBody>
      </p:sp>
      <p:sp>
        <p:nvSpPr>
          <p:cNvPr id="345" name="Shape 345"/>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22</a:t>
            </a:fld>
            <a:endParaRPr/>
          </a:p>
        </p:txBody>
      </p:sp>
      <p:sp>
        <p:nvSpPr>
          <p:cNvPr id="346" name="Shape 346"/>
          <p:cNvSpPr/>
          <p:nvPr/>
        </p:nvSpPr>
        <p:spPr>
          <a:xfrm>
            <a:off x="307125" y="6404291"/>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347" name="Shape 347"/>
          <p:cNvSpPr/>
          <p:nvPr/>
        </p:nvSpPr>
        <p:spPr>
          <a:xfrm>
            <a:off x="5070832" y="455322"/>
            <a:ext cx="3075763" cy="333755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pPr>
              <a:lnSpc>
                <a:spcPct val="120000"/>
              </a:lnSpc>
              <a:spcBef>
                <a:spcPts val="1000"/>
              </a:spcBef>
              <a:defRPr b="1"/>
            </a:pPr>
            <a:r>
              <a:rPr sz="2400"/>
              <a:t>Grains</a:t>
            </a:r>
          </a:p>
          <a:p>
            <a:pPr marL="228600" indent="-228600">
              <a:lnSpc>
                <a:spcPct val="90000"/>
              </a:lnSpc>
              <a:spcBef>
                <a:spcPts val="400"/>
              </a:spcBef>
              <a:buSzPct val="100000"/>
              <a:buFont typeface="Arial"/>
              <a:buChar char="•"/>
              <a:defRPr sz="1600"/>
            </a:pPr>
            <a:r>
              <a:t>Brown rice</a:t>
            </a:r>
          </a:p>
          <a:p>
            <a:pPr marL="228600" indent="-228600">
              <a:lnSpc>
                <a:spcPct val="90000"/>
              </a:lnSpc>
              <a:spcBef>
                <a:spcPts val="400"/>
              </a:spcBef>
              <a:buSzPct val="100000"/>
              <a:buFont typeface="Arial"/>
              <a:buChar char="•"/>
              <a:defRPr sz="1600"/>
            </a:pPr>
            <a:r>
              <a:t>Cereal (&lt;10 g sugar/ serving)</a:t>
            </a:r>
          </a:p>
          <a:p>
            <a:pPr marL="228600" indent="-228600">
              <a:lnSpc>
                <a:spcPct val="90000"/>
              </a:lnSpc>
              <a:spcBef>
                <a:spcPts val="400"/>
              </a:spcBef>
              <a:buSzPct val="100000"/>
              <a:buChar char="•"/>
              <a:defRPr sz="1600"/>
            </a:pPr>
            <a:r>
              <a:t>Pasta (Whole Wheat noodles or pasta a plus)</a:t>
            </a:r>
          </a:p>
          <a:p>
            <a:pPr marL="228600" indent="-228600">
              <a:lnSpc>
                <a:spcPct val="90000"/>
              </a:lnSpc>
              <a:spcBef>
                <a:spcPts val="400"/>
              </a:spcBef>
              <a:buSzPct val="100000"/>
              <a:buChar char="•"/>
              <a:defRPr sz="1600"/>
            </a:pPr>
            <a:r>
              <a:t>Bread (Whole wheat breads a plus)</a:t>
            </a:r>
          </a:p>
          <a:p>
            <a:pPr marL="228600" indent="-228600">
              <a:lnSpc>
                <a:spcPct val="90000"/>
              </a:lnSpc>
              <a:spcBef>
                <a:spcPts val="400"/>
              </a:spcBef>
              <a:buSzPct val="100000"/>
              <a:buChar char="•"/>
              <a:defRPr sz="1600"/>
            </a:pPr>
            <a:r>
              <a:t>Grits, unflavored	</a:t>
            </a:r>
          </a:p>
          <a:p>
            <a:pPr marL="228600" indent="-228600">
              <a:lnSpc>
                <a:spcPct val="90000"/>
              </a:lnSpc>
              <a:spcBef>
                <a:spcPts val="400"/>
              </a:spcBef>
              <a:buSzPct val="100000"/>
              <a:buChar char="•"/>
              <a:defRPr sz="1600"/>
            </a:pPr>
            <a:r>
              <a:t>Granola bar (&lt;10 g sugar per serving a plus)</a:t>
            </a:r>
          </a:p>
          <a:p>
            <a:pPr marL="228600" indent="-228600">
              <a:lnSpc>
                <a:spcPct val="90000"/>
              </a:lnSpc>
              <a:spcBef>
                <a:spcPts val="400"/>
              </a:spcBef>
              <a:buSzPct val="100000"/>
              <a:buChar char="•"/>
              <a:defRPr sz="1600"/>
            </a:pPr>
            <a:r>
              <a:t>Tortilla (corn or wheat)</a:t>
            </a:r>
          </a:p>
        </p:txBody>
      </p:sp>
      <p:sp>
        <p:nvSpPr>
          <p:cNvPr id="348" name="Shape 348"/>
          <p:cNvSpPr/>
          <p:nvPr/>
        </p:nvSpPr>
        <p:spPr>
          <a:xfrm>
            <a:off x="5020687" y="4563011"/>
            <a:ext cx="1669857" cy="16916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r>
              <a:rPr b="1">
                <a:solidFill>
                  <a:schemeClr val="accent6">
                    <a:lumOff val="-9568"/>
                  </a:schemeClr>
                </a:solidFill>
              </a:rPr>
              <a:t>See a sample</a:t>
            </a:r>
            <a:r>
              <a:t> of a food drive flyer in the</a:t>
            </a:r>
          </a:p>
          <a:p>
            <a:r>
              <a:t>Document section of </a:t>
            </a:r>
            <a:br/>
            <a:r>
              <a:t>this course</a:t>
            </a:r>
          </a:p>
        </p:txBody>
      </p:sp>
      <p:sp>
        <p:nvSpPr>
          <p:cNvPr id="349" name="Shape 349"/>
          <p:cNvSpPr/>
          <p:nvPr/>
        </p:nvSpPr>
        <p:spPr>
          <a:xfrm>
            <a:off x="8338740" y="353723"/>
            <a:ext cx="3075763" cy="295528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lnSpcReduction="10000"/>
          </a:bodyPr>
          <a:lstStyle/>
          <a:p>
            <a:pPr>
              <a:lnSpc>
                <a:spcPct val="120000"/>
              </a:lnSpc>
              <a:spcBef>
                <a:spcPts val="1000"/>
              </a:spcBef>
              <a:defRPr b="1"/>
            </a:pPr>
            <a:r>
              <a:rPr sz="2400" dirty="0"/>
              <a:t> </a:t>
            </a:r>
          </a:p>
          <a:p>
            <a:pPr marL="228600" indent="-228600">
              <a:lnSpc>
                <a:spcPct val="90000"/>
              </a:lnSpc>
              <a:spcBef>
                <a:spcPts val="400"/>
              </a:spcBef>
              <a:buSzPct val="100000"/>
              <a:buChar char="•"/>
              <a:defRPr sz="1600"/>
            </a:pPr>
            <a:r>
              <a:rPr dirty="0"/>
              <a:t>Quinoa</a:t>
            </a:r>
            <a:r>
              <a:rPr sz="2400" dirty="0"/>
              <a:t> </a:t>
            </a:r>
          </a:p>
          <a:p>
            <a:pPr marL="228600" indent="-228600">
              <a:lnSpc>
                <a:spcPct val="90000"/>
              </a:lnSpc>
              <a:spcBef>
                <a:spcPts val="400"/>
              </a:spcBef>
              <a:buSzPct val="100000"/>
              <a:buChar char="•"/>
              <a:defRPr sz="1600"/>
            </a:pPr>
            <a:r>
              <a:rPr dirty="0"/>
              <a:t>Oatmeal </a:t>
            </a:r>
            <a:br>
              <a:rPr dirty="0"/>
            </a:br>
            <a:r>
              <a:rPr dirty="0"/>
              <a:t>(pla</a:t>
            </a:r>
            <a:r>
              <a:rPr lang="en-US" dirty="0"/>
              <a:t>i</a:t>
            </a:r>
            <a:r>
              <a:rPr dirty="0"/>
              <a:t>n unsweetened a plus)</a:t>
            </a:r>
          </a:p>
          <a:p>
            <a:pPr marL="228600" indent="-228600">
              <a:lnSpc>
                <a:spcPct val="90000"/>
              </a:lnSpc>
              <a:spcBef>
                <a:spcPts val="400"/>
              </a:spcBef>
              <a:buSzPct val="100000"/>
              <a:buChar char="•"/>
              <a:defRPr sz="1600"/>
            </a:pPr>
            <a:r>
              <a:rPr dirty="0"/>
              <a:t>Whole grain crackers </a:t>
            </a:r>
            <a:br>
              <a:rPr dirty="0"/>
            </a:br>
            <a:r>
              <a:rPr dirty="0"/>
              <a:t>(low sodium a plus)</a:t>
            </a:r>
          </a:p>
          <a:p>
            <a:pPr marL="228600" indent="-228600">
              <a:lnSpc>
                <a:spcPct val="90000"/>
              </a:lnSpc>
              <a:spcBef>
                <a:spcPts val="400"/>
              </a:spcBef>
              <a:buSzPct val="100000"/>
              <a:buChar char="•"/>
              <a:defRPr sz="1600"/>
            </a:pPr>
            <a:r>
              <a:rPr dirty="0"/>
              <a:t>Stuffing mix </a:t>
            </a:r>
          </a:p>
          <a:p>
            <a:pPr marL="228600" indent="-228600">
              <a:lnSpc>
                <a:spcPct val="90000"/>
              </a:lnSpc>
              <a:spcBef>
                <a:spcPts val="400"/>
              </a:spcBef>
              <a:buSzPct val="100000"/>
              <a:buChar char="•"/>
              <a:defRPr sz="1600"/>
            </a:pPr>
            <a:r>
              <a:rPr dirty="0"/>
              <a:t>Corn bread mix</a:t>
            </a:r>
          </a:p>
          <a:p>
            <a:pPr marL="228600" indent="-228600">
              <a:lnSpc>
                <a:spcPct val="90000"/>
              </a:lnSpc>
              <a:spcBef>
                <a:spcPts val="400"/>
              </a:spcBef>
              <a:buSzPct val="100000"/>
              <a:buChar char="•"/>
              <a:defRPr sz="1600"/>
            </a:pPr>
            <a:r>
              <a:rPr dirty="0"/>
              <a:t>Boxed mac n’ cheese</a:t>
            </a:r>
          </a:p>
          <a:p>
            <a:pPr marL="228600" indent="-228600">
              <a:lnSpc>
                <a:spcPct val="90000"/>
              </a:lnSpc>
              <a:spcBef>
                <a:spcPts val="400"/>
              </a:spcBef>
              <a:buSzPct val="100000"/>
              <a:buChar char="•"/>
              <a:defRPr sz="1600"/>
            </a:pPr>
            <a:r>
              <a:rPr dirty="0"/>
              <a:t>Popcorn kernels</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nvSpPr>
        <p:spPr>
          <a:xfrm>
            <a:off x="-2" y="0"/>
            <a:ext cx="12192003"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lang="en-US" b="1" dirty="0">
                <a:solidFill>
                  <a:srgbClr val="FF2600"/>
                </a:solidFill>
              </a:rPr>
              <a:t>PLEASE</a:t>
            </a:r>
            <a:br>
              <a:rPr lang="en-US" b="1" dirty="0">
                <a:solidFill>
                  <a:srgbClr val="FF2600"/>
                </a:solidFill>
              </a:rPr>
            </a:br>
            <a:br>
              <a:rPr lang="en-US" b="1" dirty="0">
                <a:solidFill>
                  <a:srgbClr val="FF2600"/>
                </a:solidFill>
              </a:rPr>
            </a:br>
            <a:r>
              <a:rPr lang="en-US" b="1" dirty="0">
                <a:solidFill>
                  <a:srgbClr val="FF2600"/>
                </a:solidFill>
              </a:rPr>
              <a:t>Donate</a:t>
            </a:r>
            <a:br>
              <a:rPr lang="en-US" b="1" dirty="0">
                <a:solidFill>
                  <a:srgbClr val="FF2600"/>
                </a:solidFill>
              </a:rPr>
            </a:br>
            <a:br>
              <a:rPr lang="en-US" b="1" dirty="0">
                <a:solidFill>
                  <a:srgbClr val="FF2600"/>
                </a:solidFill>
              </a:rPr>
            </a:br>
            <a:r>
              <a:rPr lang="en-US" b="1" dirty="0">
                <a:solidFill>
                  <a:schemeClr val="tx1"/>
                </a:solidFill>
              </a:rPr>
              <a:t>Food</a:t>
            </a:r>
            <a:br>
              <a:rPr lang="en-US" b="1" dirty="0">
                <a:solidFill>
                  <a:schemeClr val="tx1"/>
                </a:solidFill>
              </a:rPr>
            </a:br>
            <a:br>
              <a:rPr lang="en-US" b="1" dirty="0">
                <a:solidFill>
                  <a:schemeClr val="tx1"/>
                </a:solidFill>
              </a:rPr>
            </a:br>
            <a:r>
              <a:rPr lang="en-US" b="1" dirty="0">
                <a:solidFill>
                  <a:schemeClr val="tx1"/>
                </a:solidFill>
              </a:rPr>
              <a:t> Money </a:t>
            </a:r>
            <a:br>
              <a:rPr lang="en-US" b="1" dirty="0">
                <a:solidFill>
                  <a:srgbClr val="FF2600"/>
                </a:solidFill>
              </a:rPr>
            </a:br>
            <a:br>
              <a:rPr lang="en-US" b="1" dirty="0">
                <a:solidFill>
                  <a:srgbClr val="FF2600"/>
                </a:solidFill>
              </a:rPr>
            </a:br>
            <a:r>
              <a:rPr lang="en-US" b="1" dirty="0">
                <a:solidFill>
                  <a:srgbClr val="FF2600"/>
                </a:solidFill>
              </a:rPr>
              <a:t>or </a:t>
            </a:r>
            <a:br>
              <a:rPr lang="en-US" b="1" dirty="0">
                <a:solidFill>
                  <a:srgbClr val="FF2600"/>
                </a:solidFill>
              </a:rPr>
            </a:br>
            <a:br>
              <a:rPr lang="en-US" b="1" dirty="0">
                <a:solidFill>
                  <a:schemeClr val="tx1"/>
                </a:solidFill>
              </a:rPr>
            </a:br>
            <a:r>
              <a:rPr lang="en-US" b="1" dirty="0">
                <a:solidFill>
                  <a:schemeClr val="tx1"/>
                </a:solidFill>
              </a:rPr>
              <a:t>Time</a:t>
            </a:r>
            <a:endParaRPr lang="en-US" dirty="0">
              <a:solidFill>
                <a:schemeClr val="tx1"/>
              </a:solidFill>
            </a:endParaRPr>
          </a:p>
        </p:txBody>
      </p:sp>
      <p:sp>
        <p:nvSpPr>
          <p:cNvPr id="313" name="Shape 313"/>
          <p:cNvSpPr>
            <a:spLocks noGrp="1"/>
          </p:cNvSpPr>
          <p:nvPr>
            <p:ph type="body" sz="half" idx="1"/>
          </p:nvPr>
        </p:nvSpPr>
        <p:spPr>
          <a:xfrm>
            <a:off x="4408371" y="238748"/>
            <a:ext cx="7174681" cy="4282048"/>
          </a:xfrm>
          <a:prstGeom prst="rect">
            <a:avLst/>
          </a:prstGeom>
        </p:spPr>
        <p:txBody>
          <a:bodyPr>
            <a:normAutofit/>
          </a:bodyPr>
          <a:lstStyle/>
          <a:p>
            <a:pPr marL="228600" indent="-228600">
              <a:lnSpc>
                <a:spcPct val="90000"/>
              </a:lnSpc>
              <a:spcBef>
                <a:spcPts val="1000"/>
              </a:spcBef>
              <a:defRPr sz="2400"/>
            </a:pPr>
            <a:endParaRPr lang="en-US" dirty="0"/>
          </a:p>
          <a:p>
            <a:pPr marL="228600" indent="-228600">
              <a:lnSpc>
                <a:spcPct val="90000"/>
              </a:lnSpc>
              <a:spcBef>
                <a:spcPts val="1000"/>
              </a:spcBef>
              <a:defRPr sz="2400"/>
            </a:pPr>
            <a:r>
              <a:rPr lang="en-US" dirty="0"/>
              <a:t>The Medical Food Pantry can purchase </a:t>
            </a:r>
            <a:r>
              <a:rPr lang="en-US" sz="2800" b="1" dirty="0"/>
              <a:t>Healthy Foods</a:t>
            </a:r>
            <a:r>
              <a:rPr lang="en-US" dirty="0"/>
              <a:t> in bulk through the Food Bank of Central and Eastern North Carolina--</a:t>
            </a:r>
            <a:r>
              <a:rPr lang="en-US" b="1" dirty="0">
                <a:solidFill>
                  <a:schemeClr val="tx1"/>
                </a:solidFill>
              </a:rPr>
              <a:t>maximizing</a:t>
            </a:r>
            <a:r>
              <a:rPr lang="en-US" dirty="0"/>
              <a:t> financial contributions.</a:t>
            </a:r>
          </a:p>
          <a:p>
            <a:pPr marL="228600" indent="-228600">
              <a:lnSpc>
                <a:spcPct val="90000"/>
              </a:lnSpc>
              <a:spcBef>
                <a:spcPts val="1000"/>
              </a:spcBef>
              <a:defRPr sz="2400"/>
            </a:pPr>
            <a:endParaRPr lang="en-US" dirty="0"/>
          </a:p>
          <a:p>
            <a:pPr>
              <a:lnSpc>
                <a:spcPct val="90000"/>
              </a:lnSpc>
              <a:spcBef>
                <a:spcPts val="1000"/>
              </a:spcBef>
              <a:defRPr sz="2400"/>
            </a:pPr>
            <a:r>
              <a:rPr lang="en-US" dirty="0"/>
              <a:t> Contributions can be </a:t>
            </a:r>
            <a:r>
              <a:rPr lang="en-US" b="1" dirty="0"/>
              <a:t>made online </a:t>
            </a:r>
            <a:r>
              <a:rPr lang="en-US" dirty="0"/>
              <a:t>at</a:t>
            </a:r>
          </a:p>
          <a:p>
            <a:pPr marL="0" indent="0">
              <a:lnSpc>
                <a:spcPct val="90000"/>
              </a:lnSpc>
              <a:spcBef>
                <a:spcPts val="1000"/>
              </a:spcBef>
              <a:buNone/>
              <a:defRPr sz="2400"/>
            </a:pPr>
            <a:r>
              <a:rPr lang="en-US" dirty="0"/>
              <a:t>http://www.foodbankcenc.org/goto/medicalfoodpantry</a:t>
            </a:r>
          </a:p>
          <a:p>
            <a:pPr marL="228600" indent="-228600">
              <a:lnSpc>
                <a:spcPct val="90000"/>
              </a:lnSpc>
              <a:spcBef>
                <a:spcPts val="1000"/>
              </a:spcBef>
              <a:defRPr sz="2400"/>
            </a:pPr>
            <a:endParaRPr lang="en-US" dirty="0"/>
          </a:p>
          <a:p>
            <a:pPr marL="706209" lvl="1" indent="-228600">
              <a:lnSpc>
                <a:spcPct val="90000"/>
              </a:lnSpc>
              <a:spcBef>
                <a:spcPts val="1000"/>
              </a:spcBef>
              <a:defRPr sz="2400"/>
            </a:pPr>
            <a:r>
              <a:rPr lang="en-US" dirty="0"/>
              <a:t>//////////////////////</a:t>
            </a:r>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23</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6A4BFAFE-FD60-4C52-AF52-D6EB31A9878C}"/>
              </a:ext>
            </a:extLst>
          </p:cNvPr>
          <p:cNvPicPr>
            <a:picLocks noChangeAspect="1"/>
          </p:cNvPicPr>
          <p:nvPr/>
        </p:nvPicPr>
        <p:blipFill>
          <a:blip r:embed="rId3"/>
          <a:stretch>
            <a:fillRect/>
          </a:stretch>
        </p:blipFill>
        <p:spPr>
          <a:xfrm>
            <a:off x="4147397" y="3740121"/>
            <a:ext cx="6243413" cy="2468880"/>
          </a:xfrm>
          <a:prstGeom prst="rect">
            <a:avLst/>
          </a:prstGeom>
        </p:spPr>
      </p:pic>
    </p:spTree>
    <p:extLst>
      <p:ext uri="{BB962C8B-B14F-4D97-AF65-F5344CB8AC3E}">
        <p14:creationId xmlns:p14="http://schemas.microsoft.com/office/powerpoint/2010/main" val="319967323"/>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
        <p:cNvGrpSpPr/>
        <p:nvPr/>
      </p:nvGrpSpPr>
      <p:grpSpPr>
        <a:xfrm>
          <a:off x="0" y="0"/>
          <a:ext cx="0" cy="0"/>
          <a:chOff x="0" y="0"/>
          <a:chExt cx="0" cy="0"/>
        </a:xfrm>
      </p:grpSpPr>
      <p:sp>
        <p:nvSpPr>
          <p:cNvPr id="384" name="Shape 384"/>
          <p:cNvSpPr/>
          <p:nvPr/>
        </p:nvSpPr>
        <p:spPr>
          <a:xfrm>
            <a:off x="645159" y="0"/>
            <a:ext cx="7955282" cy="6858000"/>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FFFFFF"/>
          </a:solidFill>
          <a:ln w="12700">
            <a:miter lim="400000"/>
            <a:tailEnd type="triangle"/>
          </a:ln>
        </p:spPr>
        <p:txBody>
          <a:bodyPr lIns="45718" tIns="45718" rIns="45718" bIns="45718" anchor="ctr"/>
          <a:lstStyle/>
          <a:p>
            <a:pPr algn="ctr">
              <a:defRPr>
                <a:solidFill>
                  <a:srgbClr val="FFFFFF"/>
                </a:solidFill>
              </a:defRPr>
            </a:pPr>
            <a:endParaRPr/>
          </a:p>
        </p:txBody>
      </p:sp>
      <p:sp>
        <p:nvSpPr>
          <p:cNvPr id="385" name="Shape 385"/>
          <p:cNvSpPr>
            <a:spLocks noGrp="1"/>
          </p:cNvSpPr>
          <p:nvPr>
            <p:ph type="title"/>
          </p:nvPr>
        </p:nvSpPr>
        <p:spPr>
          <a:xfrm>
            <a:off x="1476130" y="1568937"/>
            <a:ext cx="7080740" cy="3974126"/>
          </a:xfrm>
          <a:prstGeom prst="rect">
            <a:avLst/>
          </a:prstGeom>
        </p:spPr>
        <p:txBody>
          <a:bodyPr anchor="t"/>
          <a:lstStyle/>
          <a:p>
            <a:pPr>
              <a:defRPr sz="5400">
                <a:solidFill>
                  <a:srgbClr val="0D0D0D"/>
                </a:solidFill>
              </a:defRPr>
            </a:pPr>
            <a:endParaRPr dirty="0"/>
          </a:p>
          <a:p>
            <a:pPr>
              <a:defRPr sz="5400">
                <a:solidFill>
                  <a:srgbClr val="0D0D0D"/>
                </a:solidFill>
              </a:defRPr>
            </a:pPr>
            <a:r>
              <a:rPr b="1" dirty="0"/>
              <a:t>what </a:t>
            </a:r>
            <a:r>
              <a:rPr lang="en-US" b="1" dirty="0"/>
              <a:t>is</a:t>
            </a:r>
            <a:r>
              <a:rPr b="1" dirty="0"/>
              <a:t> in</a:t>
            </a:r>
            <a:r>
              <a:rPr dirty="0"/>
              <a:t> </a:t>
            </a:r>
            <a:br>
              <a:rPr lang="en-US" dirty="0"/>
            </a:br>
            <a:r>
              <a:rPr lang="en-US" dirty="0"/>
              <a:t>the bag </a:t>
            </a:r>
            <a:r>
              <a:rPr dirty="0"/>
              <a:t>is</a:t>
            </a:r>
          </a:p>
          <a:p>
            <a:pPr>
              <a:defRPr sz="5400">
                <a:solidFill>
                  <a:srgbClr val="0D0D0D"/>
                </a:solidFill>
              </a:defRPr>
            </a:pPr>
            <a:r>
              <a:rPr dirty="0"/>
              <a:t>important</a:t>
            </a:r>
          </a:p>
        </p:txBody>
      </p:sp>
      <p:pic>
        <p:nvPicPr>
          <p:cNvPr id="386" name="image9.png" descr="Checkmark"/>
          <p:cNvPicPr>
            <a:picLocks noChangeAspect="1"/>
          </p:cNvPicPr>
          <p:nvPr/>
        </p:nvPicPr>
        <p:blipFill>
          <a:blip r:embed="rId2"/>
          <a:stretch>
            <a:fillRect/>
          </a:stretch>
        </p:blipFill>
        <p:spPr>
          <a:xfrm>
            <a:off x="7439024" y="2368727"/>
            <a:ext cx="4064918" cy="4064919"/>
          </a:xfrm>
          <a:prstGeom prst="rect">
            <a:avLst/>
          </a:prstGeom>
          <a:ln w="12700">
            <a:miter lim="400000"/>
          </a:ln>
        </p:spPr>
      </p:pic>
      <p:sp>
        <p:nvSpPr>
          <p:cNvPr id="387" name="Shape 387"/>
          <p:cNvSpPr>
            <a:spLocks noGrp="1"/>
          </p:cNvSpPr>
          <p:nvPr>
            <p:ph type="sldNum" sz="quarter" idx="4294967295"/>
          </p:nvPr>
        </p:nvSpPr>
        <p:spPr>
          <a:xfrm>
            <a:off x="11089817" y="6404291"/>
            <a:ext cx="263980" cy="269239"/>
          </a:xfrm>
          <a:prstGeom prst="rect">
            <a:avLst/>
          </a:prstGeom>
          <a:extLst>
            <a:ext uri="{C572A759-6A51-4108-AA02-DFA0A04FC94B}">
              <ma14:wrappingTextBoxFlag xmlns:ma14="http://schemas.microsoft.com/office/mac/drawingml/2011/main" xmlns="" val="1"/>
            </a:ext>
          </a:extLst>
        </p:spPr>
        <p:txBody>
          <a:bodyPr/>
          <a:lstStyle>
            <a:lvl1pPr algn="r">
              <a:lnSpc>
                <a:spcPct val="100000"/>
              </a:lnSpc>
              <a:defRPr sz="1200">
                <a:solidFill>
                  <a:srgbClr val="FFFFFF"/>
                </a:solidFill>
              </a:defRPr>
            </a:lvl1pPr>
          </a:lstStyle>
          <a:p>
            <a:fld id="{86CB4B4D-7CA3-9044-876B-883B54F8677D}" type="slidenum">
              <a:t>24</a:t>
            </a:fld>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nvSpPr>
        <p:spPr>
          <a:xfrm>
            <a:off x="-2" y="0"/>
            <a:ext cx="12192003"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b="1" dirty="0">
                <a:solidFill>
                  <a:srgbClr val="FF2600"/>
                </a:solidFill>
              </a:rPr>
              <a:t>Food </a:t>
            </a:r>
            <a:r>
              <a:rPr lang="en-US" b="1" dirty="0">
                <a:solidFill>
                  <a:srgbClr val="FF2600"/>
                </a:solidFill>
              </a:rPr>
              <a:t>As Medicine</a:t>
            </a:r>
            <a:br>
              <a:rPr lang="en-US" b="1" dirty="0">
                <a:solidFill>
                  <a:srgbClr val="FF2600"/>
                </a:solidFill>
              </a:rPr>
            </a:br>
            <a:br>
              <a:rPr lang="en-US" b="1" dirty="0">
                <a:solidFill>
                  <a:srgbClr val="FF2600"/>
                </a:solidFill>
              </a:rPr>
            </a:br>
            <a:r>
              <a:rPr lang="en-US" b="1" dirty="0">
                <a:solidFill>
                  <a:schemeClr val="tx1"/>
                </a:solidFill>
              </a:rPr>
              <a:t>For people who have been</a:t>
            </a:r>
            <a:br>
              <a:rPr lang="en-US" b="1" dirty="0">
                <a:solidFill>
                  <a:schemeClr val="tx1"/>
                </a:solidFill>
              </a:rPr>
            </a:br>
            <a:r>
              <a:rPr lang="en-US" b="1" dirty="0">
                <a:solidFill>
                  <a:schemeClr val="tx1"/>
                </a:solidFill>
              </a:rPr>
              <a:t>in the </a:t>
            </a:r>
            <a:r>
              <a:rPr lang="en-US" b="1" dirty="0">
                <a:solidFill>
                  <a:srgbClr val="FF0000"/>
                </a:solidFill>
              </a:rPr>
              <a:t>hospital </a:t>
            </a:r>
            <a:br>
              <a:rPr lang="en-US" b="1" dirty="0">
                <a:solidFill>
                  <a:srgbClr val="FF0000"/>
                </a:solidFill>
              </a:rPr>
            </a:br>
            <a:r>
              <a:rPr lang="en-US" b="1" dirty="0">
                <a:solidFill>
                  <a:schemeClr val="tx1"/>
                </a:solidFill>
              </a:rPr>
              <a:t>eating healthy foods helps </a:t>
            </a:r>
            <a:br>
              <a:rPr lang="en-US" b="1" dirty="0">
                <a:solidFill>
                  <a:schemeClr val="tx1"/>
                </a:solidFill>
              </a:rPr>
            </a:br>
            <a:r>
              <a:rPr lang="en-US" b="1" dirty="0">
                <a:solidFill>
                  <a:schemeClr val="tx1"/>
                </a:solidFill>
              </a:rPr>
              <a:t>in the healing process</a:t>
            </a:r>
            <a:endParaRPr dirty="0">
              <a:solidFill>
                <a:srgbClr val="FF0000"/>
              </a:solidFill>
            </a:endParaRPr>
          </a:p>
        </p:txBody>
      </p:sp>
      <p:sp>
        <p:nvSpPr>
          <p:cNvPr id="313" name="Shape 313"/>
          <p:cNvSpPr>
            <a:spLocks noGrp="1"/>
          </p:cNvSpPr>
          <p:nvPr>
            <p:ph type="body" sz="half" idx="1"/>
          </p:nvPr>
        </p:nvSpPr>
        <p:spPr>
          <a:xfrm>
            <a:off x="5081587" y="1232661"/>
            <a:ext cx="6501465" cy="4282048"/>
          </a:xfrm>
          <a:prstGeom prst="rect">
            <a:avLst/>
          </a:prstGeom>
        </p:spPr>
        <p:txBody>
          <a:bodyPr>
            <a:normAutofit lnSpcReduction="10000"/>
          </a:bodyPr>
          <a:lstStyle/>
          <a:p>
            <a:pPr marL="228600" indent="-228600">
              <a:lnSpc>
                <a:spcPct val="90000"/>
              </a:lnSpc>
              <a:spcBef>
                <a:spcPts val="1000"/>
              </a:spcBef>
              <a:defRPr sz="2400"/>
            </a:pPr>
            <a:endParaRPr lang="en-US" dirty="0"/>
          </a:p>
          <a:p>
            <a:pPr marL="228600" indent="-228600">
              <a:lnSpc>
                <a:spcPct val="90000"/>
              </a:lnSpc>
              <a:spcBef>
                <a:spcPts val="1000"/>
              </a:spcBef>
              <a:defRPr sz="2400"/>
            </a:pPr>
            <a:r>
              <a:rPr lang="en-US" dirty="0"/>
              <a:t> Healthy eating </a:t>
            </a:r>
            <a:r>
              <a:rPr lang="en-US" b="1" dirty="0"/>
              <a:t>during recovery </a:t>
            </a:r>
            <a:r>
              <a:rPr lang="en-US" dirty="0"/>
              <a:t>helps a person</a:t>
            </a:r>
          </a:p>
          <a:p>
            <a:pPr marL="0" indent="0">
              <a:lnSpc>
                <a:spcPct val="90000"/>
              </a:lnSpc>
              <a:spcBef>
                <a:spcPts val="1000"/>
              </a:spcBef>
              <a:buNone/>
              <a:defRPr sz="2400"/>
            </a:pPr>
            <a:r>
              <a:rPr lang="en-US" b="1" dirty="0"/>
              <a:t> feel better </a:t>
            </a:r>
            <a:r>
              <a:rPr lang="en-US" dirty="0"/>
              <a:t>physically and mentally. It will help:</a:t>
            </a:r>
          </a:p>
          <a:p>
            <a:pPr marL="228600" indent="-228600">
              <a:lnSpc>
                <a:spcPct val="90000"/>
              </a:lnSpc>
              <a:spcBef>
                <a:spcPts val="1000"/>
              </a:spcBef>
              <a:defRPr sz="2400"/>
            </a:pPr>
            <a:r>
              <a:rPr lang="en-US" dirty="0"/>
              <a:t>Heal your body from damage done by illness  or injury , </a:t>
            </a:r>
            <a:r>
              <a:rPr lang="en-US" b="1" dirty="0"/>
              <a:t>build the  immune system </a:t>
            </a:r>
            <a:r>
              <a:rPr lang="en-US" dirty="0"/>
              <a:t>back up, and </a:t>
            </a:r>
            <a:r>
              <a:rPr lang="en-US" b="1" dirty="0"/>
              <a:t>start </a:t>
            </a:r>
            <a:r>
              <a:rPr lang="en-US" dirty="0"/>
              <a:t>to treat  new or ongoing medical conditions  where diet plays a role</a:t>
            </a:r>
          </a:p>
          <a:p>
            <a:pPr marL="228600" indent="-228600">
              <a:lnSpc>
                <a:spcPct val="90000"/>
              </a:lnSpc>
              <a:spcBef>
                <a:spcPts val="1000"/>
              </a:spcBef>
              <a:defRPr sz="2400"/>
            </a:pPr>
            <a:r>
              <a:rPr lang="en-US" dirty="0"/>
              <a:t>Calms the  mind, </a:t>
            </a:r>
            <a:r>
              <a:rPr lang="en-US" b="1" dirty="0"/>
              <a:t>help with your mood</a:t>
            </a:r>
            <a:r>
              <a:rPr lang="en-US" dirty="0"/>
              <a:t>, anxiety, depression, and energy level.</a:t>
            </a:r>
          </a:p>
          <a:p>
            <a:pPr marL="228600" indent="-228600">
              <a:lnSpc>
                <a:spcPct val="90000"/>
              </a:lnSpc>
              <a:spcBef>
                <a:spcPts val="1000"/>
              </a:spcBef>
              <a:defRPr sz="2400"/>
            </a:pPr>
            <a:r>
              <a:rPr lang="en-US" dirty="0"/>
              <a:t>Start healthy habits for the </a:t>
            </a:r>
            <a:r>
              <a:rPr lang="en-US" b="1" dirty="0"/>
              <a:t>self-care</a:t>
            </a:r>
            <a:r>
              <a:rPr lang="en-US" dirty="0"/>
              <a:t> and lifestyle changes that will enhance recovery.</a:t>
            </a:r>
          </a:p>
          <a:p>
            <a:pPr marL="228600" indent="-228600">
              <a:lnSpc>
                <a:spcPct val="90000"/>
              </a:lnSpc>
              <a:spcBef>
                <a:spcPts val="1000"/>
              </a:spcBef>
              <a:defRPr sz="2400"/>
            </a:pPr>
            <a:endParaRPr lang="en-US" dirty="0"/>
          </a:p>
          <a:p>
            <a:pPr marL="228600" indent="-228600">
              <a:lnSpc>
                <a:spcPct val="90000"/>
              </a:lnSpc>
              <a:spcBef>
                <a:spcPts val="1000"/>
              </a:spcBef>
              <a:defRPr sz="2400"/>
            </a:pPr>
            <a:endParaRPr lang="en-US" dirty="0"/>
          </a:p>
          <a:p>
            <a:pPr marL="706209" lvl="1" indent="-228600">
              <a:lnSpc>
                <a:spcPct val="90000"/>
              </a:lnSpc>
              <a:spcBef>
                <a:spcPts val="1000"/>
              </a:spcBef>
              <a:defRPr sz="2400"/>
            </a:pPr>
            <a:endParaRPr lang="en-US" dirty="0"/>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25</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extLst>
      <p:ext uri="{BB962C8B-B14F-4D97-AF65-F5344CB8AC3E}">
        <p14:creationId xmlns:p14="http://schemas.microsoft.com/office/powerpoint/2010/main" val="2168460554"/>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sz="3600" b="1" dirty="0">
                <a:solidFill>
                  <a:srgbClr val="FF2600"/>
                </a:solidFill>
              </a:rPr>
              <a:t>Food </a:t>
            </a:r>
            <a:r>
              <a:rPr lang="en-US" sz="3600" b="1" dirty="0">
                <a:solidFill>
                  <a:srgbClr val="FF2600"/>
                </a:solidFill>
              </a:rPr>
              <a:t>As Medicine</a:t>
            </a:r>
            <a:br>
              <a:rPr lang="en-US" b="1" dirty="0">
                <a:solidFill>
                  <a:srgbClr val="FF2600"/>
                </a:solidFill>
              </a:rPr>
            </a:br>
            <a:br>
              <a:rPr lang="en-US" b="1" dirty="0">
                <a:solidFill>
                  <a:srgbClr val="FF2600"/>
                </a:solidFill>
              </a:rPr>
            </a:br>
            <a:r>
              <a:rPr lang="en-US" b="1" dirty="0">
                <a:solidFill>
                  <a:srgbClr val="FF2600"/>
                </a:solidFill>
              </a:rPr>
              <a:t>Additional fluids, calories, protein and Vitamin C are</a:t>
            </a:r>
            <a:br>
              <a:rPr lang="en-US" b="1" dirty="0">
                <a:solidFill>
                  <a:srgbClr val="FF2600"/>
                </a:solidFill>
              </a:rPr>
            </a:br>
            <a:r>
              <a:rPr lang="en-US" b="1" dirty="0" err="1">
                <a:solidFill>
                  <a:srgbClr val="FF2600"/>
                </a:solidFill>
              </a:rPr>
              <a:t>are</a:t>
            </a:r>
            <a:r>
              <a:rPr lang="en-US" b="1" dirty="0">
                <a:solidFill>
                  <a:srgbClr val="FF2600"/>
                </a:solidFill>
              </a:rPr>
              <a:t> needed for healing. </a:t>
            </a:r>
            <a:br>
              <a:rPr lang="en-US" b="1" dirty="0">
                <a:solidFill>
                  <a:srgbClr val="FF2600"/>
                </a:solidFill>
              </a:rPr>
            </a:br>
            <a:endParaRPr dirty="0">
              <a:solidFill>
                <a:srgbClr val="FF0000"/>
              </a:solidFill>
            </a:endParaRPr>
          </a:p>
        </p:txBody>
      </p:sp>
      <p:sp>
        <p:nvSpPr>
          <p:cNvPr id="313" name="Shape 313"/>
          <p:cNvSpPr>
            <a:spLocks noGrp="1"/>
          </p:cNvSpPr>
          <p:nvPr>
            <p:ph type="body" sz="half" idx="1"/>
          </p:nvPr>
        </p:nvSpPr>
        <p:spPr>
          <a:xfrm>
            <a:off x="5572476" y="-67377"/>
            <a:ext cx="6501465" cy="5582086"/>
          </a:xfrm>
          <a:prstGeom prst="rect">
            <a:avLst/>
          </a:prstGeom>
        </p:spPr>
        <p:txBody>
          <a:bodyPr>
            <a:normAutofit fontScale="92500" lnSpcReduction="10000"/>
          </a:bodyPr>
          <a:lstStyle/>
          <a:p>
            <a:pPr marL="228600" indent="-228600">
              <a:lnSpc>
                <a:spcPct val="90000"/>
              </a:lnSpc>
              <a:spcBef>
                <a:spcPts val="1000"/>
              </a:spcBef>
              <a:defRPr sz="2400"/>
            </a:pPr>
            <a:endParaRPr lang="en-US" dirty="0"/>
          </a:p>
          <a:p>
            <a:pPr marL="228600" indent="-228600">
              <a:lnSpc>
                <a:spcPct val="90000"/>
              </a:lnSpc>
              <a:spcBef>
                <a:spcPts val="1000"/>
              </a:spcBef>
              <a:defRPr sz="2400"/>
            </a:pPr>
            <a:r>
              <a:rPr lang="en-US" dirty="0"/>
              <a:t> Almost half the patients  </a:t>
            </a:r>
            <a:r>
              <a:rPr lang="en-US" b="1" dirty="0"/>
              <a:t>in </a:t>
            </a:r>
            <a:r>
              <a:rPr lang="en-US" dirty="0"/>
              <a:t>the hospital </a:t>
            </a:r>
            <a:r>
              <a:rPr lang="en-US" b="1" dirty="0"/>
              <a:t>may</a:t>
            </a:r>
          </a:p>
          <a:p>
            <a:pPr marL="0" indent="0">
              <a:lnSpc>
                <a:spcPct val="90000"/>
              </a:lnSpc>
              <a:spcBef>
                <a:spcPts val="1000"/>
              </a:spcBef>
              <a:buNone/>
              <a:defRPr sz="2400"/>
            </a:pPr>
            <a:r>
              <a:rPr lang="en-US" dirty="0"/>
              <a:t>become  </a:t>
            </a:r>
            <a:r>
              <a:rPr lang="en-US" b="1" dirty="0"/>
              <a:t>malnourished</a:t>
            </a:r>
            <a:r>
              <a:rPr lang="en-US" dirty="0"/>
              <a:t>.</a:t>
            </a:r>
          </a:p>
          <a:p>
            <a:pPr marL="0" indent="0">
              <a:lnSpc>
                <a:spcPct val="90000"/>
              </a:lnSpc>
              <a:spcBef>
                <a:spcPts val="1000"/>
              </a:spcBef>
              <a:buNone/>
              <a:defRPr sz="2400"/>
            </a:pPr>
            <a:endParaRPr lang="en-US" dirty="0"/>
          </a:p>
          <a:p>
            <a:pPr>
              <a:lnSpc>
                <a:spcPct val="90000"/>
              </a:lnSpc>
              <a:spcBef>
                <a:spcPts val="1000"/>
              </a:spcBef>
              <a:defRPr sz="2400"/>
            </a:pPr>
            <a:r>
              <a:rPr lang="en-US" dirty="0"/>
              <a:t>Nutrition reserves become  </a:t>
            </a:r>
            <a:r>
              <a:rPr lang="en-US" b="1" dirty="0"/>
              <a:t>depleted</a:t>
            </a:r>
            <a:r>
              <a:rPr lang="en-US" dirty="0"/>
              <a:t> and food</a:t>
            </a:r>
          </a:p>
          <a:p>
            <a:pPr marL="0" indent="0">
              <a:lnSpc>
                <a:spcPct val="90000"/>
              </a:lnSpc>
              <a:spcBef>
                <a:spcPts val="1000"/>
              </a:spcBef>
              <a:buNone/>
              <a:defRPr sz="2400"/>
            </a:pPr>
            <a:r>
              <a:rPr lang="en-US" dirty="0"/>
              <a:t> intake </a:t>
            </a:r>
            <a:r>
              <a:rPr lang="en-US" b="1" dirty="0"/>
              <a:t>is not enough </a:t>
            </a:r>
            <a:r>
              <a:rPr lang="en-US" dirty="0"/>
              <a:t>to meet daily needs for </a:t>
            </a:r>
          </a:p>
          <a:p>
            <a:pPr marL="0" indent="0">
              <a:lnSpc>
                <a:spcPct val="90000"/>
              </a:lnSpc>
              <a:spcBef>
                <a:spcPts val="1000"/>
              </a:spcBef>
              <a:buNone/>
              <a:defRPr sz="2400"/>
            </a:pPr>
            <a:r>
              <a:rPr lang="en-US" dirty="0"/>
              <a:t>Optimal health</a:t>
            </a:r>
          </a:p>
          <a:p>
            <a:pPr>
              <a:lnSpc>
                <a:spcPct val="90000"/>
              </a:lnSpc>
              <a:spcBef>
                <a:spcPts val="1000"/>
              </a:spcBef>
              <a:defRPr sz="2400"/>
            </a:pPr>
            <a:r>
              <a:rPr lang="en-US" dirty="0"/>
              <a:t> For patients with severe and multiple </a:t>
            </a:r>
            <a:r>
              <a:rPr lang="en-US" b="1" dirty="0"/>
              <a:t>wounds,</a:t>
            </a:r>
          </a:p>
          <a:p>
            <a:pPr marL="0" indent="0">
              <a:lnSpc>
                <a:spcPct val="90000"/>
              </a:lnSpc>
              <a:spcBef>
                <a:spcPts val="1000"/>
              </a:spcBef>
              <a:buNone/>
              <a:defRPr sz="2400"/>
            </a:pPr>
            <a:r>
              <a:rPr lang="en-US" dirty="0"/>
              <a:t> adequate nutrition is </a:t>
            </a:r>
            <a:r>
              <a:rPr lang="en-US" b="1" dirty="0"/>
              <a:t>critical</a:t>
            </a:r>
            <a:r>
              <a:rPr lang="en-US" dirty="0"/>
              <a:t> as the risk of</a:t>
            </a:r>
          </a:p>
          <a:p>
            <a:pPr marL="0" indent="0">
              <a:lnSpc>
                <a:spcPct val="90000"/>
              </a:lnSpc>
              <a:spcBef>
                <a:spcPts val="1000"/>
              </a:spcBef>
              <a:buNone/>
              <a:defRPr sz="2400"/>
            </a:pPr>
            <a:r>
              <a:rPr lang="en-US" dirty="0"/>
              <a:t> depleting nutrition reserves is high.  </a:t>
            </a:r>
          </a:p>
          <a:p>
            <a:pPr marL="0" indent="0">
              <a:lnSpc>
                <a:spcPct val="90000"/>
              </a:lnSpc>
              <a:spcBef>
                <a:spcPts val="1000"/>
              </a:spcBef>
              <a:buNone/>
              <a:defRPr sz="2400"/>
            </a:pPr>
            <a:endParaRPr lang="en-US" dirty="0"/>
          </a:p>
          <a:p>
            <a:pPr>
              <a:lnSpc>
                <a:spcPct val="90000"/>
              </a:lnSpc>
              <a:spcBef>
                <a:spcPts val="1000"/>
              </a:spcBef>
              <a:defRPr sz="2400"/>
            </a:pPr>
            <a:r>
              <a:rPr lang="en-US" b="1" dirty="0"/>
              <a:t>Under-nutrition </a:t>
            </a:r>
            <a:r>
              <a:rPr lang="en-US" dirty="0"/>
              <a:t>results in slow growth/development,</a:t>
            </a:r>
          </a:p>
          <a:p>
            <a:pPr marL="0" indent="0">
              <a:lnSpc>
                <a:spcPct val="90000"/>
              </a:lnSpc>
              <a:spcBef>
                <a:spcPts val="1000"/>
              </a:spcBef>
              <a:buNone/>
              <a:defRPr sz="2400"/>
            </a:pPr>
            <a:r>
              <a:rPr lang="en-US" dirty="0"/>
              <a:t> reduced resistance to </a:t>
            </a:r>
            <a:r>
              <a:rPr lang="en-US" b="1" dirty="0"/>
              <a:t>infection</a:t>
            </a:r>
            <a:r>
              <a:rPr lang="en-US" dirty="0"/>
              <a:t>, delayed </a:t>
            </a:r>
            <a:r>
              <a:rPr lang="en-US" dirty="0">
                <a:solidFill>
                  <a:schemeClr val="tx1"/>
                </a:solidFill>
              </a:rPr>
              <a:t>wound</a:t>
            </a:r>
            <a:r>
              <a:rPr lang="en-US" dirty="0"/>
              <a:t> healing</a:t>
            </a:r>
          </a:p>
          <a:p>
            <a:pPr marL="0" indent="0">
              <a:lnSpc>
                <a:spcPct val="90000"/>
              </a:lnSpc>
              <a:spcBef>
                <a:spcPts val="1000"/>
              </a:spcBef>
              <a:buNone/>
              <a:defRPr sz="2400"/>
            </a:pPr>
            <a:r>
              <a:rPr lang="en-US" dirty="0"/>
              <a:t> and development of chronic </a:t>
            </a:r>
            <a:r>
              <a:rPr lang="en-US" dirty="0">
                <a:solidFill>
                  <a:schemeClr val="tx1"/>
                </a:solidFill>
              </a:rPr>
              <a:t>diseases.</a:t>
            </a:r>
          </a:p>
          <a:p>
            <a:pPr>
              <a:lnSpc>
                <a:spcPct val="90000"/>
              </a:lnSpc>
              <a:spcBef>
                <a:spcPts val="1000"/>
              </a:spcBef>
              <a:defRPr sz="2400"/>
            </a:pPr>
            <a:endParaRPr lang="en-US" dirty="0"/>
          </a:p>
          <a:p>
            <a:pPr marL="706209" lvl="1" indent="-228600">
              <a:lnSpc>
                <a:spcPct val="90000"/>
              </a:lnSpc>
              <a:spcBef>
                <a:spcPts val="1000"/>
              </a:spcBef>
              <a:defRPr sz="2400"/>
            </a:pPr>
            <a:endParaRPr lang="en-US" dirty="0"/>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26</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extLst>
      <p:ext uri="{BB962C8B-B14F-4D97-AF65-F5344CB8AC3E}">
        <p14:creationId xmlns:p14="http://schemas.microsoft.com/office/powerpoint/2010/main" val="1925893406"/>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nvSpPr>
        <p:spPr>
          <a:xfrm>
            <a:off x="-2" y="0"/>
            <a:ext cx="12192003"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b="1" dirty="0">
                <a:solidFill>
                  <a:srgbClr val="FF2600"/>
                </a:solidFill>
              </a:rPr>
              <a:t>F</a:t>
            </a:r>
            <a:r>
              <a:rPr lang="en-US" b="1" dirty="0">
                <a:solidFill>
                  <a:srgbClr val="FF2600"/>
                </a:solidFill>
              </a:rPr>
              <a:t>luids </a:t>
            </a:r>
            <a:r>
              <a:rPr b="1" dirty="0">
                <a:solidFill>
                  <a:srgbClr val="FF2600"/>
                </a:solidFill>
              </a:rPr>
              <a:t> </a:t>
            </a:r>
            <a:r>
              <a:rPr lang="en-US" b="1" dirty="0">
                <a:solidFill>
                  <a:srgbClr val="FF2600"/>
                </a:solidFill>
              </a:rPr>
              <a:t>As Medicine</a:t>
            </a:r>
            <a:br>
              <a:rPr lang="en-US" b="1" dirty="0">
                <a:solidFill>
                  <a:srgbClr val="FF2600"/>
                </a:solidFill>
              </a:rPr>
            </a:br>
            <a:br>
              <a:rPr lang="en-US" b="1" dirty="0">
                <a:solidFill>
                  <a:srgbClr val="FF2600"/>
                </a:solidFill>
              </a:rPr>
            </a:br>
            <a:endParaRPr dirty="0">
              <a:solidFill>
                <a:srgbClr val="FF0000"/>
              </a:solidFill>
            </a:endParaRPr>
          </a:p>
        </p:txBody>
      </p:sp>
      <p:sp>
        <p:nvSpPr>
          <p:cNvPr id="313" name="Shape 313"/>
          <p:cNvSpPr>
            <a:spLocks noGrp="1"/>
          </p:cNvSpPr>
          <p:nvPr>
            <p:ph type="body" sz="half" idx="1"/>
          </p:nvPr>
        </p:nvSpPr>
        <p:spPr>
          <a:xfrm>
            <a:off x="5081587" y="1232661"/>
            <a:ext cx="6501465" cy="4282048"/>
          </a:xfrm>
          <a:prstGeom prst="rect">
            <a:avLst/>
          </a:prstGeom>
        </p:spPr>
        <p:txBody>
          <a:bodyPr>
            <a:normAutofit/>
          </a:bodyPr>
          <a:lstStyle/>
          <a:p>
            <a:pPr marL="228600" indent="-228600">
              <a:lnSpc>
                <a:spcPct val="90000"/>
              </a:lnSpc>
              <a:spcBef>
                <a:spcPts val="1000"/>
              </a:spcBef>
              <a:defRPr sz="2400"/>
            </a:pPr>
            <a:endParaRPr lang="en-US" dirty="0"/>
          </a:p>
          <a:p>
            <a:pPr marL="228600" indent="-228600">
              <a:lnSpc>
                <a:spcPct val="90000"/>
              </a:lnSpc>
              <a:spcBef>
                <a:spcPts val="1000"/>
              </a:spcBef>
              <a:defRPr sz="2400"/>
            </a:pPr>
            <a:r>
              <a:rPr lang="en-US" b="1" dirty="0"/>
              <a:t>Dehydration</a:t>
            </a:r>
            <a:r>
              <a:rPr lang="en-US" dirty="0"/>
              <a:t> is a risk factor for </a:t>
            </a:r>
            <a:r>
              <a:rPr lang="en-US" b="1" dirty="0"/>
              <a:t>pressure ulcer</a:t>
            </a:r>
          </a:p>
          <a:p>
            <a:pPr marL="0" indent="0">
              <a:lnSpc>
                <a:spcPct val="90000"/>
              </a:lnSpc>
              <a:spcBef>
                <a:spcPts val="1000"/>
              </a:spcBef>
              <a:buNone/>
              <a:defRPr sz="2400"/>
            </a:pPr>
            <a:r>
              <a:rPr lang="en-US" dirty="0"/>
              <a:t> development.</a:t>
            </a:r>
          </a:p>
          <a:p>
            <a:pPr marL="0" indent="0">
              <a:lnSpc>
                <a:spcPct val="90000"/>
              </a:lnSpc>
              <a:spcBef>
                <a:spcPts val="1000"/>
              </a:spcBef>
              <a:buNone/>
              <a:defRPr sz="2400"/>
            </a:pPr>
            <a:endParaRPr lang="en-US" dirty="0"/>
          </a:p>
          <a:p>
            <a:pPr>
              <a:lnSpc>
                <a:spcPct val="90000"/>
              </a:lnSpc>
              <a:spcBef>
                <a:spcPts val="1000"/>
              </a:spcBef>
              <a:defRPr sz="2400"/>
            </a:pPr>
            <a:r>
              <a:rPr lang="en-US" dirty="0"/>
              <a:t> </a:t>
            </a:r>
            <a:r>
              <a:rPr lang="en-US" b="1" dirty="0"/>
              <a:t>Adequate fluid </a:t>
            </a:r>
            <a:r>
              <a:rPr lang="en-US" dirty="0"/>
              <a:t>intake is necessary to support the</a:t>
            </a:r>
          </a:p>
          <a:p>
            <a:pPr marL="0" indent="0">
              <a:lnSpc>
                <a:spcPct val="90000"/>
              </a:lnSpc>
              <a:spcBef>
                <a:spcPts val="1000"/>
              </a:spcBef>
              <a:buNone/>
              <a:defRPr sz="2400"/>
            </a:pPr>
            <a:r>
              <a:rPr lang="en-US" dirty="0"/>
              <a:t> blood flow to </a:t>
            </a:r>
            <a:r>
              <a:rPr lang="en-US" b="1" dirty="0"/>
              <a:t>wounded tissues </a:t>
            </a:r>
            <a:r>
              <a:rPr lang="en-US" dirty="0"/>
              <a:t>and to prevent</a:t>
            </a:r>
          </a:p>
          <a:p>
            <a:pPr marL="0" indent="0">
              <a:lnSpc>
                <a:spcPct val="90000"/>
              </a:lnSpc>
              <a:spcBef>
                <a:spcPts val="1000"/>
              </a:spcBef>
              <a:buNone/>
              <a:defRPr sz="2400"/>
            </a:pPr>
            <a:r>
              <a:rPr lang="en-US" dirty="0"/>
              <a:t> additional breakdown of the skin</a:t>
            </a:r>
          </a:p>
          <a:p>
            <a:pPr marL="228600" indent="-228600">
              <a:lnSpc>
                <a:spcPct val="90000"/>
              </a:lnSpc>
              <a:spcBef>
                <a:spcPts val="1000"/>
              </a:spcBef>
              <a:defRPr sz="2400"/>
            </a:pPr>
            <a:endParaRPr lang="en-US" dirty="0"/>
          </a:p>
          <a:p>
            <a:pPr marL="228600" indent="-228600">
              <a:lnSpc>
                <a:spcPct val="90000"/>
              </a:lnSpc>
              <a:spcBef>
                <a:spcPts val="1000"/>
              </a:spcBef>
              <a:defRPr sz="2400"/>
            </a:pPr>
            <a:endParaRPr lang="en-US" dirty="0"/>
          </a:p>
          <a:p>
            <a:pPr marL="706209" lvl="1" indent="-228600">
              <a:lnSpc>
                <a:spcPct val="90000"/>
              </a:lnSpc>
              <a:spcBef>
                <a:spcPts val="1000"/>
              </a:spcBef>
              <a:defRPr sz="2400"/>
            </a:pPr>
            <a:endParaRPr lang="en-US" dirty="0"/>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27</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extLst>
      <p:ext uri="{BB962C8B-B14F-4D97-AF65-F5344CB8AC3E}">
        <p14:creationId xmlns:p14="http://schemas.microsoft.com/office/powerpoint/2010/main" val="4146780965"/>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hape 310"/>
          <p:cNvSpPr/>
          <p:nvPr/>
        </p:nvSpPr>
        <p:spPr>
          <a:xfrm>
            <a:off x="-2" y="0"/>
            <a:ext cx="12192003"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311" name="Shape 31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D9D9D9"/>
          </a:solidFill>
          <a:ln w="12700">
            <a:miter lim="400000"/>
          </a:ln>
        </p:spPr>
        <p:txBody>
          <a:bodyPr lIns="45718" tIns="45718" rIns="45718" bIns="45718" anchor="ctr"/>
          <a:lstStyle/>
          <a:p>
            <a:pPr algn="ctr">
              <a:defRPr>
                <a:solidFill>
                  <a:srgbClr val="FFFFFF"/>
                </a:solidFill>
              </a:defRPr>
            </a:pPr>
            <a:endParaRPr/>
          </a:p>
        </p:txBody>
      </p:sp>
      <p:sp>
        <p:nvSpPr>
          <p:cNvPr id="312" name="Shape 312"/>
          <p:cNvSpPr>
            <a:spLocks noGrp="1"/>
          </p:cNvSpPr>
          <p:nvPr>
            <p:ph type="title"/>
          </p:nvPr>
        </p:nvSpPr>
        <p:spPr>
          <a:xfrm>
            <a:off x="839787" y="571500"/>
            <a:ext cx="3932240" cy="3473656"/>
          </a:xfrm>
          <a:prstGeom prst="rect">
            <a:avLst/>
          </a:prstGeom>
        </p:spPr>
        <p:txBody>
          <a:bodyPr anchor="t">
            <a:noAutofit/>
          </a:bodyPr>
          <a:lstStyle/>
          <a:p>
            <a:pPr>
              <a:defRPr sz="2400"/>
            </a:pPr>
            <a:r>
              <a:rPr lang="en-US" b="1" dirty="0">
                <a:solidFill>
                  <a:srgbClr val="FF2600"/>
                </a:solidFill>
              </a:rPr>
              <a:t>Food As Medicine</a:t>
            </a:r>
            <a:br>
              <a:rPr lang="en-US" b="1" dirty="0">
                <a:solidFill>
                  <a:srgbClr val="FF2600"/>
                </a:solidFill>
              </a:rPr>
            </a:br>
            <a:br>
              <a:rPr lang="en-US" b="1" dirty="0">
                <a:solidFill>
                  <a:srgbClr val="FF2600"/>
                </a:solidFill>
              </a:rPr>
            </a:br>
            <a:r>
              <a:rPr lang="en-US" b="1" dirty="0">
                <a:solidFill>
                  <a:schemeClr val="tx1"/>
                </a:solidFill>
              </a:rPr>
              <a:t>For people who have  a </a:t>
            </a:r>
            <a:br>
              <a:rPr lang="en-US" b="1" dirty="0">
                <a:solidFill>
                  <a:schemeClr val="tx1"/>
                </a:solidFill>
              </a:rPr>
            </a:br>
            <a:r>
              <a:rPr lang="en-US" b="1" dirty="0">
                <a:solidFill>
                  <a:schemeClr val="tx1"/>
                </a:solidFill>
              </a:rPr>
              <a:t>diagnosed health condition </a:t>
            </a:r>
            <a:br>
              <a:rPr lang="en-US" b="1" dirty="0">
                <a:solidFill>
                  <a:srgbClr val="FF0000"/>
                </a:solidFill>
              </a:rPr>
            </a:br>
            <a:r>
              <a:rPr lang="en-US" b="1" dirty="0">
                <a:solidFill>
                  <a:schemeClr val="tx1"/>
                </a:solidFill>
              </a:rPr>
              <a:t>where eating healthy foods helps </a:t>
            </a:r>
            <a:br>
              <a:rPr lang="en-US" b="1" dirty="0">
                <a:solidFill>
                  <a:schemeClr val="tx1"/>
                </a:solidFill>
              </a:rPr>
            </a:br>
            <a:br>
              <a:rPr lang="en-US" b="1" dirty="0">
                <a:solidFill>
                  <a:schemeClr val="tx1"/>
                </a:solidFill>
              </a:rPr>
            </a:br>
            <a:r>
              <a:rPr lang="en-US" b="1" dirty="0">
                <a:solidFill>
                  <a:schemeClr val="tx1"/>
                </a:solidFill>
              </a:rPr>
              <a:t>There are many diet </a:t>
            </a:r>
            <a:br>
              <a:rPr lang="en-US" b="1" dirty="0">
                <a:solidFill>
                  <a:schemeClr val="tx1"/>
                </a:solidFill>
              </a:rPr>
            </a:br>
            <a:r>
              <a:rPr lang="en-US" b="1" dirty="0">
                <a:solidFill>
                  <a:schemeClr val="tx1"/>
                </a:solidFill>
              </a:rPr>
              <a:t>prescriptions.  The ECU </a:t>
            </a:r>
            <a:br>
              <a:rPr lang="en-US" b="1" dirty="0">
                <a:solidFill>
                  <a:schemeClr val="tx1"/>
                </a:solidFill>
              </a:rPr>
            </a:br>
            <a:r>
              <a:rPr lang="en-US" b="1" dirty="0">
                <a:solidFill>
                  <a:schemeClr val="tx1"/>
                </a:solidFill>
              </a:rPr>
              <a:t>Physicians  and Vidant Health dietitians </a:t>
            </a:r>
            <a:br>
              <a:rPr lang="en-US" b="1" dirty="0">
                <a:solidFill>
                  <a:schemeClr val="tx1"/>
                </a:solidFill>
              </a:rPr>
            </a:br>
            <a:r>
              <a:rPr lang="en-US" b="1" dirty="0">
                <a:solidFill>
                  <a:schemeClr val="tx1"/>
                </a:solidFill>
              </a:rPr>
              <a:t>agreed that the three bags</a:t>
            </a:r>
            <a:br>
              <a:rPr lang="en-US" b="1" dirty="0">
                <a:solidFill>
                  <a:schemeClr val="tx1"/>
                </a:solidFill>
              </a:rPr>
            </a:br>
            <a:r>
              <a:rPr lang="en-US" b="1" dirty="0">
                <a:solidFill>
                  <a:schemeClr val="tx1"/>
                </a:solidFill>
              </a:rPr>
              <a:t>balanced, carb controlled and</a:t>
            </a:r>
            <a:br>
              <a:rPr lang="en-US" b="1" dirty="0">
                <a:solidFill>
                  <a:schemeClr val="tx1"/>
                </a:solidFill>
              </a:rPr>
            </a:br>
            <a:r>
              <a:rPr lang="en-US" b="1" dirty="0">
                <a:solidFill>
                  <a:schemeClr val="tx1"/>
                </a:solidFill>
              </a:rPr>
              <a:t>low sodium would help most</a:t>
            </a:r>
            <a:br>
              <a:rPr lang="en-US" b="1" dirty="0">
                <a:solidFill>
                  <a:schemeClr val="tx1"/>
                </a:solidFill>
              </a:rPr>
            </a:br>
            <a:r>
              <a:rPr lang="en-US" b="1" dirty="0">
                <a:solidFill>
                  <a:schemeClr val="tx1"/>
                </a:solidFill>
              </a:rPr>
              <a:t>patients </a:t>
            </a:r>
            <a:br>
              <a:rPr lang="en-US" b="1" dirty="0">
                <a:solidFill>
                  <a:schemeClr val="tx1"/>
                </a:solidFill>
              </a:rPr>
            </a:br>
            <a:endParaRPr dirty="0">
              <a:solidFill>
                <a:srgbClr val="FF0000"/>
              </a:solidFill>
            </a:endParaRPr>
          </a:p>
        </p:txBody>
      </p:sp>
      <p:sp>
        <p:nvSpPr>
          <p:cNvPr id="313" name="Shape 313"/>
          <p:cNvSpPr>
            <a:spLocks noGrp="1"/>
          </p:cNvSpPr>
          <p:nvPr>
            <p:ph type="body" sz="half" idx="1"/>
          </p:nvPr>
        </p:nvSpPr>
        <p:spPr>
          <a:xfrm>
            <a:off x="5081587" y="1232661"/>
            <a:ext cx="6501465" cy="4282048"/>
          </a:xfrm>
          <a:prstGeom prst="rect">
            <a:avLst/>
          </a:prstGeom>
        </p:spPr>
        <p:txBody>
          <a:bodyPr>
            <a:normAutofit/>
          </a:bodyPr>
          <a:lstStyle/>
          <a:p>
            <a:pPr marL="228600" indent="-228600">
              <a:lnSpc>
                <a:spcPct val="90000"/>
              </a:lnSpc>
              <a:spcBef>
                <a:spcPts val="1000"/>
              </a:spcBef>
              <a:defRPr sz="2400"/>
            </a:pPr>
            <a:endParaRPr lang="en-US" dirty="0"/>
          </a:p>
          <a:p>
            <a:pPr marL="228600" indent="-228600">
              <a:lnSpc>
                <a:spcPct val="90000"/>
              </a:lnSpc>
              <a:spcBef>
                <a:spcPts val="1000"/>
              </a:spcBef>
              <a:defRPr sz="2400"/>
            </a:pPr>
            <a:r>
              <a:rPr lang="en-US" dirty="0"/>
              <a:t>Some patients who are </a:t>
            </a:r>
            <a:r>
              <a:rPr lang="en-US" b="1" dirty="0"/>
              <a:t>food insecure </a:t>
            </a:r>
            <a:r>
              <a:rPr lang="en-US" dirty="0"/>
              <a:t>have difficulty following the diet prescribed for their health condition because  of limited access to healthy food </a:t>
            </a:r>
          </a:p>
          <a:p>
            <a:pPr marL="228600" indent="-228600">
              <a:lnSpc>
                <a:spcPct val="90000"/>
              </a:lnSpc>
              <a:spcBef>
                <a:spcPts val="1000"/>
              </a:spcBef>
              <a:defRPr sz="2400"/>
            </a:pPr>
            <a:r>
              <a:rPr lang="en-US" dirty="0"/>
              <a:t>They are thankful for whatever food others provide and reluctant to ask for healthy food</a:t>
            </a:r>
          </a:p>
          <a:p>
            <a:pPr marL="228600" indent="-228600">
              <a:lnSpc>
                <a:spcPct val="90000"/>
              </a:lnSpc>
              <a:spcBef>
                <a:spcPts val="1000"/>
              </a:spcBef>
              <a:defRPr sz="2400"/>
            </a:pPr>
            <a:endParaRPr lang="en-US" dirty="0"/>
          </a:p>
          <a:p>
            <a:pPr marL="228600" indent="-228600">
              <a:lnSpc>
                <a:spcPct val="90000"/>
              </a:lnSpc>
              <a:spcBef>
                <a:spcPts val="1000"/>
              </a:spcBef>
              <a:defRPr sz="2400"/>
            </a:pPr>
            <a:r>
              <a:rPr lang="en-US" dirty="0"/>
              <a:t>But </a:t>
            </a:r>
            <a:r>
              <a:rPr lang="en-US" b="1" dirty="0"/>
              <a:t>without healthy food </a:t>
            </a:r>
            <a:r>
              <a:rPr lang="en-US" dirty="0"/>
              <a:t>their conditions only worsen in a vicious cycle</a:t>
            </a:r>
          </a:p>
          <a:p>
            <a:pPr marL="228600" indent="-228600">
              <a:lnSpc>
                <a:spcPct val="90000"/>
              </a:lnSpc>
              <a:spcBef>
                <a:spcPts val="1000"/>
              </a:spcBef>
              <a:defRPr sz="2400"/>
            </a:pPr>
            <a:endParaRPr lang="en-US" dirty="0"/>
          </a:p>
          <a:p>
            <a:pPr marL="228600" indent="-228600">
              <a:lnSpc>
                <a:spcPct val="90000"/>
              </a:lnSpc>
              <a:spcBef>
                <a:spcPts val="1000"/>
              </a:spcBef>
              <a:defRPr sz="2400"/>
            </a:pPr>
            <a:endParaRPr lang="en-US" dirty="0"/>
          </a:p>
          <a:p>
            <a:pPr marL="228600" indent="-228600">
              <a:lnSpc>
                <a:spcPct val="90000"/>
              </a:lnSpc>
              <a:spcBef>
                <a:spcPts val="1000"/>
              </a:spcBef>
              <a:defRPr sz="2400"/>
            </a:pPr>
            <a:endParaRPr lang="en-US" dirty="0"/>
          </a:p>
          <a:p>
            <a:pPr marL="706209" lvl="1" indent="-228600">
              <a:lnSpc>
                <a:spcPct val="90000"/>
              </a:lnSpc>
              <a:spcBef>
                <a:spcPts val="1000"/>
              </a:spcBef>
              <a:defRPr sz="2400"/>
            </a:pPr>
            <a:endParaRPr lang="en-US" dirty="0"/>
          </a:p>
        </p:txBody>
      </p:sp>
      <p:sp>
        <p:nvSpPr>
          <p:cNvPr id="314" name="Shape 314"/>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28</a:t>
            </a:fld>
            <a:endParaRPr/>
          </a:p>
        </p:txBody>
      </p:sp>
      <p:sp>
        <p:nvSpPr>
          <p:cNvPr id="315" name="Shape 315"/>
          <p:cNvSpPr/>
          <p:nvPr/>
        </p:nvSpPr>
        <p:spPr>
          <a:xfrm>
            <a:off x="1708425" y="6359842"/>
            <a:ext cx="16744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extLst>
      <p:ext uri="{BB962C8B-B14F-4D97-AF65-F5344CB8AC3E}">
        <p14:creationId xmlns:p14="http://schemas.microsoft.com/office/powerpoint/2010/main" val="1823307972"/>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hape 389"/>
          <p:cNvSpPr/>
          <p:nvPr/>
        </p:nvSpPr>
        <p:spPr>
          <a:xfrm>
            <a:off x="-2" y="0"/>
            <a:ext cx="12192003" cy="685800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390" name="Shape 390"/>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pic>
        <p:nvPicPr>
          <p:cNvPr id="391" name="image32.png"/>
          <p:cNvPicPr>
            <a:picLocks noChangeAspect="1"/>
          </p:cNvPicPr>
          <p:nvPr/>
        </p:nvPicPr>
        <p:blipFill>
          <a:blip r:embed="rId2"/>
          <a:stretch>
            <a:fillRect/>
          </a:stretch>
        </p:blipFill>
        <p:spPr>
          <a:xfrm>
            <a:off x="107875" y="1483956"/>
            <a:ext cx="4784239" cy="2604561"/>
          </a:xfrm>
          <a:prstGeom prst="rect">
            <a:avLst/>
          </a:prstGeom>
          <a:ln w="12700">
            <a:miter lim="400000"/>
          </a:ln>
        </p:spPr>
      </p:pic>
      <p:sp>
        <p:nvSpPr>
          <p:cNvPr id="392" name="Shape 392"/>
          <p:cNvSpPr>
            <a:spLocks noGrp="1"/>
          </p:cNvSpPr>
          <p:nvPr>
            <p:ph type="title"/>
          </p:nvPr>
        </p:nvSpPr>
        <p:spPr>
          <a:xfrm>
            <a:off x="839787" y="533400"/>
            <a:ext cx="3932240" cy="4505674"/>
          </a:xfrm>
          <a:prstGeom prst="rect">
            <a:avLst/>
          </a:prstGeom>
        </p:spPr>
        <p:txBody>
          <a:bodyPr anchor="t">
            <a:normAutofit/>
          </a:bodyPr>
          <a:lstStyle/>
          <a:p>
            <a:pPr>
              <a:defRPr sz="2400" b="1"/>
            </a:pPr>
            <a:r>
              <a:rPr dirty="0"/>
              <a:t>Healing Food</a:t>
            </a:r>
          </a:p>
          <a:p>
            <a:pPr>
              <a:defRPr b="1">
                <a:solidFill>
                  <a:srgbClr val="E52F0D"/>
                </a:solidFill>
              </a:defRPr>
            </a:pPr>
            <a:r>
              <a:rPr lang="en-US" dirty="0"/>
              <a:t>Bags are color coded</a:t>
            </a:r>
            <a:endParaRPr dirty="0"/>
          </a:p>
          <a:p>
            <a:pPr>
              <a:defRPr b="1">
                <a:solidFill>
                  <a:srgbClr val="9437FF"/>
                </a:solidFill>
              </a:defRPr>
            </a:pPr>
            <a:r>
              <a:rPr dirty="0"/>
              <a:t> </a:t>
            </a:r>
          </a:p>
          <a:p>
            <a:pPr>
              <a:spcBef>
                <a:spcPts val="1900"/>
              </a:spcBef>
              <a:defRPr sz="2400"/>
            </a:pPr>
            <a:endParaRPr dirty="0"/>
          </a:p>
          <a:p>
            <a:pPr>
              <a:defRPr b="1">
                <a:solidFill>
                  <a:srgbClr val="E52F0D"/>
                </a:solidFill>
              </a:defRPr>
            </a:pPr>
            <a:endParaRPr dirty="0"/>
          </a:p>
          <a:p>
            <a:pPr algn="ctr">
              <a:spcBef>
                <a:spcPts val="1000"/>
              </a:spcBef>
              <a:defRPr sz="2400"/>
            </a:pPr>
            <a:br>
              <a:rPr sz="3000" b="1" dirty="0">
                <a:solidFill>
                  <a:srgbClr val="E52F0D"/>
                </a:solidFill>
              </a:rPr>
            </a:br>
            <a:endParaRPr sz="3000" b="1" dirty="0">
              <a:solidFill>
                <a:srgbClr val="E52F0D"/>
              </a:solidFill>
            </a:endParaRPr>
          </a:p>
          <a:p>
            <a:pPr>
              <a:defRPr b="1">
                <a:solidFill>
                  <a:srgbClr val="E52F0D"/>
                </a:solidFill>
              </a:defRPr>
            </a:pPr>
            <a:endParaRPr sz="3000" b="1" dirty="0">
              <a:solidFill>
                <a:srgbClr val="E52F0D"/>
              </a:solidFill>
            </a:endParaRPr>
          </a:p>
          <a:p>
            <a:pPr>
              <a:defRPr b="1">
                <a:solidFill>
                  <a:srgbClr val="E52F0D"/>
                </a:solidFill>
              </a:defRPr>
            </a:pPr>
            <a:endParaRPr sz="3000" b="1" dirty="0">
              <a:solidFill>
                <a:srgbClr val="E52F0D"/>
              </a:solidFill>
            </a:endParaRPr>
          </a:p>
          <a:p>
            <a:pPr>
              <a:defRPr sz="2400" b="1" u="sng"/>
            </a:pPr>
            <a:r>
              <a:rPr dirty="0"/>
              <a:t> </a:t>
            </a:r>
          </a:p>
        </p:txBody>
      </p:sp>
      <p:sp>
        <p:nvSpPr>
          <p:cNvPr id="393" name="Shape 393"/>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29</a:t>
            </a:fld>
            <a:endParaRPr/>
          </a:p>
        </p:txBody>
      </p:sp>
      <p:sp>
        <p:nvSpPr>
          <p:cNvPr id="394" name="Shape 394"/>
          <p:cNvSpPr>
            <a:spLocks noGrp="1"/>
          </p:cNvSpPr>
          <p:nvPr>
            <p:ph type="body" sz="half" idx="1"/>
          </p:nvPr>
        </p:nvSpPr>
        <p:spPr>
          <a:xfrm>
            <a:off x="5669345" y="846330"/>
            <a:ext cx="5981647" cy="5557963"/>
          </a:xfrm>
          <a:prstGeom prst="rect">
            <a:avLst/>
          </a:prstGeom>
        </p:spPr>
        <p:txBody>
          <a:bodyPr/>
          <a:lstStyle/>
          <a:p>
            <a:pPr marL="0" indent="0">
              <a:buSzTx/>
              <a:buFontTx/>
              <a:buNone/>
              <a:defRPr sz="2400"/>
            </a:pPr>
            <a:r>
              <a:rPr lang="en-US" dirty="0"/>
              <a:t>The </a:t>
            </a:r>
            <a:r>
              <a:rPr lang="en-US" b="1" dirty="0"/>
              <a:t>registered dietitian nutritionist  </a:t>
            </a:r>
            <a:r>
              <a:rPr lang="en-US" dirty="0"/>
              <a:t>from ECU Physicians and Vidant Health agreed on the amount and kinds of food to provide </a:t>
            </a:r>
          </a:p>
          <a:p>
            <a:pPr marL="0" indent="0">
              <a:buSzTx/>
              <a:buFontTx/>
              <a:buNone/>
              <a:defRPr sz="2400"/>
            </a:pPr>
            <a:endParaRPr lang="en-US" dirty="0"/>
          </a:p>
          <a:p>
            <a:pPr marL="0" indent="0">
              <a:buSzTx/>
              <a:buFontTx/>
              <a:buNone/>
              <a:defRPr sz="2400"/>
            </a:pPr>
            <a:r>
              <a:rPr lang="en-US" dirty="0"/>
              <a:t>The doctor may have prescribed for the  patient as part of their health care</a:t>
            </a:r>
            <a:r>
              <a:rPr dirty="0"/>
              <a:t>:</a:t>
            </a:r>
          </a:p>
          <a:p>
            <a:pPr marL="0" indent="0">
              <a:buSzTx/>
              <a:buFontTx/>
              <a:buNone/>
              <a:defRPr sz="2800"/>
            </a:pPr>
            <a:endParaRPr dirty="0"/>
          </a:p>
          <a:p>
            <a:pPr marL="457200" indent="-457200">
              <a:lnSpc>
                <a:spcPct val="90000"/>
              </a:lnSpc>
              <a:spcBef>
                <a:spcPts val="1000"/>
              </a:spcBef>
              <a:defRPr sz="2400"/>
            </a:pPr>
            <a:r>
              <a:rPr dirty="0"/>
              <a:t>Diabetes or obesity: </a:t>
            </a:r>
            <a:br>
              <a:rPr dirty="0"/>
            </a:br>
            <a:r>
              <a:rPr b="1" dirty="0">
                <a:solidFill>
                  <a:schemeClr val="accent6">
                    <a:lumOff val="-9568"/>
                  </a:schemeClr>
                </a:solidFill>
              </a:rPr>
              <a:t>carb controlled/green</a:t>
            </a:r>
          </a:p>
          <a:p>
            <a:pPr marL="457200" indent="-457200">
              <a:lnSpc>
                <a:spcPct val="90000"/>
              </a:lnSpc>
              <a:spcBef>
                <a:spcPts val="1000"/>
              </a:spcBef>
              <a:defRPr sz="2400"/>
            </a:pPr>
            <a:r>
              <a:rPr dirty="0"/>
              <a:t>No special diet: </a:t>
            </a:r>
            <a:br>
              <a:rPr dirty="0"/>
            </a:br>
            <a:r>
              <a:rPr b="1" dirty="0">
                <a:solidFill>
                  <a:srgbClr val="9437FF"/>
                </a:solidFill>
              </a:rPr>
              <a:t>balanced/purple</a:t>
            </a:r>
          </a:p>
          <a:p>
            <a:pPr marL="457200" indent="-457200">
              <a:lnSpc>
                <a:spcPct val="90000"/>
              </a:lnSpc>
              <a:spcBef>
                <a:spcPts val="1000"/>
              </a:spcBef>
              <a:defRPr sz="2400"/>
            </a:pPr>
            <a:r>
              <a:rPr dirty="0"/>
              <a:t>High blood pressure or heart failure: </a:t>
            </a:r>
            <a:r>
              <a:rPr b="1" dirty="0">
                <a:solidFill>
                  <a:srgbClr val="0096FF"/>
                </a:solidFill>
              </a:rPr>
              <a:t>low sodium/blue</a:t>
            </a:r>
          </a:p>
        </p:txBody>
      </p:sp>
      <p:sp>
        <p:nvSpPr>
          <p:cNvPr id="395" name="Shape 395"/>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396" name="image30.png"/>
          <p:cNvPicPr>
            <a:picLocks noChangeAspect="1"/>
          </p:cNvPicPr>
          <p:nvPr/>
        </p:nvPicPr>
        <p:blipFill>
          <a:blip r:embed="rId3"/>
          <a:stretch>
            <a:fillRect/>
          </a:stretch>
        </p:blipFill>
        <p:spPr>
          <a:xfrm>
            <a:off x="541008" y="2361120"/>
            <a:ext cx="4771128" cy="2657287"/>
          </a:xfrm>
          <a:prstGeom prst="rect">
            <a:avLst/>
          </a:prstGeom>
          <a:ln w="12700">
            <a:miter lim="400000"/>
          </a:ln>
        </p:spPr>
      </p:pic>
      <p:pic>
        <p:nvPicPr>
          <p:cNvPr id="397" name="image31.png"/>
          <p:cNvPicPr>
            <a:picLocks noChangeAspect="1"/>
          </p:cNvPicPr>
          <p:nvPr/>
        </p:nvPicPr>
        <p:blipFill>
          <a:blip r:embed="rId4"/>
          <a:stretch>
            <a:fillRect/>
          </a:stretch>
        </p:blipFill>
        <p:spPr>
          <a:xfrm>
            <a:off x="814215" y="3324390"/>
            <a:ext cx="4777317" cy="2604560"/>
          </a:xfrm>
          <a:prstGeom prst="rect">
            <a:avLst/>
          </a:prstGeom>
          <a:ln w="12700">
            <a:miter lim="400000"/>
          </a:ln>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Shape 155"/>
          <p:cNvSpPr>
            <a:spLocks noGrp="1"/>
          </p:cNvSpPr>
          <p:nvPr>
            <p:ph type="body" idx="1"/>
          </p:nvPr>
        </p:nvSpPr>
        <p:spPr>
          <a:xfrm>
            <a:off x="5056187" y="70022"/>
            <a:ext cx="6759180" cy="5732069"/>
          </a:xfrm>
          <a:prstGeom prst="rect">
            <a:avLst/>
          </a:prstGeom>
        </p:spPr>
        <p:txBody>
          <a:bodyPr>
            <a:normAutofit lnSpcReduction="10000"/>
          </a:bodyPr>
          <a:lstStyle/>
          <a:p>
            <a:pPr marL="0" indent="0">
              <a:buSzTx/>
              <a:buNone/>
              <a:defRPr sz="2200" b="1">
                <a:solidFill>
                  <a:srgbClr val="E52F0D"/>
                </a:solidFill>
              </a:defRPr>
            </a:pPr>
            <a:r>
              <a:rPr dirty="0"/>
              <a:t>At the end of this module </a:t>
            </a:r>
            <a:br>
              <a:rPr dirty="0"/>
            </a:br>
            <a:r>
              <a:rPr dirty="0"/>
              <a:t>you will be ready to:</a:t>
            </a:r>
          </a:p>
          <a:p>
            <a:pPr marL="228600" indent="-228600">
              <a:lnSpc>
                <a:spcPct val="90000"/>
              </a:lnSpc>
              <a:spcBef>
                <a:spcPts val="1000"/>
              </a:spcBef>
              <a:defRPr sz="2400"/>
            </a:pPr>
            <a:r>
              <a:rPr lang="en-US" dirty="0"/>
              <a:t>Describe the difference between a </a:t>
            </a:r>
            <a:r>
              <a:rPr lang="en-US" b="1" dirty="0"/>
              <a:t>food bank </a:t>
            </a:r>
            <a:r>
              <a:rPr lang="en-US" dirty="0"/>
              <a:t>and a </a:t>
            </a:r>
            <a:r>
              <a:rPr lang="en-US" b="1" dirty="0"/>
              <a:t>food pantry</a:t>
            </a:r>
          </a:p>
          <a:p>
            <a:pPr marL="228600" indent="-228600">
              <a:lnSpc>
                <a:spcPct val="90000"/>
              </a:lnSpc>
              <a:spcBef>
                <a:spcPts val="1000"/>
              </a:spcBef>
              <a:defRPr sz="2400"/>
            </a:pPr>
            <a:r>
              <a:rPr lang="en-US" dirty="0"/>
              <a:t>D</a:t>
            </a:r>
            <a:r>
              <a:rPr dirty="0"/>
              <a:t>escribe the medical food pantry</a:t>
            </a:r>
            <a:r>
              <a:rPr lang="en-US" dirty="0"/>
              <a:t>’s special </a:t>
            </a:r>
            <a:r>
              <a:rPr lang="en-US" sz="2800" b="1" dirty="0"/>
              <a:t>mission. </a:t>
            </a:r>
            <a:endParaRPr sz="2800" b="1" dirty="0"/>
          </a:p>
          <a:p>
            <a:pPr marL="228600" indent="-228600">
              <a:lnSpc>
                <a:spcPct val="90000"/>
              </a:lnSpc>
              <a:spcBef>
                <a:spcPts val="1000"/>
              </a:spcBef>
              <a:defRPr sz="2400"/>
            </a:pPr>
            <a:r>
              <a:rPr lang="en-US" dirty="0"/>
              <a:t>Serve </a:t>
            </a:r>
            <a:r>
              <a:rPr dirty="0"/>
              <a:t> as a </a:t>
            </a:r>
            <a:r>
              <a:rPr b="1" dirty="0"/>
              <a:t>food safety volunteer</a:t>
            </a:r>
            <a:r>
              <a:rPr lang="en-US" b="1" dirty="0"/>
              <a:t> </a:t>
            </a:r>
            <a:r>
              <a:rPr lang="en-US" dirty="0"/>
              <a:t>if you choose to complete an </a:t>
            </a:r>
            <a:r>
              <a:rPr lang="en-US" b="1" dirty="0"/>
              <a:t>1</a:t>
            </a:r>
            <a:r>
              <a:rPr lang="en-US" dirty="0"/>
              <a:t> hour </a:t>
            </a:r>
            <a:r>
              <a:rPr lang="en-US" b="1" dirty="0"/>
              <a:t>onlin</a:t>
            </a:r>
            <a:r>
              <a:rPr lang="en-US" dirty="0"/>
              <a:t>e food safety training from  NC State University</a:t>
            </a:r>
          </a:p>
          <a:p>
            <a:pPr marL="228600" indent="-228600">
              <a:lnSpc>
                <a:spcPct val="90000"/>
              </a:lnSpc>
              <a:spcBef>
                <a:spcPts val="1000"/>
              </a:spcBef>
              <a:defRPr sz="2400"/>
            </a:pPr>
            <a:r>
              <a:rPr lang="en-US" b="1" dirty="0"/>
              <a:t>Explain </a:t>
            </a:r>
            <a:r>
              <a:rPr lang="en-US" dirty="0"/>
              <a:t>the contents of three different emergency bags distributed by the pantry</a:t>
            </a:r>
          </a:p>
          <a:p>
            <a:pPr marL="228600" indent="-228600">
              <a:lnSpc>
                <a:spcPct val="90000"/>
              </a:lnSpc>
              <a:spcBef>
                <a:spcPts val="1000"/>
              </a:spcBef>
              <a:defRPr sz="2400"/>
            </a:pPr>
            <a:r>
              <a:rPr lang="en-US" dirty="0"/>
              <a:t>Describe the foods asked for in a </a:t>
            </a:r>
            <a:r>
              <a:rPr lang="en-US" b="1" dirty="0"/>
              <a:t>food drive</a:t>
            </a:r>
          </a:p>
          <a:p>
            <a:pPr marL="228600" indent="-228600">
              <a:lnSpc>
                <a:spcPct val="90000"/>
              </a:lnSpc>
              <a:spcBef>
                <a:spcPts val="1000"/>
              </a:spcBef>
              <a:defRPr sz="2400"/>
            </a:pPr>
            <a:r>
              <a:rPr lang="en-US" b="1" dirty="0"/>
              <a:t>Briefly explain </a:t>
            </a:r>
            <a:r>
              <a:rPr lang="en-US" dirty="0"/>
              <a:t>the value of healthy eating for people with </a:t>
            </a:r>
            <a:r>
              <a:rPr lang="en-US" b="1" dirty="0"/>
              <a:t>diabetes, heart failure, high blood pressure  and recovering from illness or surgery</a:t>
            </a:r>
            <a:endParaRPr b="1" dirty="0"/>
          </a:p>
        </p:txBody>
      </p:sp>
      <p:sp>
        <p:nvSpPr>
          <p:cNvPr id="156" name="Shape 156"/>
          <p:cNvSpPr/>
          <p:nvPr/>
        </p:nvSpPr>
        <p:spPr>
          <a:xfrm flipH="1">
            <a:off x="0"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157" name="Shape 157"/>
          <p:cNvSpPr>
            <a:spLocks noGrp="1"/>
          </p:cNvSpPr>
          <p:nvPr>
            <p:ph type="title"/>
          </p:nvPr>
        </p:nvSpPr>
        <p:spPr>
          <a:xfrm>
            <a:off x="839787" y="647699"/>
            <a:ext cx="3993242" cy="4838272"/>
          </a:xfrm>
          <a:prstGeom prst="rect">
            <a:avLst/>
          </a:prstGeom>
        </p:spPr>
        <p:txBody>
          <a:bodyPr anchor="t">
            <a:noAutofit/>
          </a:bodyPr>
          <a:lstStyle/>
          <a:p>
            <a:pPr>
              <a:lnSpc>
                <a:spcPct val="100000"/>
              </a:lnSpc>
              <a:defRPr sz="2000">
                <a:solidFill>
                  <a:srgbClr val="FFFFFF"/>
                </a:solidFill>
              </a:defRPr>
            </a:pPr>
            <a:r>
              <a:rPr lang="en-US" dirty="0"/>
              <a:t>Complete this module to have</a:t>
            </a:r>
            <a:br>
              <a:rPr lang="en-US" dirty="0"/>
            </a:br>
            <a:r>
              <a:rPr lang="en-US" dirty="0"/>
              <a:t>a better understanding of the</a:t>
            </a:r>
            <a:br>
              <a:rPr lang="en-US" dirty="0"/>
            </a:br>
            <a:r>
              <a:rPr lang="en-US" dirty="0"/>
              <a:t>special role the Medical Food</a:t>
            </a:r>
            <a:br>
              <a:rPr lang="en-US" dirty="0"/>
            </a:br>
            <a:r>
              <a:rPr lang="en-US" dirty="0"/>
              <a:t>Pantry can play in the lives of </a:t>
            </a:r>
            <a:br>
              <a:rPr lang="en-US" dirty="0"/>
            </a:br>
            <a:r>
              <a:rPr lang="en-US" dirty="0"/>
              <a:t>patients</a:t>
            </a:r>
            <a:endParaRPr dirty="0"/>
          </a:p>
          <a:p>
            <a:pPr>
              <a:defRPr sz="2400">
                <a:solidFill>
                  <a:srgbClr val="FFFFFF"/>
                </a:solidFill>
              </a:defRPr>
            </a:pPr>
            <a:endParaRPr dirty="0"/>
          </a:p>
          <a:p>
            <a:pPr>
              <a:lnSpc>
                <a:spcPct val="100000"/>
              </a:lnSpc>
              <a:defRPr sz="3200" b="1">
                <a:solidFill>
                  <a:srgbClr val="E52F0D"/>
                </a:solidFill>
              </a:defRPr>
            </a:pPr>
            <a:r>
              <a:rPr dirty="0"/>
              <a:t>Healing Food</a:t>
            </a:r>
          </a:p>
          <a:p>
            <a:pPr>
              <a:lnSpc>
                <a:spcPct val="100000"/>
              </a:lnSpc>
              <a:defRPr b="1">
                <a:solidFill>
                  <a:srgbClr val="E52F0D"/>
                </a:solidFill>
              </a:defRPr>
            </a:pPr>
            <a:r>
              <a:rPr b="0" dirty="0">
                <a:solidFill>
                  <a:srgbClr val="FFFFFF"/>
                </a:solidFill>
              </a:rPr>
              <a:t>Module 2</a:t>
            </a:r>
            <a:r>
              <a:rPr sz="2400" dirty="0">
                <a:solidFill>
                  <a:srgbClr val="000000"/>
                </a:solidFill>
              </a:rPr>
              <a:t> </a:t>
            </a:r>
            <a:endParaRPr sz="2400" dirty="0">
              <a:solidFill>
                <a:srgbClr val="FFFFFF"/>
              </a:solidFill>
            </a:endParaRPr>
          </a:p>
          <a:p>
            <a:pPr>
              <a:lnSpc>
                <a:spcPct val="100000"/>
              </a:lnSpc>
              <a:defRPr b="1">
                <a:solidFill>
                  <a:srgbClr val="E52F0D"/>
                </a:solidFill>
              </a:defRPr>
            </a:pPr>
            <a:endParaRPr sz="2400" dirty="0">
              <a:solidFill>
                <a:srgbClr val="FFFFFF"/>
              </a:solidFill>
            </a:endParaRPr>
          </a:p>
          <a:p>
            <a:pPr>
              <a:lnSpc>
                <a:spcPct val="100000"/>
              </a:lnSpc>
              <a:defRPr sz="2400"/>
            </a:pPr>
            <a:endParaRPr sz="2400" dirty="0">
              <a:solidFill>
                <a:srgbClr val="FFFFFF"/>
              </a:solidFill>
            </a:endParaRPr>
          </a:p>
          <a:p>
            <a:pPr>
              <a:lnSpc>
                <a:spcPct val="100000"/>
              </a:lnSpc>
              <a:defRPr sz="2400"/>
            </a:pPr>
            <a:r>
              <a:rPr dirty="0"/>
              <a:t> </a:t>
            </a:r>
          </a:p>
          <a:p>
            <a:pPr>
              <a:lnSpc>
                <a:spcPct val="100000"/>
              </a:lnSpc>
              <a:defRPr sz="2400" b="1"/>
            </a:pPr>
            <a:endParaRPr dirty="0"/>
          </a:p>
          <a:p>
            <a:pPr>
              <a:lnSpc>
                <a:spcPct val="100000"/>
              </a:lnSpc>
              <a:defRPr sz="2400" b="1"/>
            </a:pPr>
            <a:r>
              <a:rPr dirty="0"/>
              <a:t> </a:t>
            </a:r>
          </a:p>
        </p:txBody>
      </p:sp>
      <p:sp>
        <p:nvSpPr>
          <p:cNvPr id="158" name="Shape 158"/>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a:t>
            </a:fld>
            <a:endParaRPr/>
          </a:p>
        </p:txBody>
      </p:sp>
      <p:sp>
        <p:nvSpPr>
          <p:cNvPr id="159" name="Shape 159"/>
          <p:cNvSpPr/>
          <p:nvPr/>
        </p:nvSpPr>
        <p:spPr>
          <a:xfrm>
            <a:off x="1778096" y="6359842"/>
            <a:ext cx="160479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p:nvPr/>
        </p:nvSpPr>
        <p:spPr>
          <a:xfrm>
            <a:off x="-2" y="0"/>
            <a:ext cx="12192003" cy="685800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400" name="Shape 400"/>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pic>
        <p:nvPicPr>
          <p:cNvPr id="401" name="image32.png"/>
          <p:cNvPicPr>
            <a:picLocks noChangeAspect="1"/>
          </p:cNvPicPr>
          <p:nvPr/>
        </p:nvPicPr>
        <p:blipFill>
          <a:blip r:embed="rId2"/>
          <a:stretch>
            <a:fillRect/>
          </a:stretch>
        </p:blipFill>
        <p:spPr>
          <a:xfrm>
            <a:off x="167101" y="1913352"/>
            <a:ext cx="4784240" cy="2604560"/>
          </a:xfrm>
          <a:prstGeom prst="rect">
            <a:avLst/>
          </a:prstGeom>
          <a:ln w="12700">
            <a:miter lim="400000"/>
          </a:ln>
        </p:spPr>
      </p:pic>
      <p:sp>
        <p:nvSpPr>
          <p:cNvPr id="402" name="Shape 402"/>
          <p:cNvSpPr>
            <a:spLocks noGrp="1"/>
          </p:cNvSpPr>
          <p:nvPr>
            <p:ph type="title"/>
          </p:nvPr>
        </p:nvSpPr>
        <p:spPr>
          <a:xfrm>
            <a:off x="839787" y="533400"/>
            <a:ext cx="3932240" cy="4505674"/>
          </a:xfrm>
          <a:prstGeom prst="rect">
            <a:avLst/>
          </a:prstGeom>
        </p:spPr>
        <p:txBody>
          <a:bodyPr anchor="t"/>
          <a:lstStyle/>
          <a:p>
            <a:pPr>
              <a:defRPr sz="2400" b="1"/>
            </a:pPr>
            <a:r>
              <a:rPr dirty="0"/>
              <a:t>Healing Food</a:t>
            </a:r>
          </a:p>
          <a:p>
            <a:pPr>
              <a:defRPr b="1">
                <a:solidFill>
                  <a:srgbClr val="E52F0D"/>
                </a:solidFill>
              </a:defRPr>
            </a:pPr>
            <a:r>
              <a:rPr dirty="0"/>
              <a:t> </a:t>
            </a:r>
            <a:r>
              <a:rPr dirty="0">
                <a:solidFill>
                  <a:srgbClr val="008F00"/>
                </a:solidFill>
              </a:rPr>
              <a:t>carb-controlled</a:t>
            </a:r>
            <a:r>
              <a:rPr dirty="0"/>
              <a:t> bags</a:t>
            </a:r>
            <a:endParaRPr dirty="0">
              <a:solidFill>
                <a:srgbClr val="9437FF"/>
              </a:solidFill>
            </a:endParaRPr>
          </a:p>
          <a:p>
            <a:pPr>
              <a:spcBef>
                <a:spcPts val="1900"/>
              </a:spcBef>
              <a:defRPr sz="2400"/>
            </a:pPr>
            <a:endParaRPr dirty="0">
              <a:solidFill>
                <a:srgbClr val="9437FF"/>
              </a:solidFill>
            </a:endParaRPr>
          </a:p>
          <a:p>
            <a:pPr>
              <a:defRPr b="1">
                <a:solidFill>
                  <a:srgbClr val="E52F0D"/>
                </a:solidFill>
              </a:defRPr>
            </a:pPr>
            <a:endParaRPr dirty="0">
              <a:solidFill>
                <a:srgbClr val="9437FF"/>
              </a:solidFill>
            </a:endParaRPr>
          </a:p>
          <a:p>
            <a:pPr algn="ctr">
              <a:spcBef>
                <a:spcPts val="1000"/>
              </a:spcBef>
              <a:defRPr sz="2400"/>
            </a:pPr>
            <a:br>
              <a:rPr sz="3000" b="1" dirty="0">
                <a:solidFill>
                  <a:srgbClr val="E52F0D"/>
                </a:solidFill>
              </a:rPr>
            </a:br>
            <a:endParaRPr sz="3000" b="1" dirty="0">
              <a:solidFill>
                <a:srgbClr val="E52F0D"/>
              </a:solidFill>
            </a:endParaRPr>
          </a:p>
          <a:p>
            <a:pPr>
              <a:defRPr b="1">
                <a:solidFill>
                  <a:srgbClr val="E52F0D"/>
                </a:solidFill>
              </a:defRPr>
            </a:pPr>
            <a:endParaRPr sz="3000" b="1" dirty="0">
              <a:solidFill>
                <a:srgbClr val="E52F0D"/>
              </a:solidFill>
            </a:endParaRPr>
          </a:p>
          <a:p>
            <a:pPr>
              <a:defRPr b="1">
                <a:solidFill>
                  <a:srgbClr val="E52F0D"/>
                </a:solidFill>
              </a:defRPr>
            </a:pPr>
            <a:endParaRPr sz="3000" b="1" dirty="0">
              <a:solidFill>
                <a:srgbClr val="E52F0D"/>
              </a:solidFill>
            </a:endParaRPr>
          </a:p>
          <a:p>
            <a:pPr>
              <a:defRPr sz="2400" b="1" u="sng"/>
            </a:pPr>
            <a:r>
              <a:rPr dirty="0"/>
              <a:t> </a:t>
            </a:r>
          </a:p>
        </p:txBody>
      </p:sp>
      <p:sp>
        <p:nvSpPr>
          <p:cNvPr id="403" name="Shape 403"/>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30</a:t>
            </a:fld>
            <a:endParaRPr/>
          </a:p>
        </p:txBody>
      </p:sp>
      <p:pic>
        <p:nvPicPr>
          <p:cNvPr id="404" name="image29.png"/>
          <p:cNvPicPr>
            <a:picLocks noChangeAspect="1"/>
          </p:cNvPicPr>
          <p:nvPr/>
        </p:nvPicPr>
        <p:blipFill>
          <a:blip r:embed="rId3"/>
          <a:stretch>
            <a:fillRect/>
          </a:stretch>
        </p:blipFill>
        <p:spPr>
          <a:xfrm>
            <a:off x="645147" y="3095625"/>
            <a:ext cx="4545846" cy="3497628"/>
          </a:xfrm>
          <a:prstGeom prst="rect">
            <a:avLst/>
          </a:prstGeom>
          <a:ln w="12700">
            <a:miter lim="400000"/>
          </a:ln>
        </p:spPr>
      </p:pic>
      <p:sp>
        <p:nvSpPr>
          <p:cNvPr id="405" name="Shape 405"/>
          <p:cNvSpPr/>
          <p:nvPr/>
        </p:nvSpPr>
        <p:spPr>
          <a:xfrm>
            <a:off x="1772991" y="6404292"/>
            <a:ext cx="307576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200"/>
            </a:lvl1pPr>
          </a:lstStyle>
          <a:p>
            <a:r>
              <a:t>September 2018</a:t>
            </a:r>
          </a:p>
        </p:txBody>
      </p:sp>
      <p:pic>
        <p:nvPicPr>
          <p:cNvPr id="406" name="image26.png"/>
          <p:cNvPicPr>
            <a:picLocks noChangeAspect="1"/>
          </p:cNvPicPr>
          <p:nvPr/>
        </p:nvPicPr>
        <p:blipFill>
          <a:blip r:embed="rId4"/>
          <a:srcRect t="4971" r="52221" b="61316"/>
          <a:stretch>
            <a:fillRect/>
          </a:stretch>
        </p:blipFill>
        <p:spPr>
          <a:xfrm>
            <a:off x="9823397" y="-3360"/>
            <a:ext cx="1886489" cy="1059884"/>
          </a:xfrm>
          <a:prstGeom prst="rect">
            <a:avLst/>
          </a:prstGeom>
          <a:ln w="12700">
            <a:miter lim="400000"/>
          </a:ln>
        </p:spPr>
      </p:pic>
      <p:sp>
        <p:nvSpPr>
          <p:cNvPr id="407" name="Shape 407"/>
          <p:cNvSpPr>
            <a:spLocks noGrp="1"/>
          </p:cNvSpPr>
          <p:nvPr>
            <p:ph type="body" idx="1"/>
          </p:nvPr>
        </p:nvSpPr>
        <p:spPr>
          <a:xfrm>
            <a:off x="5671687" y="1157546"/>
            <a:ext cx="6210862" cy="5557963"/>
          </a:xfrm>
          <a:prstGeom prst="rect">
            <a:avLst/>
          </a:prstGeom>
        </p:spPr>
        <p:txBody>
          <a:bodyPr>
            <a:noAutofit/>
          </a:bodyPr>
          <a:lstStyle/>
          <a:p>
            <a:pPr marL="342899" indent="-342899">
              <a:lnSpc>
                <a:spcPct val="90000"/>
              </a:lnSpc>
              <a:spcBef>
                <a:spcPts val="1000"/>
              </a:spcBef>
              <a:buFontTx/>
              <a:buAutoNum type="arabicPeriod"/>
            </a:pPr>
            <a:r>
              <a:rPr lang="en-US" dirty="0"/>
              <a:t>T</a:t>
            </a:r>
            <a:r>
              <a:rPr dirty="0"/>
              <a:t>he </a:t>
            </a:r>
            <a:r>
              <a:rPr b="1" dirty="0"/>
              <a:t>green laminated card</a:t>
            </a:r>
            <a:r>
              <a:rPr dirty="0"/>
              <a:t> </a:t>
            </a:r>
            <a:r>
              <a:rPr lang="en-US" dirty="0"/>
              <a:t>shows the </a:t>
            </a:r>
            <a:r>
              <a:rPr b="1" dirty="0"/>
              <a:t>food category</a:t>
            </a:r>
            <a:r>
              <a:rPr dirty="0"/>
              <a:t> and the </a:t>
            </a:r>
            <a:r>
              <a:rPr b="1" dirty="0"/>
              <a:t>number</a:t>
            </a:r>
            <a:r>
              <a:rPr dirty="0"/>
              <a:t> of items</a:t>
            </a:r>
            <a:r>
              <a:rPr lang="en-US" dirty="0"/>
              <a:t> that will be in the bag</a:t>
            </a:r>
            <a:endParaRPr dirty="0"/>
          </a:p>
          <a:p>
            <a:pPr marL="0" indent="0">
              <a:lnSpc>
                <a:spcPct val="90000"/>
              </a:lnSpc>
              <a:spcBef>
                <a:spcPts val="1000"/>
              </a:spcBef>
              <a:buSzTx/>
              <a:buFontTx/>
              <a:buNone/>
              <a:defRPr i="1"/>
            </a:pPr>
            <a:r>
              <a:rPr dirty="0"/>
              <a:t>For example, </a:t>
            </a:r>
            <a:r>
              <a:rPr lang="en-US" dirty="0"/>
              <a:t>it will have  a variety of </a:t>
            </a:r>
            <a:r>
              <a:rPr dirty="0"/>
              <a:t>3 meat (meat, fish or chicken) items in </a:t>
            </a:r>
            <a:r>
              <a:rPr lang="en-US" dirty="0"/>
              <a:t> the </a:t>
            </a:r>
            <a:r>
              <a:rPr dirty="0"/>
              <a:t>bag. </a:t>
            </a:r>
          </a:p>
          <a:p>
            <a:pPr marL="0" indent="0">
              <a:lnSpc>
                <a:spcPct val="90000"/>
              </a:lnSpc>
              <a:spcBef>
                <a:spcPts val="1000"/>
              </a:spcBef>
              <a:buNone/>
            </a:pPr>
            <a:r>
              <a:rPr lang="en-US" dirty="0"/>
              <a:t>2.  There is a copy of the </a:t>
            </a:r>
            <a:r>
              <a:rPr lang="en-US" b="1" dirty="0"/>
              <a:t>Plate</a:t>
            </a:r>
            <a:r>
              <a:rPr lang="en-US" dirty="0"/>
              <a:t> (Build Your Own Healing Box—</a:t>
            </a:r>
            <a:r>
              <a:rPr lang="en-US" b="1" dirty="0"/>
              <a:t>Carb Controlled</a:t>
            </a:r>
            <a:r>
              <a:rPr lang="en-US" dirty="0"/>
              <a:t>)” in the bag</a:t>
            </a:r>
            <a:endParaRPr dirty="0"/>
          </a:p>
          <a:p>
            <a:pPr marL="342899" indent="-342899">
              <a:lnSpc>
                <a:spcPct val="90000"/>
              </a:lnSpc>
              <a:spcBef>
                <a:spcPts val="1000"/>
              </a:spcBef>
              <a:buFontTx/>
              <a:buAutoNum type="arabicPeriod" startAt="3"/>
            </a:pPr>
            <a:r>
              <a:rPr lang="en-US" dirty="0"/>
              <a:t>There is </a:t>
            </a:r>
            <a:r>
              <a:rPr b="1" dirty="0"/>
              <a:t> at least one recipe labeled as Carb Controlled</a:t>
            </a:r>
            <a:r>
              <a:rPr dirty="0"/>
              <a:t> that uses the meat, vegetable or grain items that</a:t>
            </a:r>
            <a:r>
              <a:rPr lang="en-US" dirty="0"/>
              <a:t> is in the </a:t>
            </a:r>
            <a:r>
              <a:rPr dirty="0"/>
              <a:t> bag</a:t>
            </a:r>
          </a:p>
          <a:p>
            <a:pPr marL="0" indent="0">
              <a:buSzTx/>
              <a:buFontTx/>
              <a:buNone/>
              <a:defRPr sz="1800"/>
            </a:pPr>
            <a:endParaRPr dirty="0"/>
          </a:p>
          <a:p>
            <a:pPr marL="0" indent="0">
              <a:buSzTx/>
              <a:buFontTx/>
              <a:buNone/>
              <a:defRPr sz="1800" i="1"/>
            </a:pPr>
            <a:endParaRPr dirty="0"/>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Shape 409"/>
          <p:cNvSpPr/>
          <p:nvPr/>
        </p:nvSpPr>
        <p:spPr>
          <a:xfrm>
            <a:off x="-2" y="0"/>
            <a:ext cx="12192003" cy="685800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410" name="Shape 410"/>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411" name="Shape 411"/>
          <p:cNvSpPr>
            <a:spLocks noGrp="1"/>
          </p:cNvSpPr>
          <p:nvPr>
            <p:ph type="title"/>
          </p:nvPr>
        </p:nvSpPr>
        <p:spPr>
          <a:xfrm>
            <a:off x="839787" y="533400"/>
            <a:ext cx="3932240" cy="4505674"/>
          </a:xfrm>
          <a:prstGeom prst="rect">
            <a:avLst/>
          </a:prstGeom>
        </p:spPr>
        <p:txBody>
          <a:bodyPr anchor="t"/>
          <a:lstStyle/>
          <a:p>
            <a:pPr>
              <a:defRPr sz="2400" b="1"/>
            </a:pPr>
            <a:r>
              <a:rPr dirty="0"/>
              <a:t>Healing Food</a:t>
            </a:r>
          </a:p>
          <a:p>
            <a:pPr>
              <a:defRPr b="1">
                <a:solidFill>
                  <a:srgbClr val="E52F0D"/>
                </a:solidFill>
              </a:defRPr>
            </a:pPr>
            <a:br>
              <a:rPr dirty="0"/>
            </a:br>
            <a:r>
              <a:rPr dirty="0">
                <a:solidFill>
                  <a:srgbClr val="0096FF"/>
                </a:solidFill>
              </a:rPr>
              <a:t>low sodium</a:t>
            </a:r>
            <a:r>
              <a:rPr dirty="0"/>
              <a:t> bags</a:t>
            </a:r>
            <a:endParaRPr dirty="0">
              <a:solidFill>
                <a:srgbClr val="9437FF"/>
              </a:solidFill>
            </a:endParaRPr>
          </a:p>
          <a:p>
            <a:pPr>
              <a:defRPr b="1">
                <a:solidFill>
                  <a:srgbClr val="E52F0D"/>
                </a:solidFill>
              </a:defRPr>
            </a:pPr>
            <a:endParaRPr dirty="0">
              <a:solidFill>
                <a:srgbClr val="9437FF"/>
              </a:solidFill>
            </a:endParaRPr>
          </a:p>
          <a:p>
            <a:pPr algn="ctr">
              <a:spcBef>
                <a:spcPts val="1000"/>
              </a:spcBef>
              <a:defRPr sz="2400"/>
            </a:pPr>
            <a:br>
              <a:rPr sz="3000" b="1" dirty="0">
                <a:solidFill>
                  <a:srgbClr val="E52F0D"/>
                </a:solidFill>
              </a:rPr>
            </a:br>
            <a:endParaRPr sz="3000" b="1" dirty="0">
              <a:solidFill>
                <a:srgbClr val="E52F0D"/>
              </a:solidFill>
            </a:endParaRPr>
          </a:p>
          <a:p>
            <a:pPr>
              <a:defRPr b="1">
                <a:solidFill>
                  <a:srgbClr val="E52F0D"/>
                </a:solidFill>
              </a:defRPr>
            </a:pPr>
            <a:endParaRPr sz="3000" b="1" dirty="0">
              <a:solidFill>
                <a:srgbClr val="E52F0D"/>
              </a:solidFill>
            </a:endParaRPr>
          </a:p>
          <a:p>
            <a:pPr>
              <a:defRPr b="1">
                <a:solidFill>
                  <a:srgbClr val="E52F0D"/>
                </a:solidFill>
              </a:defRPr>
            </a:pPr>
            <a:endParaRPr sz="3000" b="1" dirty="0">
              <a:solidFill>
                <a:srgbClr val="E52F0D"/>
              </a:solidFill>
            </a:endParaRPr>
          </a:p>
          <a:p>
            <a:pPr>
              <a:defRPr sz="2400" b="1" u="sng"/>
            </a:pPr>
            <a:r>
              <a:rPr dirty="0"/>
              <a:t> </a:t>
            </a:r>
          </a:p>
        </p:txBody>
      </p:sp>
      <p:sp>
        <p:nvSpPr>
          <p:cNvPr id="412" name="Shape 412"/>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31</a:t>
            </a:fld>
            <a:endParaRPr/>
          </a:p>
        </p:txBody>
      </p:sp>
      <p:sp>
        <p:nvSpPr>
          <p:cNvPr id="413" name="Shape 413"/>
          <p:cNvSpPr/>
          <p:nvPr/>
        </p:nvSpPr>
        <p:spPr>
          <a:xfrm>
            <a:off x="1772991" y="6404292"/>
            <a:ext cx="307576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200"/>
            </a:lvl1pPr>
          </a:lstStyle>
          <a:p>
            <a:r>
              <a:t>September 2018</a:t>
            </a:r>
          </a:p>
        </p:txBody>
      </p:sp>
      <p:sp>
        <p:nvSpPr>
          <p:cNvPr id="414" name="Shape 414"/>
          <p:cNvSpPr>
            <a:spLocks noGrp="1"/>
          </p:cNvSpPr>
          <p:nvPr>
            <p:ph type="body" idx="1"/>
          </p:nvPr>
        </p:nvSpPr>
        <p:spPr>
          <a:xfrm>
            <a:off x="5671687" y="1157546"/>
            <a:ext cx="6210862" cy="5557963"/>
          </a:xfrm>
          <a:prstGeom prst="rect">
            <a:avLst/>
          </a:prstGeom>
        </p:spPr>
        <p:txBody>
          <a:bodyPr>
            <a:noAutofit/>
          </a:bodyPr>
          <a:lstStyle/>
          <a:p>
            <a:pPr marL="342899" indent="-342899">
              <a:lnSpc>
                <a:spcPct val="90000"/>
              </a:lnSpc>
              <a:spcBef>
                <a:spcPts val="1000"/>
              </a:spcBef>
              <a:buFontTx/>
              <a:buAutoNum type="arabicPeriod"/>
            </a:pPr>
            <a:r>
              <a:rPr lang="en-US" dirty="0"/>
              <a:t>T</a:t>
            </a:r>
            <a:r>
              <a:rPr dirty="0"/>
              <a:t>he </a:t>
            </a:r>
            <a:r>
              <a:rPr b="1" dirty="0"/>
              <a:t>blue laminated card</a:t>
            </a:r>
            <a:r>
              <a:rPr dirty="0"/>
              <a:t> and</a:t>
            </a:r>
            <a:r>
              <a:rPr dirty="0">
                <a:solidFill>
                  <a:srgbClr val="0096FF"/>
                </a:solidFill>
              </a:rPr>
              <a:t> </a:t>
            </a:r>
            <a:r>
              <a:rPr b="1" dirty="0">
                <a:solidFill>
                  <a:srgbClr val="0433FF"/>
                </a:solidFill>
              </a:rPr>
              <a:t>blue bag</a:t>
            </a:r>
            <a:r>
              <a:rPr lang="en-US" b="1" dirty="0">
                <a:solidFill>
                  <a:srgbClr val="0433FF"/>
                </a:solidFill>
              </a:rPr>
              <a:t>  </a:t>
            </a:r>
          </a:p>
          <a:p>
            <a:pPr marL="0" indent="0">
              <a:lnSpc>
                <a:spcPct val="90000"/>
              </a:lnSpc>
              <a:spcBef>
                <a:spcPts val="1000"/>
              </a:spcBef>
              <a:buNone/>
            </a:pPr>
            <a:r>
              <a:rPr lang="en-US" dirty="0"/>
              <a:t>shows the </a:t>
            </a:r>
            <a:r>
              <a:rPr dirty="0"/>
              <a:t> </a:t>
            </a:r>
            <a:r>
              <a:rPr b="1" dirty="0"/>
              <a:t>food category</a:t>
            </a:r>
            <a:r>
              <a:rPr dirty="0"/>
              <a:t> and the </a:t>
            </a:r>
            <a:r>
              <a:rPr b="1" dirty="0"/>
              <a:t>number</a:t>
            </a:r>
            <a:r>
              <a:rPr dirty="0"/>
              <a:t> of items</a:t>
            </a:r>
          </a:p>
          <a:p>
            <a:pPr marL="0" indent="0">
              <a:lnSpc>
                <a:spcPct val="90000"/>
              </a:lnSpc>
              <a:spcBef>
                <a:spcPts val="1000"/>
              </a:spcBef>
              <a:buSzTx/>
              <a:buFontTx/>
              <a:buNone/>
              <a:defRPr i="1"/>
            </a:pPr>
            <a:r>
              <a:rPr dirty="0"/>
              <a:t>For example, </a:t>
            </a:r>
            <a:r>
              <a:rPr lang="en-US" dirty="0"/>
              <a:t> a variety of </a:t>
            </a:r>
            <a:r>
              <a:rPr dirty="0"/>
              <a:t> 3 meat (meat, fish or chicken) items  in bag. </a:t>
            </a:r>
          </a:p>
          <a:p>
            <a:pPr marL="0" indent="0">
              <a:lnSpc>
                <a:spcPct val="90000"/>
              </a:lnSpc>
              <a:spcBef>
                <a:spcPts val="1000"/>
              </a:spcBef>
              <a:buNone/>
            </a:pPr>
            <a:r>
              <a:rPr lang="en-US" dirty="0"/>
              <a:t>2.  A</a:t>
            </a:r>
            <a:r>
              <a:rPr dirty="0"/>
              <a:t> copy of the </a:t>
            </a:r>
            <a:r>
              <a:rPr b="1" dirty="0"/>
              <a:t>Plate </a:t>
            </a:r>
            <a:r>
              <a:rPr dirty="0"/>
              <a:t>(Build Your Own Healing Box—</a:t>
            </a:r>
            <a:r>
              <a:rPr b="1" dirty="0">
                <a:solidFill>
                  <a:srgbClr val="0096FF"/>
                </a:solidFill>
              </a:rPr>
              <a:t>Low Sodium</a:t>
            </a:r>
            <a:r>
              <a:rPr dirty="0"/>
              <a:t>)” </a:t>
            </a:r>
            <a:r>
              <a:rPr lang="en-US" dirty="0"/>
              <a:t> is </a:t>
            </a:r>
            <a:r>
              <a:rPr dirty="0"/>
              <a:t>in the bag</a:t>
            </a:r>
          </a:p>
          <a:p>
            <a:pPr marL="342899" indent="-342899">
              <a:lnSpc>
                <a:spcPct val="90000"/>
              </a:lnSpc>
              <a:spcBef>
                <a:spcPts val="1000"/>
              </a:spcBef>
              <a:buFontTx/>
              <a:buAutoNum type="arabicPeriod" startAt="3"/>
            </a:pPr>
            <a:r>
              <a:rPr lang="en-US" dirty="0"/>
              <a:t>There is </a:t>
            </a:r>
            <a:r>
              <a:rPr lang="en-US" b="1" dirty="0"/>
              <a:t>a</a:t>
            </a:r>
            <a:r>
              <a:rPr b="1" dirty="0"/>
              <a:t>t least one recipe </a:t>
            </a:r>
            <a:r>
              <a:rPr dirty="0"/>
              <a:t>labeled as</a:t>
            </a:r>
            <a:r>
              <a:rPr b="1" dirty="0"/>
              <a:t> Low Sodium</a:t>
            </a:r>
            <a:r>
              <a:rPr dirty="0"/>
              <a:t> that uses the meat, vegetable or grain items that you have placed in the bag</a:t>
            </a:r>
          </a:p>
        </p:txBody>
      </p:sp>
      <p:pic>
        <p:nvPicPr>
          <p:cNvPr id="415" name="image31.png"/>
          <p:cNvPicPr>
            <a:picLocks noChangeAspect="1"/>
          </p:cNvPicPr>
          <p:nvPr/>
        </p:nvPicPr>
        <p:blipFill>
          <a:blip r:embed="rId2"/>
          <a:stretch>
            <a:fillRect/>
          </a:stretch>
        </p:blipFill>
        <p:spPr>
          <a:xfrm>
            <a:off x="208832" y="1976766"/>
            <a:ext cx="4784240" cy="2608334"/>
          </a:xfrm>
          <a:prstGeom prst="rect">
            <a:avLst/>
          </a:prstGeom>
          <a:ln w="12700">
            <a:miter lim="400000"/>
          </a:ln>
        </p:spPr>
      </p:pic>
      <p:pic>
        <p:nvPicPr>
          <p:cNvPr id="416" name="image14.png"/>
          <p:cNvPicPr>
            <a:picLocks noChangeAspect="1"/>
          </p:cNvPicPr>
          <p:nvPr/>
        </p:nvPicPr>
        <p:blipFill>
          <a:blip r:embed="rId3"/>
          <a:stretch>
            <a:fillRect/>
          </a:stretch>
        </p:blipFill>
        <p:spPr>
          <a:xfrm>
            <a:off x="675144" y="3129603"/>
            <a:ext cx="4261525" cy="3209239"/>
          </a:xfrm>
          <a:prstGeom prst="rect">
            <a:avLst/>
          </a:prstGeom>
          <a:ln w="12700">
            <a:miter lim="400000"/>
          </a:ln>
        </p:spPr>
      </p:pic>
      <p:pic>
        <p:nvPicPr>
          <p:cNvPr id="417" name="image22-filtered.png"/>
          <p:cNvPicPr>
            <a:picLocks noChangeAspect="1"/>
          </p:cNvPicPr>
          <p:nvPr/>
        </p:nvPicPr>
        <p:blipFill>
          <a:blip r:embed="rId4"/>
          <a:srcRect l="7592" t="63209" r="52221" b="2382"/>
          <a:stretch>
            <a:fillRect/>
          </a:stretch>
        </p:blipFill>
        <p:spPr>
          <a:xfrm>
            <a:off x="9975749" y="-21388"/>
            <a:ext cx="1706989" cy="1163775"/>
          </a:xfrm>
          <a:prstGeom prst="rect">
            <a:avLst/>
          </a:prstGeom>
          <a:ln w="12700">
            <a:miter lim="400000"/>
          </a:ln>
        </p:spPr>
      </p:pic>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hape 419"/>
          <p:cNvSpPr/>
          <p:nvPr/>
        </p:nvSpPr>
        <p:spPr>
          <a:xfrm>
            <a:off x="-2" y="0"/>
            <a:ext cx="12192003" cy="685800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420" name="Shape 420"/>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421" name="Shape 421"/>
          <p:cNvSpPr>
            <a:spLocks noGrp="1"/>
          </p:cNvSpPr>
          <p:nvPr>
            <p:ph type="title"/>
          </p:nvPr>
        </p:nvSpPr>
        <p:spPr>
          <a:xfrm>
            <a:off x="839787" y="533400"/>
            <a:ext cx="3932240" cy="4505674"/>
          </a:xfrm>
          <a:prstGeom prst="rect">
            <a:avLst/>
          </a:prstGeom>
        </p:spPr>
        <p:txBody>
          <a:bodyPr anchor="t">
            <a:normAutofit/>
          </a:bodyPr>
          <a:lstStyle/>
          <a:p>
            <a:pPr defTabSz="886968">
              <a:defRPr sz="2328" b="1"/>
            </a:pPr>
            <a:r>
              <a:rPr dirty="0"/>
              <a:t>Healing Food</a:t>
            </a:r>
          </a:p>
          <a:p>
            <a:pPr defTabSz="886968">
              <a:defRPr sz="2910" b="1">
                <a:solidFill>
                  <a:srgbClr val="E52F0D"/>
                </a:solidFill>
              </a:defRPr>
            </a:pPr>
            <a:r>
              <a:rPr sz="3104" dirty="0">
                <a:solidFill>
                  <a:srgbClr val="9437FF"/>
                </a:solidFill>
              </a:rPr>
              <a:t>“No diet prescription”/</a:t>
            </a:r>
            <a:br>
              <a:rPr sz="3104" dirty="0">
                <a:solidFill>
                  <a:srgbClr val="9437FF"/>
                </a:solidFill>
              </a:rPr>
            </a:br>
            <a:r>
              <a:rPr sz="3104" dirty="0">
                <a:solidFill>
                  <a:srgbClr val="9437FF"/>
                </a:solidFill>
              </a:rPr>
              <a:t>balanced</a:t>
            </a:r>
            <a:r>
              <a:rPr sz="3104" dirty="0"/>
              <a:t> Bags</a:t>
            </a:r>
            <a:endParaRPr dirty="0">
              <a:solidFill>
                <a:srgbClr val="9437FF"/>
              </a:solidFill>
            </a:endParaRPr>
          </a:p>
          <a:p>
            <a:pPr defTabSz="886968">
              <a:spcBef>
                <a:spcPts val="1800"/>
              </a:spcBef>
              <a:defRPr sz="2328"/>
            </a:pPr>
            <a:endParaRPr dirty="0">
              <a:solidFill>
                <a:srgbClr val="9437FF"/>
              </a:solidFill>
            </a:endParaRPr>
          </a:p>
          <a:p>
            <a:pPr defTabSz="886968">
              <a:defRPr sz="2910" b="1">
                <a:solidFill>
                  <a:srgbClr val="E52F0D"/>
                </a:solidFill>
              </a:defRPr>
            </a:pPr>
            <a:endParaRPr dirty="0">
              <a:solidFill>
                <a:srgbClr val="9437FF"/>
              </a:solidFill>
            </a:endParaRPr>
          </a:p>
          <a:p>
            <a:pPr algn="ctr" defTabSz="886968">
              <a:spcBef>
                <a:spcPts val="900"/>
              </a:spcBef>
              <a:defRPr sz="2328"/>
            </a:pPr>
            <a:br>
              <a:rPr sz="2910" b="1" dirty="0">
                <a:solidFill>
                  <a:srgbClr val="E52F0D"/>
                </a:solidFill>
              </a:rPr>
            </a:br>
            <a:endParaRPr sz="2910" b="1" dirty="0">
              <a:solidFill>
                <a:srgbClr val="E52F0D"/>
              </a:solidFill>
            </a:endParaRPr>
          </a:p>
          <a:p>
            <a:pPr defTabSz="886968">
              <a:defRPr sz="2910" b="1">
                <a:solidFill>
                  <a:srgbClr val="E52F0D"/>
                </a:solidFill>
              </a:defRPr>
            </a:pPr>
            <a:endParaRPr sz="2910" b="1" dirty="0">
              <a:solidFill>
                <a:srgbClr val="E52F0D"/>
              </a:solidFill>
            </a:endParaRPr>
          </a:p>
          <a:p>
            <a:pPr defTabSz="886968">
              <a:defRPr sz="2910" b="1">
                <a:solidFill>
                  <a:srgbClr val="E52F0D"/>
                </a:solidFill>
              </a:defRPr>
            </a:pPr>
            <a:endParaRPr sz="2910" b="1" dirty="0">
              <a:solidFill>
                <a:srgbClr val="E52F0D"/>
              </a:solidFill>
            </a:endParaRPr>
          </a:p>
          <a:p>
            <a:pPr defTabSz="886968">
              <a:defRPr sz="2328" b="1" u="sng"/>
            </a:pPr>
            <a:r>
              <a:rPr dirty="0"/>
              <a:t> </a:t>
            </a:r>
          </a:p>
        </p:txBody>
      </p:sp>
      <p:sp>
        <p:nvSpPr>
          <p:cNvPr id="422" name="Shape 422"/>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32</a:t>
            </a:fld>
            <a:endParaRPr/>
          </a:p>
        </p:txBody>
      </p:sp>
      <p:sp>
        <p:nvSpPr>
          <p:cNvPr id="423" name="Shape 423"/>
          <p:cNvSpPr/>
          <p:nvPr/>
        </p:nvSpPr>
        <p:spPr>
          <a:xfrm>
            <a:off x="1772991" y="6404292"/>
            <a:ext cx="307576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1200"/>
            </a:lvl1pPr>
          </a:lstStyle>
          <a:p>
            <a:r>
              <a:t>September 2018</a:t>
            </a:r>
          </a:p>
        </p:txBody>
      </p:sp>
      <p:sp>
        <p:nvSpPr>
          <p:cNvPr id="424" name="Shape 424"/>
          <p:cNvSpPr>
            <a:spLocks noGrp="1"/>
          </p:cNvSpPr>
          <p:nvPr>
            <p:ph type="body" idx="1"/>
          </p:nvPr>
        </p:nvSpPr>
        <p:spPr>
          <a:xfrm>
            <a:off x="5671687" y="1157546"/>
            <a:ext cx="6210862" cy="5557963"/>
          </a:xfrm>
          <a:prstGeom prst="rect">
            <a:avLst/>
          </a:prstGeom>
        </p:spPr>
        <p:txBody>
          <a:bodyPr>
            <a:noAutofit/>
          </a:bodyPr>
          <a:lstStyle/>
          <a:p>
            <a:pPr marL="342899" indent="-342899">
              <a:lnSpc>
                <a:spcPct val="90000"/>
              </a:lnSpc>
              <a:spcBef>
                <a:spcPts val="1000"/>
              </a:spcBef>
              <a:buFontTx/>
              <a:buAutoNum type="arabicPeriod"/>
            </a:pPr>
            <a:r>
              <a:rPr lang="en-US" dirty="0"/>
              <a:t>T</a:t>
            </a:r>
            <a:r>
              <a:rPr dirty="0"/>
              <a:t>he </a:t>
            </a:r>
            <a:r>
              <a:rPr b="1" dirty="0"/>
              <a:t>purple laminated card</a:t>
            </a:r>
            <a:r>
              <a:rPr dirty="0"/>
              <a:t> and </a:t>
            </a:r>
            <a:r>
              <a:rPr b="1" dirty="0">
                <a:solidFill>
                  <a:srgbClr val="9437FF"/>
                </a:solidFill>
              </a:rPr>
              <a:t>purple bag</a:t>
            </a:r>
          </a:p>
          <a:p>
            <a:pPr marL="0" indent="0">
              <a:lnSpc>
                <a:spcPct val="90000"/>
              </a:lnSpc>
              <a:spcBef>
                <a:spcPts val="1000"/>
              </a:spcBef>
              <a:buNone/>
            </a:pPr>
            <a:r>
              <a:rPr lang="en-US" dirty="0"/>
              <a:t> have the </a:t>
            </a:r>
            <a:r>
              <a:rPr b="1" dirty="0"/>
              <a:t>food category</a:t>
            </a:r>
            <a:r>
              <a:rPr dirty="0"/>
              <a:t> and the </a:t>
            </a:r>
            <a:r>
              <a:rPr b="1" dirty="0"/>
              <a:t>number</a:t>
            </a:r>
            <a:r>
              <a:rPr dirty="0"/>
              <a:t> of items</a:t>
            </a:r>
          </a:p>
          <a:p>
            <a:pPr marL="0" indent="0">
              <a:lnSpc>
                <a:spcPct val="90000"/>
              </a:lnSpc>
              <a:spcBef>
                <a:spcPts val="1000"/>
              </a:spcBef>
              <a:buSzTx/>
              <a:buFontTx/>
              <a:buNone/>
              <a:defRPr i="1"/>
            </a:pPr>
            <a:r>
              <a:rPr dirty="0"/>
              <a:t>For example, </a:t>
            </a:r>
            <a:r>
              <a:rPr lang="en-US" dirty="0"/>
              <a:t>a variety of </a:t>
            </a:r>
            <a:r>
              <a:rPr dirty="0"/>
              <a:t> 3 meat (meat, fish or chicken) items in bag. </a:t>
            </a:r>
          </a:p>
          <a:p>
            <a:pPr marL="342899" indent="-342899">
              <a:lnSpc>
                <a:spcPct val="90000"/>
              </a:lnSpc>
              <a:spcBef>
                <a:spcPts val="1000"/>
              </a:spcBef>
              <a:buFontTx/>
              <a:buAutoNum type="arabicPeriod" startAt="3"/>
            </a:pPr>
            <a:r>
              <a:rPr lang="en-US" dirty="0"/>
              <a:t>A</a:t>
            </a:r>
            <a:r>
              <a:rPr dirty="0"/>
              <a:t> copy of the </a:t>
            </a:r>
            <a:r>
              <a:rPr b="1" dirty="0"/>
              <a:t>Plate </a:t>
            </a:r>
            <a:r>
              <a:rPr dirty="0"/>
              <a:t>(</a:t>
            </a:r>
            <a:r>
              <a:rPr i="1" dirty="0"/>
              <a:t>Build Your Own Healing Box—</a:t>
            </a:r>
            <a:r>
              <a:rPr b="1" i="1" dirty="0">
                <a:solidFill>
                  <a:srgbClr val="9437FF"/>
                </a:solidFill>
              </a:rPr>
              <a:t>No diet prescription/balanced</a:t>
            </a:r>
            <a:r>
              <a:rPr dirty="0"/>
              <a:t>) </a:t>
            </a:r>
            <a:r>
              <a:rPr lang="en-US" dirty="0"/>
              <a:t>is </a:t>
            </a:r>
            <a:r>
              <a:rPr dirty="0"/>
              <a:t>in the bag</a:t>
            </a:r>
          </a:p>
          <a:p>
            <a:pPr marL="342899" indent="-342899">
              <a:lnSpc>
                <a:spcPct val="90000"/>
              </a:lnSpc>
              <a:spcBef>
                <a:spcPts val="1000"/>
              </a:spcBef>
              <a:buFontTx/>
              <a:buAutoNum type="arabicPeriod" startAt="3"/>
            </a:pPr>
            <a:r>
              <a:rPr lang="en-US" dirty="0"/>
              <a:t>There is </a:t>
            </a:r>
            <a:r>
              <a:rPr b="1" dirty="0"/>
              <a:t> at least one recipe labeled as No diet prescription/balanced t</a:t>
            </a:r>
            <a:r>
              <a:rPr dirty="0"/>
              <a:t>hat uses the meat, vegetable or grain items that </a:t>
            </a:r>
            <a:r>
              <a:rPr lang="en-US" dirty="0"/>
              <a:t>is</a:t>
            </a:r>
            <a:r>
              <a:rPr dirty="0"/>
              <a:t> in the bag. All recipes from the file are ok to use in the balanced bag</a:t>
            </a:r>
          </a:p>
          <a:p>
            <a:pPr marL="0" indent="0">
              <a:buSzTx/>
              <a:buFontTx/>
              <a:buNone/>
              <a:defRPr sz="1800" i="1"/>
            </a:pPr>
            <a:endParaRPr lang="en-US" dirty="0"/>
          </a:p>
          <a:p>
            <a:pPr marL="0" indent="0">
              <a:buSzTx/>
              <a:buFontTx/>
              <a:buNone/>
              <a:defRPr sz="1800" i="1"/>
            </a:pPr>
            <a:endParaRPr lang="en-US" dirty="0"/>
          </a:p>
          <a:p>
            <a:pPr marL="0" indent="0">
              <a:buSzTx/>
              <a:buFontTx/>
              <a:buNone/>
              <a:defRPr sz="1800" i="1"/>
            </a:pPr>
            <a:r>
              <a:rPr lang="en-US" dirty="0"/>
              <a:t>People who have been ill or injured---even if they do not have a specific diet related condition—need healthy food to heal</a:t>
            </a:r>
            <a:endParaRPr dirty="0"/>
          </a:p>
        </p:txBody>
      </p:sp>
      <p:pic>
        <p:nvPicPr>
          <p:cNvPr id="425" name="image30.png"/>
          <p:cNvPicPr>
            <a:picLocks noChangeAspect="1"/>
          </p:cNvPicPr>
          <p:nvPr/>
        </p:nvPicPr>
        <p:blipFill>
          <a:blip r:embed="rId2"/>
          <a:stretch>
            <a:fillRect/>
          </a:stretch>
        </p:blipFill>
        <p:spPr>
          <a:xfrm>
            <a:off x="288365" y="2354194"/>
            <a:ext cx="4650097" cy="2589879"/>
          </a:xfrm>
          <a:prstGeom prst="rect">
            <a:avLst/>
          </a:prstGeom>
          <a:ln w="12700">
            <a:miter lim="400000"/>
          </a:ln>
        </p:spPr>
      </p:pic>
      <p:pic>
        <p:nvPicPr>
          <p:cNvPr id="426" name="image14.png"/>
          <p:cNvPicPr>
            <a:picLocks noChangeAspect="1"/>
          </p:cNvPicPr>
          <p:nvPr/>
        </p:nvPicPr>
        <p:blipFill>
          <a:blip r:embed="rId3"/>
          <a:stretch>
            <a:fillRect/>
          </a:stretch>
        </p:blipFill>
        <p:spPr>
          <a:xfrm>
            <a:off x="549231" y="3340942"/>
            <a:ext cx="4363975" cy="3286391"/>
          </a:xfrm>
          <a:prstGeom prst="rect">
            <a:avLst/>
          </a:prstGeom>
          <a:ln w="12700">
            <a:miter lim="400000"/>
          </a:ln>
        </p:spPr>
      </p:pic>
      <p:pic>
        <p:nvPicPr>
          <p:cNvPr id="427" name="image22-filtered.png"/>
          <p:cNvPicPr>
            <a:picLocks noChangeAspect="1"/>
          </p:cNvPicPr>
          <p:nvPr/>
        </p:nvPicPr>
        <p:blipFill>
          <a:blip r:embed="rId4"/>
          <a:srcRect l="6623" t="36369" r="53699" b="32830"/>
          <a:stretch>
            <a:fillRect/>
          </a:stretch>
        </p:blipFill>
        <p:spPr>
          <a:xfrm>
            <a:off x="10056628" y="-39482"/>
            <a:ext cx="1872422" cy="1157363"/>
          </a:xfrm>
          <a:prstGeom prst="rect">
            <a:avLst/>
          </a:prstGeom>
          <a:ln w="12700">
            <a:miter lim="400000"/>
          </a:ln>
        </p:spPr>
      </p:pic>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Shape 429"/>
          <p:cNvSpPr/>
          <p:nvPr/>
        </p:nvSpPr>
        <p:spPr>
          <a:xfrm>
            <a:off x="2666998" y="1244600"/>
            <a:ext cx="11939836" cy="6858000"/>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430" name="Shape 430"/>
          <p:cNvSpPr/>
          <p:nvPr/>
        </p:nvSpPr>
        <p:spPr>
          <a:xfrm>
            <a:off x="5670550" y="656332"/>
            <a:ext cx="5221532" cy="5202784"/>
          </a:xfrm>
          <a:prstGeom prst="ellipse">
            <a:avLst/>
          </a:prstGeom>
          <a:gradFill>
            <a:gsLst>
              <a:gs pos="0">
                <a:schemeClr val="accent4">
                  <a:hueOff val="-617933"/>
                  <a:lumOff val="36487"/>
                  <a:alpha val="26529"/>
                </a:schemeClr>
              </a:gs>
              <a:gs pos="35000">
                <a:srgbClr val="FFEACF">
                  <a:alpha val="26529"/>
                </a:srgbClr>
              </a:gs>
              <a:gs pos="100000">
                <a:schemeClr val="accent4">
                  <a:hueOff val="-742744"/>
                  <a:lumOff val="46439"/>
                  <a:alpha val="26529"/>
                </a:schemeClr>
              </a:gs>
            </a:gsLst>
            <a:lin ang="16200000"/>
          </a:gradFill>
          <a:ln w="12700">
            <a:solidFill>
              <a:srgbClr val="F9BC00">
                <a:alpha val="26529"/>
              </a:srgbClr>
            </a:solidFill>
            <a:miter lim="400000"/>
          </a:ln>
          <a:effectLst>
            <a:outerShdw blurRad="127000" dist="12700" dir="5400000" rotWithShape="0">
              <a:srgbClr val="000000">
                <a:alpha val="75000"/>
              </a:srgbClr>
            </a:outerShdw>
          </a:effectLst>
        </p:spPr>
        <p:txBody>
          <a:bodyPr lIns="45718" tIns="45718" rIns="45718" bIns="45718" anchor="ctr"/>
          <a:lstStyle/>
          <a:p>
            <a:endParaRPr/>
          </a:p>
        </p:txBody>
      </p:sp>
      <p:sp>
        <p:nvSpPr>
          <p:cNvPr id="431" name="Shape 43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32" name="Shape 432"/>
          <p:cNvSpPr>
            <a:spLocks noGrp="1"/>
          </p:cNvSpPr>
          <p:nvPr>
            <p:ph type="title"/>
          </p:nvPr>
        </p:nvSpPr>
        <p:spPr>
          <a:xfrm>
            <a:off x="839787" y="698500"/>
            <a:ext cx="3932240" cy="4348478"/>
          </a:xfrm>
          <a:prstGeom prst="rect">
            <a:avLst/>
          </a:prstGeom>
        </p:spPr>
        <p:txBody>
          <a:bodyPr anchor="t">
            <a:noAutofit/>
          </a:bodyPr>
          <a:lstStyle/>
          <a:p>
            <a:pPr>
              <a:defRPr sz="2400"/>
            </a:pPr>
            <a:r>
              <a:rPr b="1">
                <a:solidFill>
                  <a:srgbClr val="FF2600"/>
                </a:solidFill>
              </a:rPr>
              <a:t>   </a:t>
            </a:r>
          </a:p>
          <a:p>
            <a:pPr>
              <a:spcBef>
                <a:spcPts val="1000"/>
              </a:spcBef>
            </a:pPr>
            <a:r>
              <a:rPr>
                <a:solidFill>
                  <a:srgbClr val="FFFFFF"/>
                </a:solidFill>
              </a:rPr>
              <a:t>Build Your Own Healing Box—</a:t>
            </a:r>
            <a:br/>
            <a:r>
              <a:rPr sz="3600" b="1">
                <a:solidFill>
                  <a:srgbClr val="008F00"/>
                </a:solidFill>
              </a:rPr>
              <a:t>Carb Control</a:t>
            </a:r>
            <a:endParaRPr b="1">
              <a:solidFill>
                <a:srgbClr val="008F00"/>
              </a:solidFill>
            </a:endParaRPr>
          </a:p>
          <a:p>
            <a:pPr>
              <a:spcBef>
                <a:spcPts val="1000"/>
              </a:spcBef>
            </a:pPr>
            <a:endParaRPr b="1">
              <a:solidFill>
                <a:srgbClr val="008F00"/>
              </a:solidFill>
            </a:endParaRPr>
          </a:p>
          <a:p>
            <a:pPr>
              <a:spcBef>
                <a:spcPts val="1000"/>
              </a:spcBef>
            </a:pPr>
            <a:r>
              <a:t>Considerations</a:t>
            </a:r>
          </a:p>
          <a:p>
            <a:endParaRPr/>
          </a:p>
          <a:p>
            <a:endParaRPr/>
          </a:p>
        </p:txBody>
      </p:sp>
      <p:sp>
        <p:nvSpPr>
          <p:cNvPr id="433" name="Shape 433"/>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33</a:t>
            </a:fld>
            <a:endParaRPr/>
          </a:p>
        </p:txBody>
      </p:sp>
      <p:sp>
        <p:nvSpPr>
          <p:cNvPr id="434" name="Shape 434"/>
          <p:cNvSpPr/>
          <p:nvPr/>
        </p:nvSpPr>
        <p:spPr>
          <a:xfrm>
            <a:off x="1831606" y="6359842"/>
            <a:ext cx="155128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435" name="Shape 435"/>
          <p:cNvSpPr/>
          <p:nvPr/>
        </p:nvSpPr>
        <p:spPr>
          <a:xfrm>
            <a:off x="6282176" y="1297409"/>
            <a:ext cx="3906840" cy="3920630"/>
          </a:xfrm>
          <a:prstGeom prst="ellipse">
            <a:avLst/>
          </a:prstGeom>
          <a:gradFill>
            <a:gsLst>
              <a:gs pos="0">
                <a:schemeClr val="accent3">
                  <a:lumOff val="19878"/>
                  <a:alpha val="91425"/>
                </a:schemeClr>
              </a:gs>
              <a:gs pos="35000">
                <a:srgbClr val="E3E3E3">
                  <a:alpha val="91425"/>
                </a:srgbClr>
              </a:gs>
              <a:gs pos="100000">
                <a:schemeClr val="accent3">
                  <a:lumOff val="30981"/>
                  <a:alpha val="91425"/>
                </a:schemeClr>
              </a:gs>
            </a:gsLst>
            <a:lin ang="16200000"/>
          </a:gradFill>
          <a:ln w="25400">
            <a:solidFill>
              <a:schemeClr val="accent4">
                <a:lumOff val="25000"/>
                <a:alpha val="91425"/>
              </a:schemeClr>
            </a:solidFill>
            <a:miter lim="400000"/>
          </a:ln>
        </p:spPr>
        <p:txBody>
          <a:bodyPr lIns="45718" tIns="45718" rIns="45718" bIns="45718" anchor="ctr"/>
          <a:lstStyle/>
          <a:p>
            <a:endParaRPr/>
          </a:p>
        </p:txBody>
      </p:sp>
      <p:sp>
        <p:nvSpPr>
          <p:cNvPr id="436" name="Shape 436"/>
          <p:cNvSpPr/>
          <p:nvPr/>
        </p:nvSpPr>
        <p:spPr>
          <a:xfrm>
            <a:off x="5057267" y="1179831"/>
            <a:ext cx="6219735" cy="52603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a:pPr>
            <a:r>
              <a:t>We help patients </a:t>
            </a:r>
            <a:r>
              <a:rPr b="1"/>
              <a:t>know what types of food</a:t>
            </a:r>
            <a:r>
              <a:t> they should get from their food pantry, friends, family or other organizations</a:t>
            </a:r>
          </a:p>
          <a:p>
            <a:pPr marL="200526" indent="-200526">
              <a:lnSpc>
                <a:spcPct val="90000"/>
              </a:lnSpc>
              <a:spcBef>
                <a:spcPts val="1000"/>
              </a:spcBef>
              <a:buSzPct val="100000"/>
              <a:buChar char="•"/>
              <a:defRPr sz="2000"/>
            </a:pPr>
            <a:r>
              <a:t>Though we are giving them canned foods, </a:t>
            </a:r>
            <a:br/>
            <a:r>
              <a:t>they may get the same foods in fresh, frozen </a:t>
            </a:r>
            <a:br/>
            <a:r>
              <a:t>or dried forms</a:t>
            </a:r>
          </a:p>
          <a:p>
            <a:pPr marL="200526" indent="-200526">
              <a:lnSpc>
                <a:spcPct val="90000"/>
              </a:lnSpc>
              <a:spcBef>
                <a:spcPts val="1000"/>
              </a:spcBef>
              <a:buSzPct val="100000"/>
              <a:buChar char="•"/>
              <a:defRPr sz="2000"/>
            </a:pPr>
            <a:r>
              <a:t>Include </a:t>
            </a:r>
            <a:r>
              <a:rPr b="1"/>
              <a:t>sugar-free</a:t>
            </a:r>
            <a:r>
              <a:t> drinks or water to drink</a:t>
            </a:r>
          </a:p>
          <a:p>
            <a:pPr marL="200526" indent="-200526">
              <a:lnSpc>
                <a:spcPct val="90000"/>
              </a:lnSpc>
              <a:spcBef>
                <a:spcPts val="1000"/>
              </a:spcBef>
              <a:buSzPct val="100000"/>
              <a:buChar char="•"/>
              <a:defRPr sz="2000"/>
            </a:pPr>
            <a:r>
              <a:t>On the Food plate include: </a:t>
            </a:r>
            <a:br/>
            <a:r>
              <a:t>½ non starchy  vegetables  </a:t>
            </a:r>
            <a:br/>
            <a:r>
              <a:t>a serving of fruit</a:t>
            </a:r>
            <a:br/>
            <a:r>
              <a:t>¼ meats/fish, and</a:t>
            </a:r>
            <a:br/>
            <a:r>
              <a:t>¼ grains</a:t>
            </a:r>
          </a:p>
          <a:p>
            <a:pPr marL="200526" indent="-200526">
              <a:lnSpc>
                <a:spcPct val="90000"/>
              </a:lnSpc>
              <a:spcBef>
                <a:spcPts val="1000"/>
              </a:spcBef>
              <a:buSzPct val="100000"/>
              <a:buChar char="•"/>
              <a:defRPr sz="2000"/>
            </a:pPr>
            <a:r>
              <a:rPr b="1"/>
              <a:t>Plate size varies</a:t>
            </a:r>
            <a:r>
              <a:t> for children vs. adults</a:t>
            </a:r>
          </a:p>
          <a:p>
            <a:pPr marL="200526" indent="-200526">
              <a:lnSpc>
                <a:spcPct val="90000"/>
              </a:lnSpc>
              <a:spcBef>
                <a:spcPts val="1000"/>
              </a:spcBef>
              <a:buSzPct val="100000"/>
              <a:buChar char="•"/>
              <a:defRPr sz="2000"/>
            </a:pPr>
            <a:r>
              <a:rPr b="1"/>
              <a:t>Portion sizes</a:t>
            </a:r>
            <a:r>
              <a:t> can be measured </a:t>
            </a:r>
            <a:br/>
            <a:r>
              <a:t>using the patient’s hand</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Shape 438"/>
          <p:cNvSpPr/>
          <p:nvPr/>
        </p:nvSpPr>
        <p:spPr>
          <a:xfrm>
            <a:off x="-899328" y="2883393"/>
            <a:ext cx="11939836" cy="6858001"/>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439" name="Shape 439"/>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40" name="Shape 440"/>
          <p:cNvSpPr>
            <a:spLocks noGrp="1"/>
          </p:cNvSpPr>
          <p:nvPr>
            <p:ph type="title"/>
          </p:nvPr>
        </p:nvSpPr>
        <p:spPr>
          <a:xfrm>
            <a:off x="194896" y="698500"/>
            <a:ext cx="3932240" cy="4348478"/>
          </a:xfrm>
          <a:prstGeom prst="rect">
            <a:avLst/>
          </a:prstGeom>
        </p:spPr>
        <p:txBody>
          <a:bodyPr anchor="t">
            <a:noAutofit/>
          </a:bodyPr>
          <a:lstStyle/>
          <a:p>
            <a:pPr>
              <a:defRPr sz="2400"/>
            </a:pPr>
            <a:r>
              <a:rPr b="1" dirty="0">
                <a:solidFill>
                  <a:srgbClr val="FF2600"/>
                </a:solidFill>
              </a:rPr>
              <a:t>   </a:t>
            </a:r>
          </a:p>
          <a:p>
            <a:pPr>
              <a:spcBef>
                <a:spcPts val="1000"/>
              </a:spcBef>
              <a:defRPr sz="3600">
                <a:solidFill>
                  <a:srgbClr val="FFFFFF"/>
                </a:solidFill>
              </a:defRPr>
            </a:pPr>
            <a:r>
              <a:rPr dirty="0"/>
              <a:t>Extension Dates</a:t>
            </a:r>
            <a:br>
              <a:rPr lang="en-US" dirty="0"/>
            </a:br>
            <a:r>
              <a:rPr lang="en-US" dirty="0"/>
              <a:t> </a:t>
            </a:r>
            <a:br>
              <a:rPr lang="en-US" dirty="0"/>
            </a:br>
            <a:r>
              <a:rPr lang="en-US" dirty="0"/>
              <a:t>USDA says foods</a:t>
            </a:r>
            <a:br>
              <a:rPr lang="en-US" dirty="0"/>
            </a:br>
            <a:r>
              <a:rPr lang="en-US" dirty="0"/>
              <a:t>can be donated </a:t>
            </a:r>
            <a:br>
              <a:rPr lang="en-US" dirty="0"/>
            </a:br>
            <a:r>
              <a:rPr lang="en-US" dirty="0"/>
              <a:t>and used after</a:t>
            </a:r>
            <a:br>
              <a:rPr lang="en-US" dirty="0"/>
            </a:br>
            <a:r>
              <a:rPr lang="en-US" dirty="0"/>
              <a:t>expiration date</a:t>
            </a:r>
            <a:br>
              <a:rPr lang="en-US" dirty="0"/>
            </a:br>
            <a:br>
              <a:rPr lang="en-US" dirty="0"/>
            </a:br>
            <a:r>
              <a:rPr lang="en-US" dirty="0"/>
              <a:t>see “Extension</a:t>
            </a:r>
            <a:br>
              <a:rPr lang="en-US" dirty="0"/>
            </a:br>
            <a:r>
              <a:rPr lang="en-US" dirty="0"/>
              <a:t>Date” handout</a:t>
            </a:r>
            <a:br>
              <a:rPr lang="en-US" dirty="0"/>
            </a:br>
            <a:r>
              <a:rPr lang="en-US" sz="1800" dirty="0"/>
              <a:t>from the  food bank </a:t>
            </a:r>
            <a:endParaRPr sz="1800" b="1" dirty="0">
              <a:solidFill>
                <a:srgbClr val="008F00"/>
              </a:solidFill>
            </a:endParaRPr>
          </a:p>
          <a:p>
            <a:pPr>
              <a:spcBef>
                <a:spcPts val="1000"/>
              </a:spcBef>
            </a:pPr>
            <a:r>
              <a:rPr dirty="0"/>
              <a:t> </a:t>
            </a:r>
          </a:p>
        </p:txBody>
      </p:sp>
      <p:sp>
        <p:nvSpPr>
          <p:cNvPr id="441" name="Shape 441"/>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rPr smtClean="0"/>
              <a:t>34</a:t>
            </a:fld>
            <a:endParaRPr/>
          </a:p>
        </p:txBody>
      </p:sp>
      <p:sp>
        <p:nvSpPr>
          <p:cNvPr id="442" name="Shape 442"/>
          <p:cNvSpPr/>
          <p:nvPr/>
        </p:nvSpPr>
        <p:spPr>
          <a:xfrm>
            <a:off x="5090018" y="1241455"/>
            <a:ext cx="5825828" cy="1949701"/>
          </a:xfrm>
          <a:prstGeom prst="roundRect">
            <a:avLst>
              <a:gd name="adj" fmla="val 8574"/>
            </a:avLst>
          </a:prstGeom>
          <a:solidFill>
            <a:schemeClr val="accent2"/>
          </a:solidFill>
          <a:ln w="19050">
            <a:solidFill>
              <a:srgbClr val="FFFFFF"/>
            </a:solidFill>
            <a:miter/>
            <a:tailEnd type="triangle"/>
          </a:ln>
        </p:spPr>
        <p:txBody>
          <a:bodyPr lIns="45718" tIns="45718" rIns="45718" bIns="45718" anchor="ctr"/>
          <a:lstStyle/>
          <a:p>
            <a:pPr algn="ctr">
              <a:defRPr>
                <a:solidFill>
                  <a:srgbClr val="FFFFFF"/>
                </a:solidFill>
              </a:defRPr>
            </a:pPr>
            <a:endParaRPr/>
          </a:p>
        </p:txBody>
      </p:sp>
      <p:sp>
        <p:nvSpPr>
          <p:cNvPr id="443" name="Shape 443"/>
          <p:cNvSpPr/>
          <p:nvPr/>
        </p:nvSpPr>
        <p:spPr>
          <a:xfrm>
            <a:off x="5065114" y="3509199"/>
            <a:ext cx="5875636" cy="1804104"/>
          </a:xfrm>
          <a:prstGeom prst="roundRect">
            <a:avLst>
              <a:gd name="adj" fmla="val 9266"/>
            </a:avLst>
          </a:prstGeom>
          <a:solidFill>
            <a:srgbClr val="985E4B"/>
          </a:solidFill>
          <a:ln w="19050">
            <a:solidFill>
              <a:srgbClr val="FFFFFF"/>
            </a:solidFill>
            <a:miter/>
            <a:tailEnd type="triangle"/>
          </a:ln>
        </p:spPr>
        <p:txBody>
          <a:bodyPr lIns="45718" tIns="45718" rIns="45718" bIns="45718" anchor="ctr"/>
          <a:lstStyle/>
          <a:p>
            <a:pPr algn="ctr">
              <a:defRPr sz="2632">
                <a:solidFill>
                  <a:srgbClr val="FFFFFF"/>
                </a:solidFill>
              </a:defRPr>
            </a:pPr>
            <a:endParaRPr/>
          </a:p>
        </p:txBody>
      </p:sp>
      <p:sp>
        <p:nvSpPr>
          <p:cNvPr id="444" name="Shape 444"/>
          <p:cNvSpPr/>
          <p:nvPr/>
        </p:nvSpPr>
        <p:spPr>
          <a:xfrm>
            <a:off x="5015237" y="1273700"/>
            <a:ext cx="5975391" cy="14769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2999" b="1"/>
            </a:pPr>
            <a:r>
              <a:rPr lang="en-US" dirty="0"/>
              <a:t>The Food Pantry </a:t>
            </a:r>
            <a:r>
              <a:rPr dirty="0"/>
              <a:t>Distribut</a:t>
            </a:r>
            <a:r>
              <a:rPr lang="en-US" dirty="0"/>
              <a:t>es</a:t>
            </a:r>
            <a:r>
              <a:rPr dirty="0"/>
              <a:t> </a:t>
            </a:r>
          </a:p>
          <a:p>
            <a:pPr algn="ctr">
              <a:defRPr sz="2999" b="1"/>
            </a:pPr>
            <a:r>
              <a:rPr dirty="0">
                <a:solidFill>
                  <a:srgbClr val="FFFFFF"/>
                </a:solidFill>
              </a:rPr>
              <a:t>shelf-stable</a:t>
            </a:r>
            <a:r>
              <a:rPr lang="en-US" dirty="0">
                <a:solidFill>
                  <a:srgbClr val="FFFFFF"/>
                </a:solidFill>
              </a:rPr>
              <a:t> foods</a:t>
            </a:r>
            <a:r>
              <a:rPr lang="en-US" dirty="0"/>
              <a:t> </a:t>
            </a:r>
          </a:p>
          <a:p>
            <a:pPr algn="ctr">
              <a:defRPr sz="2999"/>
            </a:pPr>
            <a:r>
              <a:rPr lang="en-US" dirty="0"/>
              <a:t>that are </a:t>
            </a:r>
          </a:p>
        </p:txBody>
      </p:sp>
      <p:sp>
        <p:nvSpPr>
          <p:cNvPr id="445" name="Shape 445"/>
          <p:cNvSpPr/>
          <p:nvPr/>
        </p:nvSpPr>
        <p:spPr>
          <a:xfrm rot="5400000">
            <a:off x="7553162" y="2800315"/>
            <a:ext cx="899540" cy="1065696"/>
          </a:xfrm>
          <a:prstGeom prst="rightArrow">
            <a:avLst>
              <a:gd name="adj1" fmla="val 64000"/>
              <a:gd name="adj2" fmla="val 20309"/>
            </a:avLst>
          </a:prstGeom>
          <a:gradFill>
            <a:gsLst>
              <a:gs pos="0">
                <a:srgbClr val="A3A8B2"/>
              </a:gs>
              <a:gs pos="50000">
                <a:srgbClr val="979CA6"/>
              </a:gs>
              <a:gs pos="100000">
                <a:srgbClr val="848C99"/>
              </a:gs>
            </a:gsLst>
            <a:lin ang="5400000"/>
          </a:gradFill>
          <a:ln w="12700">
            <a:miter lim="400000"/>
            <a:tailEnd type="triangle"/>
          </a:ln>
        </p:spPr>
        <p:txBody>
          <a:bodyPr lIns="45718" tIns="45718" rIns="45718" bIns="45718" anchor="ctr"/>
          <a:lstStyle/>
          <a:p>
            <a:endParaRPr/>
          </a:p>
        </p:txBody>
      </p:sp>
      <p:sp>
        <p:nvSpPr>
          <p:cNvPr id="446" name="Shape 446"/>
          <p:cNvSpPr/>
          <p:nvPr/>
        </p:nvSpPr>
        <p:spPr>
          <a:xfrm>
            <a:off x="5072825" y="3698782"/>
            <a:ext cx="5860214" cy="14249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3000" b="1">
                <a:solidFill>
                  <a:srgbClr val="FFFFFF"/>
                </a:solidFill>
              </a:defRPr>
            </a:pPr>
            <a:r>
              <a:t>Safe to consume </a:t>
            </a:r>
          </a:p>
          <a:p>
            <a:pPr algn="ctr">
              <a:defRPr sz="3000">
                <a:solidFill>
                  <a:srgbClr val="FFFFFF"/>
                </a:solidFill>
              </a:defRPr>
            </a:pPr>
            <a:r>
              <a:rPr b="1"/>
              <a:t>beyond the expiration date</a:t>
            </a:r>
            <a:r>
              <a:t> </a:t>
            </a:r>
          </a:p>
          <a:p>
            <a:pPr algn="ctr">
              <a:defRPr sz="3000">
                <a:solidFill>
                  <a:srgbClr val="FFFFFF"/>
                </a:solidFill>
              </a:defRPr>
            </a:pPr>
            <a:r>
              <a:t>on the product</a:t>
            </a:r>
          </a:p>
        </p:txBody>
      </p:sp>
      <p:sp>
        <p:nvSpPr>
          <p:cNvPr id="447" name="Shape 447"/>
          <p:cNvSpPr/>
          <p:nvPr/>
        </p:nvSpPr>
        <p:spPr>
          <a:xfrm>
            <a:off x="1932346" y="6359842"/>
            <a:ext cx="145054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749A77CB-2B69-40C2-878C-215AD6FD9521}"/>
              </a:ext>
            </a:extLst>
          </p:cNvPr>
          <p:cNvPicPr>
            <a:picLocks noChangeAspect="1"/>
          </p:cNvPicPr>
          <p:nvPr/>
        </p:nvPicPr>
        <p:blipFill>
          <a:blip r:embed="rId2"/>
          <a:stretch>
            <a:fillRect/>
          </a:stretch>
        </p:blipFill>
        <p:spPr>
          <a:xfrm>
            <a:off x="5716818" y="5446057"/>
            <a:ext cx="5273810" cy="2651760"/>
          </a:xfrm>
          <a:prstGeom prst="rect">
            <a:avLst/>
          </a:prstGeom>
        </p:spPr>
      </p:pic>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Shape 438"/>
          <p:cNvSpPr/>
          <p:nvPr/>
        </p:nvSpPr>
        <p:spPr>
          <a:xfrm>
            <a:off x="-899328" y="2883393"/>
            <a:ext cx="11939836" cy="6858001"/>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r>
              <a:rPr lang="en-US" dirty="0"/>
              <a:t> </a:t>
            </a:r>
            <a:endParaRPr dirty="0"/>
          </a:p>
        </p:txBody>
      </p:sp>
      <p:sp>
        <p:nvSpPr>
          <p:cNvPr id="439" name="Shape 439"/>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40" name="Shape 440"/>
          <p:cNvSpPr>
            <a:spLocks noGrp="1"/>
          </p:cNvSpPr>
          <p:nvPr>
            <p:ph type="title"/>
          </p:nvPr>
        </p:nvSpPr>
        <p:spPr>
          <a:xfrm>
            <a:off x="252646" y="698500"/>
            <a:ext cx="3932240" cy="4348478"/>
          </a:xfrm>
          <a:prstGeom prst="rect">
            <a:avLst/>
          </a:prstGeom>
        </p:spPr>
        <p:txBody>
          <a:bodyPr anchor="t">
            <a:noAutofit/>
          </a:bodyPr>
          <a:lstStyle/>
          <a:p>
            <a:pPr>
              <a:defRPr sz="2400"/>
            </a:pPr>
            <a:r>
              <a:rPr b="1" dirty="0">
                <a:solidFill>
                  <a:srgbClr val="FF2600"/>
                </a:solidFill>
              </a:rPr>
              <a:t>   </a:t>
            </a:r>
          </a:p>
          <a:p>
            <a:pPr>
              <a:spcBef>
                <a:spcPts val="1000"/>
              </a:spcBef>
              <a:defRPr sz="3600">
                <a:solidFill>
                  <a:srgbClr val="FFFFFF"/>
                </a:solidFill>
              </a:defRPr>
            </a:pPr>
            <a:r>
              <a:rPr dirty="0"/>
              <a:t>Extension Dates</a:t>
            </a:r>
            <a:endParaRPr b="1" dirty="0">
              <a:solidFill>
                <a:srgbClr val="008F00"/>
              </a:solidFill>
            </a:endParaRPr>
          </a:p>
          <a:p>
            <a:pPr>
              <a:spcBef>
                <a:spcPts val="1000"/>
              </a:spcBef>
            </a:pPr>
            <a:endParaRPr b="1" dirty="0">
              <a:solidFill>
                <a:schemeClr val="bg1"/>
              </a:solidFill>
            </a:endParaRPr>
          </a:p>
          <a:p>
            <a:pPr>
              <a:spcBef>
                <a:spcPts val="1000"/>
              </a:spcBef>
            </a:pPr>
            <a:r>
              <a:rPr sz="2800" dirty="0">
                <a:solidFill>
                  <a:schemeClr val="bg1"/>
                </a:solidFill>
              </a:rPr>
              <a:t> </a:t>
            </a:r>
            <a:r>
              <a:rPr lang="en-US" sz="2800" dirty="0">
                <a:solidFill>
                  <a:schemeClr val="bg1"/>
                </a:solidFill>
              </a:rPr>
              <a:t>Manufacturers provide dating like “best if used by” to help consumers and retailers decide when food is of best quality</a:t>
            </a:r>
            <a:endParaRPr sz="2800" dirty="0">
              <a:solidFill>
                <a:schemeClr val="bg1"/>
              </a:solidFill>
            </a:endParaRPr>
          </a:p>
        </p:txBody>
      </p:sp>
      <p:sp>
        <p:nvSpPr>
          <p:cNvPr id="441" name="Shape 441"/>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35</a:t>
            </a:fld>
            <a:endParaRPr/>
          </a:p>
        </p:txBody>
      </p:sp>
      <p:sp>
        <p:nvSpPr>
          <p:cNvPr id="443" name="Shape 443"/>
          <p:cNvSpPr/>
          <p:nvPr/>
        </p:nvSpPr>
        <p:spPr>
          <a:xfrm>
            <a:off x="5065114" y="3509199"/>
            <a:ext cx="5875636" cy="1804104"/>
          </a:xfrm>
          <a:prstGeom prst="roundRect">
            <a:avLst>
              <a:gd name="adj" fmla="val 9266"/>
            </a:avLst>
          </a:prstGeom>
          <a:solidFill>
            <a:srgbClr val="985E4B"/>
          </a:solidFill>
          <a:ln w="19050">
            <a:solidFill>
              <a:srgbClr val="FFFFFF"/>
            </a:solidFill>
            <a:miter/>
            <a:tailEnd type="triangle"/>
          </a:ln>
        </p:spPr>
        <p:txBody>
          <a:bodyPr lIns="45718" tIns="45718" rIns="45718" bIns="45718" anchor="ctr"/>
          <a:lstStyle/>
          <a:p>
            <a:pPr algn="ctr">
              <a:defRPr sz="2632">
                <a:solidFill>
                  <a:srgbClr val="FFFFFF"/>
                </a:solidFill>
              </a:defRPr>
            </a:pPr>
            <a:endParaRPr/>
          </a:p>
        </p:txBody>
      </p:sp>
      <p:sp>
        <p:nvSpPr>
          <p:cNvPr id="444" name="Shape 444"/>
          <p:cNvSpPr/>
          <p:nvPr/>
        </p:nvSpPr>
        <p:spPr>
          <a:xfrm>
            <a:off x="5015237" y="1889236"/>
            <a:ext cx="5975391" cy="553866"/>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2999" b="1"/>
            </a:pPr>
            <a:endParaRPr lang="en-US" dirty="0"/>
          </a:p>
        </p:txBody>
      </p:sp>
      <p:sp>
        <p:nvSpPr>
          <p:cNvPr id="446" name="Shape 446"/>
          <p:cNvSpPr/>
          <p:nvPr/>
        </p:nvSpPr>
        <p:spPr>
          <a:xfrm>
            <a:off x="5072825" y="3903422"/>
            <a:ext cx="5860214" cy="101565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3000" b="1">
                <a:solidFill>
                  <a:srgbClr val="FFFFFF"/>
                </a:solidFill>
              </a:defRPr>
            </a:pPr>
            <a:r>
              <a:rPr lang="en-US" dirty="0"/>
              <a:t>Use by Date is not a safety date but indicates peak quality </a:t>
            </a:r>
            <a:endParaRPr dirty="0"/>
          </a:p>
        </p:txBody>
      </p:sp>
      <p:sp>
        <p:nvSpPr>
          <p:cNvPr id="447" name="Shape 447"/>
          <p:cNvSpPr/>
          <p:nvPr/>
        </p:nvSpPr>
        <p:spPr>
          <a:xfrm>
            <a:off x="1932346" y="6359842"/>
            <a:ext cx="145054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ACF4FB18-629B-421F-A684-C3770285B7CB}"/>
              </a:ext>
            </a:extLst>
          </p:cNvPr>
          <p:cNvPicPr>
            <a:picLocks noChangeAspect="1"/>
          </p:cNvPicPr>
          <p:nvPr/>
        </p:nvPicPr>
        <p:blipFill>
          <a:blip r:embed="rId2"/>
          <a:stretch>
            <a:fillRect/>
          </a:stretch>
        </p:blipFill>
        <p:spPr>
          <a:xfrm>
            <a:off x="5015237" y="462248"/>
            <a:ext cx="5846571" cy="2966752"/>
          </a:xfrm>
          <a:prstGeom prst="rect">
            <a:avLst/>
          </a:prstGeom>
        </p:spPr>
      </p:pic>
      <p:sp>
        <p:nvSpPr>
          <p:cNvPr id="3" name="TextBox 2">
            <a:extLst>
              <a:ext uri="{FF2B5EF4-FFF2-40B4-BE49-F238E27FC236}">
                <a16:creationId xmlns:a16="http://schemas.microsoft.com/office/drawing/2014/main" id="{C715E42D-5B67-4294-A139-28C78C892D7F}"/>
              </a:ext>
            </a:extLst>
          </p:cNvPr>
          <p:cNvSpPr txBox="1"/>
          <p:nvPr/>
        </p:nvSpPr>
        <p:spPr>
          <a:xfrm>
            <a:off x="5159141" y="1405288"/>
            <a:ext cx="6628758" cy="8309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j-lt"/>
                <a:ea typeface="+mj-ea"/>
                <a:cs typeface="+mj-cs"/>
                <a:sym typeface="Calibri"/>
              </a:rPr>
              <a:t>Do not eat foods that have developed an</a:t>
            </a:r>
          </a:p>
          <a:p>
            <a:pPr marL="0" marR="0" indent="0" algn="l" defTabSz="914400" rtl="0" fontAlgn="auto" latinLnBrk="0" hangingPunct="0">
              <a:lnSpc>
                <a:spcPct val="100000"/>
              </a:lnSpc>
              <a:spcBef>
                <a:spcPts val="0"/>
              </a:spcBef>
              <a:spcAft>
                <a:spcPts val="0"/>
              </a:spcAft>
              <a:buClrTx/>
              <a:buSzTx/>
              <a:buFontTx/>
              <a:buNone/>
              <a:tabLst/>
            </a:pPr>
            <a:r>
              <a:rPr kumimoji="0" lang="en-US" sz="2400" b="1" i="0" u="none" strike="noStrike" cap="none" spc="0" normalizeH="0" baseline="0" dirty="0">
                <a:ln>
                  <a:noFill/>
                </a:ln>
                <a:solidFill>
                  <a:srgbClr val="000000"/>
                </a:solidFill>
                <a:effectLst/>
                <a:uFillTx/>
                <a:latin typeface="+mj-lt"/>
                <a:ea typeface="+mj-ea"/>
                <a:cs typeface="+mj-cs"/>
                <a:sym typeface="Calibri"/>
              </a:rPr>
              <a:t>odor or off </a:t>
            </a:r>
            <a:r>
              <a:rPr lang="en-US" sz="2400" b="1" dirty="0"/>
              <a:t>flavor or have visible mold.</a:t>
            </a:r>
            <a:endParaRPr kumimoji="0" lang="en-US" sz="2400" b="1" i="0" u="none" strike="noStrike" cap="none" spc="0"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83912918"/>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Shape 438"/>
          <p:cNvSpPr/>
          <p:nvPr/>
        </p:nvSpPr>
        <p:spPr>
          <a:xfrm>
            <a:off x="-995581" y="2796766"/>
            <a:ext cx="11939836" cy="6858001"/>
          </a:xfrm>
          <a:prstGeom prst="rect">
            <a:avLst/>
          </a:prstGeom>
          <a:solidFill>
            <a:srgbClr val="FFFFFF"/>
          </a:solidFill>
          <a:ln w="12700">
            <a:miter lim="400000"/>
          </a:ln>
        </p:spPr>
        <p:txBody>
          <a:bodyPr lIns="45718" tIns="45718" rIns="45718" bIns="45718" anchor="ctr"/>
          <a:lstStyle/>
          <a:p>
            <a:pPr algn="ctr">
              <a:defRPr sz="4600">
                <a:solidFill>
                  <a:srgbClr val="E52F0D"/>
                </a:solidFill>
              </a:defRPr>
            </a:pPr>
            <a:endParaRPr/>
          </a:p>
        </p:txBody>
      </p:sp>
      <p:sp>
        <p:nvSpPr>
          <p:cNvPr id="439" name="Shape 439"/>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r>
              <a:rPr lang="en-US" sz="3200" dirty="0">
                <a:solidFill>
                  <a:schemeClr val="bg1"/>
                </a:solidFill>
              </a:rPr>
              <a:t>You  might enjoy using the </a:t>
            </a:r>
            <a:r>
              <a:rPr lang="en-US" sz="3200" dirty="0" err="1">
                <a:solidFill>
                  <a:schemeClr val="bg1"/>
                </a:solidFill>
              </a:rPr>
              <a:t>FoodKeeper</a:t>
            </a:r>
            <a:r>
              <a:rPr lang="en-US" sz="3200" dirty="0">
                <a:solidFill>
                  <a:schemeClr val="bg1"/>
                </a:solidFill>
              </a:rPr>
              <a:t> </a:t>
            </a:r>
          </a:p>
          <a:p>
            <a:pPr algn="ctr">
              <a:defRPr>
                <a:solidFill>
                  <a:srgbClr val="FFFFFF"/>
                </a:solidFill>
              </a:defRPr>
            </a:pPr>
            <a:r>
              <a:rPr lang="en-US" sz="2800" dirty="0">
                <a:solidFill>
                  <a:schemeClr val="bg1"/>
                </a:solidFill>
              </a:rPr>
              <a:t>APP to reduce your own </a:t>
            </a:r>
          </a:p>
          <a:p>
            <a:pPr algn="ctr">
              <a:defRPr>
                <a:solidFill>
                  <a:srgbClr val="FFFFFF"/>
                </a:solidFill>
              </a:defRPr>
            </a:pPr>
            <a:r>
              <a:rPr lang="en-US" sz="2800" dirty="0">
                <a:solidFill>
                  <a:schemeClr val="bg1"/>
                </a:solidFill>
              </a:rPr>
              <a:t>food waste</a:t>
            </a:r>
          </a:p>
        </p:txBody>
      </p:sp>
      <p:sp>
        <p:nvSpPr>
          <p:cNvPr id="440" name="Shape 440"/>
          <p:cNvSpPr>
            <a:spLocks noGrp="1"/>
          </p:cNvSpPr>
          <p:nvPr>
            <p:ph type="title"/>
          </p:nvPr>
        </p:nvSpPr>
        <p:spPr>
          <a:xfrm>
            <a:off x="-56562" y="-2215298"/>
            <a:ext cx="4784240" cy="7311548"/>
          </a:xfrm>
          <a:prstGeom prst="rect">
            <a:avLst/>
          </a:prstGeom>
        </p:spPr>
        <p:txBody>
          <a:bodyPr anchor="t">
            <a:noAutofit/>
          </a:bodyPr>
          <a:lstStyle/>
          <a:p>
            <a:pPr>
              <a:defRPr sz="2400"/>
            </a:pPr>
            <a:r>
              <a:rPr b="1" dirty="0">
                <a:solidFill>
                  <a:srgbClr val="FF2600"/>
                </a:solidFill>
              </a:rPr>
              <a:t>   </a:t>
            </a:r>
          </a:p>
          <a:p>
            <a:pPr>
              <a:spcBef>
                <a:spcPts val="1000"/>
              </a:spcBef>
              <a:defRPr sz="3600">
                <a:solidFill>
                  <a:srgbClr val="FFFFFF"/>
                </a:solidFill>
              </a:defRPr>
            </a:pPr>
            <a:endParaRPr b="1" dirty="0">
              <a:solidFill>
                <a:srgbClr val="008F00"/>
              </a:solidFill>
            </a:endParaRPr>
          </a:p>
          <a:p>
            <a:pPr>
              <a:spcBef>
                <a:spcPts val="1000"/>
              </a:spcBef>
            </a:pPr>
            <a:br>
              <a:rPr lang="en-US" dirty="0"/>
            </a:br>
            <a:br>
              <a:rPr lang="en-US" dirty="0"/>
            </a:br>
            <a:br>
              <a:rPr lang="en-US" dirty="0"/>
            </a:br>
            <a:br>
              <a:rPr lang="en-US" dirty="0"/>
            </a:br>
            <a:br>
              <a:rPr lang="en-US" dirty="0"/>
            </a:br>
            <a:br>
              <a:rPr lang="en-US" dirty="0"/>
            </a:br>
            <a:r>
              <a:rPr lang="en-US" sz="2400" b="1" dirty="0">
                <a:solidFill>
                  <a:schemeClr val="accent4">
                    <a:lumMod val="60000"/>
                    <a:lumOff val="40000"/>
                  </a:schemeClr>
                </a:solidFill>
              </a:rPr>
              <a:t>https://www.foodsafety.gov/</a:t>
            </a:r>
            <a:br>
              <a:rPr lang="en-US" sz="2400" b="1" dirty="0">
                <a:solidFill>
                  <a:schemeClr val="accent4">
                    <a:lumMod val="60000"/>
                    <a:lumOff val="40000"/>
                  </a:schemeClr>
                </a:solidFill>
              </a:rPr>
            </a:br>
            <a:r>
              <a:rPr lang="en-US" sz="2400" b="1" dirty="0">
                <a:solidFill>
                  <a:schemeClr val="accent4">
                    <a:lumMod val="60000"/>
                    <a:lumOff val="40000"/>
                  </a:schemeClr>
                </a:solidFill>
              </a:rPr>
              <a:t>keep/ffoodkeeperapp/index.html</a:t>
            </a:r>
            <a:br>
              <a:rPr lang="en-US" b="1" dirty="0">
                <a:solidFill>
                  <a:schemeClr val="accent4">
                    <a:lumMod val="60000"/>
                    <a:lumOff val="40000"/>
                  </a:schemeClr>
                </a:solidFill>
              </a:rPr>
            </a:br>
            <a:br>
              <a:rPr lang="en-US" b="1" dirty="0"/>
            </a:br>
            <a:endParaRPr b="1" dirty="0"/>
          </a:p>
        </p:txBody>
      </p:sp>
      <p:sp>
        <p:nvSpPr>
          <p:cNvPr id="441" name="Shape 441"/>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36</a:t>
            </a:fld>
            <a:endParaRPr/>
          </a:p>
        </p:txBody>
      </p:sp>
      <p:sp>
        <p:nvSpPr>
          <p:cNvPr id="447" name="Shape 447"/>
          <p:cNvSpPr/>
          <p:nvPr/>
        </p:nvSpPr>
        <p:spPr>
          <a:xfrm>
            <a:off x="1932346" y="6359842"/>
            <a:ext cx="1450543"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59195E5B-B0C0-4251-96A7-6DDF978FB5BF}"/>
              </a:ext>
            </a:extLst>
          </p:cNvPr>
          <p:cNvPicPr>
            <a:picLocks noChangeAspect="1"/>
          </p:cNvPicPr>
          <p:nvPr/>
        </p:nvPicPr>
        <p:blipFill>
          <a:blip r:embed="rId3"/>
          <a:stretch>
            <a:fillRect/>
          </a:stretch>
        </p:blipFill>
        <p:spPr>
          <a:xfrm>
            <a:off x="4415451" y="0"/>
            <a:ext cx="7499959" cy="6858000"/>
          </a:xfrm>
          <a:prstGeom prst="rect">
            <a:avLst/>
          </a:prstGeom>
        </p:spPr>
      </p:pic>
    </p:spTree>
    <p:extLst>
      <p:ext uri="{BB962C8B-B14F-4D97-AF65-F5344CB8AC3E}">
        <p14:creationId xmlns:p14="http://schemas.microsoft.com/office/powerpoint/2010/main" val="1669194340"/>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414141"/>
        </a:solidFill>
        <a:effectLst/>
      </p:bgPr>
    </p:bg>
    <p:spTree>
      <p:nvGrpSpPr>
        <p:cNvPr id="1" name=""/>
        <p:cNvGrpSpPr/>
        <p:nvPr/>
      </p:nvGrpSpPr>
      <p:grpSpPr>
        <a:xfrm>
          <a:off x="0" y="0"/>
          <a:ext cx="0" cy="0"/>
          <a:chOff x="0" y="0"/>
          <a:chExt cx="0" cy="0"/>
        </a:xfrm>
      </p:grpSpPr>
      <p:sp>
        <p:nvSpPr>
          <p:cNvPr id="449" name="Shape 449"/>
          <p:cNvSpPr/>
          <p:nvPr/>
        </p:nvSpPr>
        <p:spPr>
          <a:xfrm>
            <a:off x="645159" y="0"/>
            <a:ext cx="7955282" cy="6858000"/>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FFFFFF"/>
          </a:solidFill>
          <a:ln w="12700">
            <a:miter lim="400000"/>
            <a:tailEnd type="triangle"/>
          </a:ln>
        </p:spPr>
        <p:txBody>
          <a:bodyPr lIns="45718" tIns="45718" rIns="45718" bIns="45718" anchor="ctr"/>
          <a:lstStyle/>
          <a:p>
            <a:pPr algn="ctr">
              <a:defRPr>
                <a:solidFill>
                  <a:srgbClr val="FFFFFF"/>
                </a:solidFill>
              </a:defRPr>
            </a:pPr>
            <a:endParaRPr/>
          </a:p>
        </p:txBody>
      </p:sp>
      <p:sp>
        <p:nvSpPr>
          <p:cNvPr id="450" name="Shape 450"/>
          <p:cNvSpPr>
            <a:spLocks noGrp="1"/>
          </p:cNvSpPr>
          <p:nvPr>
            <p:ph type="title"/>
          </p:nvPr>
        </p:nvSpPr>
        <p:spPr>
          <a:xfrm>
            <a:off x="1476130" y="1568937"/>
            <a:ext cx="7080740" cy="3974126"/>
          </a:xfrm>
          <a:prstGeom prst="rect">
            <a:avLst/>
          </a:prstGeom>
        </p:spPr>
        <p:txBody>
          <a:bodyPr anchor="t"/>
          <a:lstStyle/>
          <a:p>
            <a:pPr>
              <a:defRPr sz="5400">
                <a:solidFill>
                  <a:srgbClr val="0D0D0D"/>
                </a:solidFill>
              </a:defRPr>
            </a:pPr>
            <a:r>
              <a:t>Why does </a:t>
            </a:r>
          </a:p>
          <a:p>
            <a:pPr>
              <a:defRPr sz="5400">
                <a:solidFill>
                  <a:srgbClr val="0D0D0D"/>
                </a:solidFill>
              </a:defRPr>
            </a:pPr>
            <a:r>
              <a:rPr b="1"/>
              <a:t>having enough</a:t>
            </a:r>
            <a:r>
              <a:t> healthy food matter?</a:t>
            </a:r>
          </a:p>
        </p:txBody>
      </p:sp>
      <p:sp>
        <p:nvSpPr>
          <p:cNvPr id="451" name="Shape 451"/>
          <p:cNvSpPr/>
          <p:nvPr/>
        </p:nvSpPr>
        <p:spPr>
          <a:xfrm>
            <a:off x="2338746" y="6359842"/>
            <a:ext cx="145054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452" name="Shape 452"/>
          <p:cNvSpPr>
            <a:spLocks noGrp="1"/>
          </p:cNvSpPr>
          <p:nvPr>
            <p:ph type="sldNum" sz="quarter" idx="4294967295"/>
          </p:nvPr>
        </p:nvSpPr>
        <p:spPr>
          <a:xfrm>
            <a:off x="11089817" y="6404291"/>
            <a:ext cx="263980" cy="269239"/>
          </a:xfrm>
          <a:prstGeom prst="rect">
            <a:avLst/>
          </a:prstGeom>
          <a:extLst>
            <a:ext uri="{C572A759-6A51-4108-AA02-DFA0A04FC94B}">
              <ma14:wrappingTextBoxFlag xmlns:ma14="http://schemas.microsoft.com/office/mac/drawingml/2011/main" xmlns="" val="1"/>
            </a:ext>
          </a:extLst>
        </p:spPr>
        <p:txBody>
          <a:bodyPr/>
          <a:lstStyle>
            <a:lvl1pPr algn="r">
              <a:lnSpc>
                <a:spcPct val="100000"/>
              </a:lnSpc>
              <a:defRPr sz="1200">
                <a:solidFill>
                  <a:srgbClr val="FFFFFF"/>
                </a:solidFill>
              </a:defRPr>
            </a:lvl1pPr>
          </a:lstStyle>
          <a:p>
            <a:fld id="{86CB4B4D-7CA3-9044-876B-883B54F8677D}" type="slidenum">
              <a:t>37</a:t>
            </a:fld>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p:nvPr/>
        </p:nvSpPr>
        <p:spPr>
          <a:xfrm flipH="1">
            <a:off x="-130396" y="11420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78" name="Shape 478"/>
          <p:cNvSpPr>
            <a:spLocks noGrp="1"/>
          </p:cNvSpPr>
          <p:nvPr>
            <p:ph type="title"/>
          </p:nvPr>
        </p:nvSpPr>
        <p:spPr>
          <a:xfrm>
            <a:off x="240630" y="635266"/>
            <a:ext cx="4026771" cy="4398377"/>
          </a:xfrm>
          <a:prstGeom prst="rect">
            <a:avLst/>
          </a:prstGeom>
        </p:spPr>
        <p:txBody>
          <a:bodyPr anchor="t">
            <a:noAutofit/>
          </a:bodyPr>
          <a:lstStyle/>
          <a:p>
            <a:pPr>
              <a:defRPr sz="2400"/>
            </a:pPr>
            <a:r>
              <a:rPr b="1" dirty="0">
                <a:solidFill>
                  <a:srgbClr val="FF2600"/>
                </a:solidFill>
              </a:rPr>
              <a:t>   </a:t>
            </a:r>
          </a:p>
          <a:p>
            <a:pPr>
              <a:spcBef>
                <a:spcPts val="1000"/>
              </a:spcBef>
            </a:pPr>
            <a:r>
              <a:rPr lang="en-US" b="1" dirty="0">
                <a:solidFill>
                  <a:srgbClr val="FFFFFF"/>
                </a:solidFill>
              </a:rPr>
              <a:t>When receiving the </a:t>
            </a:r>
            <a:br>
              <a:rPr lang="en-US" b="1" dirty="0">
                <a:solidFill>
                  <a:srgbClr val="FFFFFF"/>
                </a:solidFill>
              </a:rPr>
            </a:br>
            <a:r>
              <a:rPr lang="en-US" b="1" dirty="0">
                <a:solidFill>
                  <a:srgbClr val="FFFFFF"/>
                </a:solidFill>
              </a:rPr>
              <a:t>voucher the patient</a:t>
            </a:r>
            <a:br>
              <a:rPr lang="en-US" b="1" dirty="0">
                <a:solidFill>
                  <a:srgbClr val="FFFFFF"/>
                </a:solidFill>
              </a:rPr>
            </a:br>
            <a:r>
              <a:rPr lang="en-US" b="1" dirty="0">
                <a:solidFill>
                  <a:srgbClr val="FFFFFF"/>
                </a:solidFill>
              </a:rPr>
              <a:t>will receive a brief </a:t>
            </a:r>
            <a:br>
              <a:rPr lang="en-US" b="1" dirty="0">
                <a:solidFill>
                  <a:srgbClr val="FFFFFF"/>
                </a:solidFill>
              </a:rPr>
            </a:br>
            <a:r>
              <a:rPr lang="en-US" b="1" dirty="0">
                <a:solidFill>
                  <a:srgbClr val="FFFFFF"/>
                </a:solidFill>
              </a:rPr>
              <a:t>instruction from nurse or RDN</a:t>
            </a:r>
            <a:br>
              <a:rPr lang="en-US" b="1" dirty="0">
                <a:solidFill>
                  <a:srgbClr val="FFFFFF"/>
                </a:solidFill>
              </a:rPr>
            </a:br>
            <a:br>
              <a:rPr lang="en-US" b="1" dirty="0">
                <a:solidFill>
                  <a:srgbClr val="FFFFFF"/>
                </a:solidFill>
              </a:rPr>
            </a:br>
            <a:r>
              <a:rPr lang="en-US" b="1" dirty="0">
                <a:solidFill>
                  <a:srgbClr val="FFFFFF"/>
                </a:solidFill>
              </a:rPr>
              <a:t>can see full </a:t>
            </a:r>
            <a:br>
              <a:rPr lang="en-US" b="1" dirty="0">
                <a:solidFill>
                  <a:srgbClr val="FFFFFF"/>
                </a:solidFill>
              </a:rPr>
            </a:br>
            <a:r>
              <a:rPr lang="en-US" b="1" dirty="0">
                <a:solidFill>
                  <a:srgbClr val="FFFFFF"/>
                </a:solidFill>
              </a:rPr>
              <a:t>handout on this</a:t>
            </a:r>
            <a:br>
              <a:rPr lang="en-US" b="1" dirty="0">
                <a:solidFill>
                  <a:srgbClr val="FFFFFF"/>
                </a:solidFill>
              </a:rPr>
            </a:br>
            <a:r>
              <a:rPr lang="en-US" b="1" dirty="0">
                <a:solidFill>
                  <a:srgbClr val="FFFFFF"/>
                </a:solidFill>
              </a:rPr>
              <a:t>website</a:t>
            </a:r>
            <a:endParaRPr b="1" dirty="0">
              <a:solidFill>
                <a:srgbClr val="008F00"/>
              </a:solidFill>
            </a:endParaRPr>
          </a:p>
          <a:p>
            <a:pPr>
              <a:spcBef>
                <a:spcPts val="1000"/>
              </a:spcBef>
            </a:pPr>
            <a:endParaRPr b="1" dirty="0">
              <a:solidFill>
                <a:srgbClr val="008F00"/>
              </a:solidFill>
            </a:endParaRPr>
          </a:p>
          <a:p>
            <a:endParaRPr dirty="0"/>
          </a:p>
          <a:p>
            <a:endParaRPr dirty="0"/>
          </a:p>
        </p:txBody>
      </p:sp>
      <p:sp>
        <p:nvSpPr>
          <p:cNvPr id="479" name="Shape 479"/>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38</a:t>
            </a:fld>
            <a:endParaRPr/>
          </a:p>
        </p:txBody>
      </p:sp>
      <p:sp>
        <p:nvSpPr>
          <p:cNvPr id="480" name="Shape 480"/>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2" name="Picture 1">
            <a:extLst>
              <a:ext uri="{FF2B5EF4-FFF2-40B4-BE49-F238E27FC236}">
                <a16:creationId xmlns:a16="http://schemas.microsoft.com/office/drawing/2014/main" id="{CA520250-F4B2-49DD-8B31-A587457DFE93}"/>
              </a:ext>
            </a:extLst>
          </p:cNvPr>
          <p:cNvPicPr>
            <a:picLocks noChangeAspect="1"/>
          </p:cNvPicPr>
          <p:nvPr/>
        </p:nvPicPr>
        <p:blipFill>
          <a:blip r:embed="rId2"/>
          <a:stretch>
            <a:fillRect/>
          </a:stretch>
        </p:blipFill>
        <p:spPr>
          <a:xfrm>
            <a:off x="4434351" y="317634"/>
            <a:ext cx="7693617" cy="5808846"/>
          </a:xfrm>
          <a:prstGeom prst="rect">
            <a:avLst/>
          </a:prstGeom>
        </p:spPr>
      </p:pic>
    </p:spTree>
    <p:extLst>
      <p:ext uri="{BB962C8B-B14F-4D97-AF65-F5344CB8AC3E}">
        <p14:creationId xmlns:p14="http://schemas.microsoft.com/office/powerpoint/2010/main" val="3579112143"/>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55" name="Shape 455"/>
          <p:cNvSpPr>
            <a:spLocks noGrp="1"/>
          </p:cNvSpPr>
          <p:nvPr>
            <p:ph type="title"/>
          </p:nvPr>
        </p:nvSpPr>
        <p:spPr>
          <a:xfrm>
            <a:off x="839787" y="698500"/>
            <a:ext cx="3932240" cy="4348478"/>
          </a:xfrm>
          <a:prstGeom prst="rect">
            <a:avLst/>
          </a:prstGeom>
        </p:spPr>
        <p:txBody>
          <a:bodyPr anchor="t">
            <a:noAutofit/>
          </a:bodyPr>
          <a:lstStyle/>
          <a:p>
            <a:pPr>
              <a:defRPr sz="2400"/>
            </a:pPr>
            <a:r>
              <a:rPr b="1">
                <a:solidFill>
                  <a:srgbClr val="FF2600"/>
                </a:solidFill>
              </a:rPr>
              <a:t>   </a:t>
            </a:r>
          </a:p>
          <a:p>
            <a:pPr>
              <a:spcBef>
                <a:spcPts val="1000"/>
              </a:spcBef>
            </a:pPr>
            <a:r>
              <a:rPr>
                <a:solidFill>
                  <a:srgbClr val="FFFFFF"/>
                </a:solidFill>
              </a:rPr>
              <a:t>Why might a </a:t>
            </a:r>
            <a:br/>
            <a:r>
              <a:rPr sz="3600" b="1">
                <a:solidFill>
                  <a:schemeClr val="accent5"/>
                </a:solidFill>
              </a:rPr>
              <a:t>low sodium</a:t>
            </a:r>
            <a:r>
              <a:rPr>
                <a:solidFill>
                  <a:srgbClr val="FFFFFF"/>
                </a:solidFill>
              </a:rPr>
              <a:t> </a:t>
            </a:r>
            <a:br>
              <a:rPr>
                <a:solidFill>
                  <a:srgbClr val="FFFFFF"/>
                </a:solidFill>
              </a:rPr>
            </a:br>
            <a:r>
              <a:rPr>
                <a:solidFill>
                  <a:srgbClr val="FFFFFF"/>
                </a:solidFill>
              </a:rPr>
              <a:t>diet matter?</a:t>
            </a:r>
            <a:endParaRPr b="1">
              <a:solidFill>
                <a:srgbClr val="008F00"/>
              </a:solidFill>
            </a:endParaRPr>
          </a:p>
          <a:p>
            <a:pPr>
              <a:spcBef>
                <a:spcPts val="1000"/>
              </a:spcBef>
            </a:pPr>
            <a:r>
              <a:t> </a:t>
            </a:r>
          </a:p>
        </p:txBody>
      </p:sp>
      <p:sp>
        <p:nvSpPr>
          <p:cNvPr id="456" name="Shape 456"/>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39</a:t>
            </a:fld>
            <a:endParaRPr/>
          </a:p>
        </p:txBody>
      </p:sp>
      <p:sp>
        <p:nvSpPr>
          <p:cNvPr id="457" name="Shape 457"/>
          <p:cNvSpPr/>
          <p:nvPr/>
        </p:nvSpPr>
        <p:spPr>
          <a:xfrm>
            <a:off x="5090018" y="1241455"/>
            <a:ext cx="5825828" cy="2356025"/>
          </a:xfrm>
          <a:prstGeom prst="roundRect">
            <a:avLst>
              <a:gd name="adj" fmla="val 7095"/>
            </a:avLst>
          </a:prstGeom>
          <a:solidFill>
            <a:schemeClr val="accent5">
              <a:lumOff val="10098"/>
              <a:alpha val="74546"/>
            </a:schemeClr>
          </a:solidFill>
          <a:ln>
            <a:solidFill>
              <a:srgbClr val="5698D3">
                <a:alpha val="74546"/>
              </a:srgbClr>
            </a:solidFill>
          </a:ln>
        </p:spPr>
        <p:txBody>
          <a:bodyPr lIns="45718" tIns="45718" rIns="45718" bIns="45718" anchor="ctr"/>
          <a:lstStyle/>
          <a:p>
            <a:pPr>
              <a:defRPr>
                <a:solidFill>
                  <a:srgbClr val="0096FF"/>
                </a:solidFill>
              </a:defRPr>
            </a:pPr>
            <a:endParaRPr/>
          </a:p>
        </p:txBody>
      </p:sp>
      <p:sp>
        <p:nvSpPr>
          <p:cNvPr id="458" name="Shape 458"/>
          <p:cNvSpPr/>
          <p:nvPr/>
        </p:nvSpPr>
        <p:spPr>
          <a:xfrm>
            <a:off x="5065114" y="3902809"/>
            <a:ext cx="5875636" cy="2482656"/>
          </a:xfrm>
          <a:prstGeom prst="roundRect">
            <a:avLst>
              <a:gd name="adj" fmla="val 6733"/>
            </a:avLst>
          </a:prstGeom>
          <a:solidFill>
            <a:srgbClr val="985E4B"/>
          </a:solidFill>
          <a:ln w="19050">
            <a:solidFill>
              <a:srgbClr val="FFFFFF"/>
            </a:solidFill>
            <a:miter/>
            <a:tailEnd type="triangle"/>
          </a:ln>
        </p:spPr>
        <p:txBody>
          <a:bodyPr lIns="45718" tIns="45718" rIns="45718" bIns="45718" anchor="ctr"/>
          <a:lstStyle/>
          <a:p>
            <a:pPr algn="ctr">
              <a:defRPr sz="2632">
                <a:solidFill>
                  <a:srgbClr val="FFFFFF"/>
                </a:solidFill>
              </a:defRPr>
            </a:pPr>
            <a:endParaRPr/>
          </a:p>
        </p:txBody>
      </p:sp>
      <p:sp>
        <p:nvSpPr>
          <p:cNvPr id="459" name="Shape 459"/>
          <p:cNvSpPr/>
          <p:nvPr/>
        </p:nvSpPr>
        <p:spPr>
          <a:xfrm rot="5400000">
            <a:off x="7553162" y="3298105"/>
            <a:ext cx="899540" cy="1065696"/>
          </a:xfrm>
          <a:prstGeom prst="rightArrow">
            <a:avLst>
              <a:gd name="adj1" fmla="val 64000"/>
              <a:gd name="adj2" fmla="val 20309"/>
            </a:avLst>
          </a:prstGeom>
          <a:gradFill>
            <a:gsLst>
              <a:gs pos="0">
                <a:srgbClr val="A3A8B2"/>
              </a:gs>
              <a:gs pos="50000">
                <a:srgbClr val="979CA6"/>
              </a:gs>
              <a:gs pos="100000">
                <a:srgbClr val="848C99"/>
              </a:gs>
            </a:gsLst>
            <a:lin ang="5400000"/>
          </a:gradFill>
          <a:ln w="12700">
            <a:miter lim="400000"/>
            <a:tailEnd type="triangle"/>
          </a:ln>
        </p:spPr>
        <p:txBody>
          <a:bodyPr lIns="45718" tIns="45718" rIns="45718" bIns="45718" anchor="ctr"/>
          <a:lstStyle/>
          <a:p>
            <a:endParaRPr/>
          </a:p>
        </p:txBody>
      </p:sp>
      <p:sp>
        <p:nvSpPr>
          <p:cNvPr id="460" name="Shape 460"/>
          <p:cNvSpPr/>
          <p:nvPr/>
        </p:nvSpPr>
        <p:spPr>
          <a:xfrm>
            <a:off x="5416794" y="1484748"/>
            <a:ext cx="5043231" cy="18694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2400">
                <a:solidFill>
                  <a:srgbClr val="FFFFFF"/>
                </a:solidFill>
              </a:defRPr>
            </a:pPr>
            <a:r>
              <a:rPr>
                <a:solidFill>
                  <a:srgbClr val="000000"/>
                </a:solidFill>
              </a:rPr>
              <a:t>Your kidneys filter more than</a:t>
            </a:r>
            <a:r>
              <a:t> </a:t>
            </a:r>
          </a:p>
          <a:p>
            <a:pPr algn="ctr">
              <a:defRPr sz="2400" b="1"/>
            </a:pPr>
            <a:r>
              <a:rPr u="sng">
                <a:solidFill>
                  <a:srgbClr val="0433FF"/>
                </a:solidFill>
                <a:uFill>
                  <a:solidFill>
                    <a:srgbClr val="0563C1"/>
                  </a:solidFill>
                </a:uFill>
                <a:hlinkClick r:id="rId2"/>
              </a:rPr>
              <a:t>120 quarts of blood each day</a:t>
            </a:r>
            <a:r>
              <a:rPr>
                <a:solidFill>
                  <a:srgbClr val="0433FF"/>
                </a:solidFill>
              </a:rPr>
              <a:t>.</a:t>
            </a:r>
            <a:r>
              <a:t> </a:t>
            </a:r>
          </a:p>
          <a:p>
            <a:pPr algn="ctr">
              <a:defRPr sz="2400"/>
            </a:pPr>
            <a:r>
              <a:t>They pull toxins and unwanted fluid from cells throughout the body, then send them to the bladder.</a:t>
            </a:r>
          </a:p>
        </p:txBody>
      </p:sp>
      <p:sp>
        <p:nvSpPr>
          <p:cNvPr id="461" name="Shape 461"/>
          <p:cNvSpPr/>
          <p:nvPr/>
        </p:nvSpPr>
        <p:spPr>
          <a:xfrm>
            <a:off x="5535551" y="4181614"/>
            <a:ext cx="4991626" cy="18694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algn="ctr">
              <a:defRPr sz="2400" b="1">
                <a:solidFill>
                  <a:srgbClr val="FFFFFF"/>
                </a:solidFill>
              </a:defRPr>
            </a:pPr>
            <a:r>
              <a:t>Eating too much salt </a:t>
            </a:r>
          </a:p>
          <a:p>
            <a:pPr algn="ctr">
              <a:defRPr sz="2400">
                <a:solidFill>
                  <a:srgbClr val="FFFFFF"/>
                </a:solidFill>
              </a:defRPr>
            </a:pPr>
            <a:r>
              <a:t>can make it harder </a:t>
            </a:r>
          </a:p>
          <a:p>
            <a:pPr algn="ctr">
              <a:defRPr sz="2400">
                <a:solidFill>
                  <a:srgbClr val="FFFFFF"/>
                </a:solidFill>
              </a:defRPr>
            </a:pPr>
            <a:r>
              <a:t>for your kidneys to remove fluid, </a:t>
            </a:r>
          </a:p>
          <a:p>
            <a:pPr algn="ctr">
              <a:defRPr sz="2400">
                <a:solidFill>
                  <a:srgbClr val="FFFFFF"/>
                </a:solidFill>
              </a:defRPr>
            </a:pPr>
            <a:r>
              <a:t>which builds up in your system and </a:t>
            </a:r>
            <a:r>
              <a:rPr b="1"/>
              <a:t>increases your blood pressure.</a:t>
            </a:r>
          </a:p>
        </p:txBody>
      </p:sp>
      <p:sp>
        <p:nvSpPr>
          <p:cNvPr id="462" name="Shape 462"/>
          <p:cNvSpPr/>
          <p:nvPr/>
        </p:nvSpPr>
        <p:spPr>
          <a:xfrm>
            <a:off x="1714312" y="6359842"/>
            <a:ext cx="166857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image1.png"/>
          <p:cNvPicPr>
            <a:picLocks noChangeAspect="1"/>
          </p:cNvPicPr>
          <p:nvPr/>
        </p:nvPicPr>
        <p:blipFill>
          <a:blip r:embed="rId2"/>
          <a:stretch>
            <a:fillRect/>
          </a:stretch>
        </p:blipFill>
        <p:spPr>
          <a:xfrm>
            <a:off x="8493296" y="4500888"/>
            <a:ext cx="3214549" cy="1800149"/>
          </a:xfrm>
          <a:prstGeom prst="rect">
            <a:avLst/>
          </a:prstGeom>
          <a:ln w="12700">
            <a:miter lim="400000"/>
          </a:ln>
        </p:spPr>
      </p:pic>
      <p:sp>
        <p:nvSpPr>
          <p:cNvPr id="162" name="Shape 162"/>
          <p:cNvSpPr/>
          <p:nvPr/>
        </p:nvSpPr>
        <p:spPr>
          <a:xfrm>
            <a:off x="394835" y="-1"/>
            <a:ext cx="7789182"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tailEnd type="triangle"/>
          </a:ln>
        </p:spPr>
        <p:txBody>
          <a:bodyPr lIns="45718" tIns="45718" rIns="45718" bIns="45718" anchor="ctr"/>
          <a:lstStyle/>
          <a:p>
            <a:pPr algn="ctr">
              <a:defRPr>
                <a:solidFill>
                  <a:srgbClr val="FFFFFF"/>
                </a:solidFill>
              </a:defRPr>
            </a:pPr>
            <a:endParaRPr/>
          </a:p>
        </p:txBody>
      </p:sp>
      <p:sp>
        <p:nvSpPr>
          <p:cNvPr id="163" name="Shape 163"/>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164" name="Shape 164"/>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a:t>
            </a:fld>
            <a:endParaRPr/>
          </a:p>
        </p:txBody>
      </p:sp>
      <p:sp>
        <p:nvSpPr>
          <p:cNvPr id="165" name="Shape 165"/>
          <p:cNvSpPr>
            <a:spLocks noGrp="1"/>
          </p:cNvSpPr>
          <p:nvPr>
            <p:ph type="ctrTitle"/>
          </p:nvPr>
        </p:nvSpPr>
        <p:spPr>
          <a:xfrm>
            <a:off x="1493374" y="1798835"/>
            <a:ext cx="8048560" cy="2245521"/>
          </a:xfrm>
          <a:prstGeom prst="rect">
            <a:avLst/>
          </a:prstGeom>
        </p:spPr>
        <p:txBody>
          <a:bodyPr anchor="t"/>
          <a:lstStyle/>
          <a:p>
            <a:pPr algn="l">
              <a:defRPr sz="5400">
                <a:solidFill>
                  <a:srgbClr val="FFFFFF"/>
                </a:solidFill>
              </a:defRPr>
            </a:pPr>
            <a:r>
              <a:t>Topic 1: </a:t>
            </a:r>
          </a:p>
          <a:p>
            <a:pPr algn="l">
              <a:defRPr sz="5400">
                <a:solidFill>
                  <a:srgbClr val="FFFFFF"/>
                </a:solidFill>
              </a:defRPr>
            </a:pPr>
            <a:r>
              <a:t>Overview</a:t>
            </a: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hape 464"/>
          <p:cNvSpPr/>
          <p:nvPr/>
        </p:nvSpPr>
        <p:spPr>
          <a:xfrm>
            <a:off x="5295284" y="435769"/>
            <a:ext cx="6838771" cy="1252540"/>
          </a:xfrm>
          <a:prstGeom prst="roundRect">
            <a:avLst>
              <a:gd name="adj" fmla="val 5966"/>
            </a:avLst>
          </a:prstGeom>
          <a:solidFill>
            <a:schemeClr val="accent2">
              <a:satOff val="-18194"/>
              <a:lumOff val="-11215"/>
            </a:schemeClr>
          </a:solidFill>
          <a:ln w="19050">
            <a:solidFill>
              <a:srgbClr val="E7E6E6"/>
            </a:solidFill>
            <a:miter/>
            <a:tailEnd type="triangle"/>
          </a:ln>
        </p:spPr>
        <p:txBody>
          <a:bodyPr lIns="45718" tIns="45718" rIns="45718" bIns="45718" anchor="ctr"/>
          <a:lstStyle/>
          <a:p>
            <a:pPr algn="ctr">
              <a:defRPr sz="1569">
                <a:solidFill>
                  <a:srgbClr val="FFFFFF"/>
                </a:solidFill>
              </a:defRPr>
            </a:pPr>
            <a:endParaRPr/>
          </a:p>
        </p:txBody>
      </p:sp>
      <p:sp>
        <p:nvSpPr>
          <p:cNvPr id="465" name="Shape 465"/>
          <p:cNvSpPr/>
          <p:nvPr/>
        </p:nvSpPr>
        <p:spPr>
          <a:xfrm>
            <a:off x="5317148" y="502443"/>
            <a:ext cx="6795043" cy="117220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marL="228600" indent="-228600">
              <a:lnSpc>
                <a:spcPct val="90000"/>
              </a:lnSpc>
              <a:buSzPct val="100000"/>
              <a:buChar char="•"/>
              <a:defRPr sz="2000">
                <a:solidFill>
                  <a:srgbClr val="FFFFFF"/>
                </a:solidFill>
              </a:defRPr>
            </a:pPr>
            <a:r>
              <a:rPr b="1"/>
              <a:t>Over time, excessive salt intake</a:t>
            </a:r>
            <a:r>
              <a:t> can lead to </a:t>
            </a:r>
            <a:br/>
            <a:r>
              <a:t>high blood pressure (hypertension), which </a:t>
            </a:r>
            <a:br/>
            <a:r>
              <a:t>stiffens and narrows the blood vessels. </a:t>
            </a:r>
            <a:br/>
            <a:r>
              <a:t>Blood and oxygen flow to key organs decreases. </a:t>
            </a:r>
          </a:p>
        </p:txBody>
      </p:sp>
      <p:sp>
        <p:nvSpPr>
          <p:cNvPr id="466" name="Shape 466"/>
          <p:cNvSpPr/>
          <p:nvPr/>
        </p:nvSpPr>
        <p:spPr>
          <a:xfrm>
            <a:off x="5295284" y="1811412"/>
            <a:ext cx="6838771" cy="917905"/>
          </a:xfrm>
          <a:prstGeom prst="roundRect">
            <a:avLst>
              <a:gd name="adj" fmla="val 8141"/>
            </a:avLst>
          </a:prstGeom>
          <a:solidFill>
            <a:schemeClr val="accent2"/>
          </a:solidFill>
          <a:ln w="19050">
            <a:solidFill>
              <a:srgbClr val="E7E6E6"/>
            </a:solidFill>
            <a:miter/>
            <a:tailEnd type="triangle"/>
          </a:ln>
        </p:spPr>
        <p:txBody>
          <a:bodyPr lIns="45718" tIns="45718" rIns="45718" bIns="45718" anchor="ctr"/>
          <a:lstStyle/>
          <a:p>
            <a:pPr algn="ctr">
              <a:defRPr sz="1569">
                <a:solidFill>
                  <a:srgbClr val="FFFFFF"/>
                </a:solidFill>
              </a:defRPr>
            </a:pPr>
            <a:endParaRPr/>
          </a:p>
        </p:txBody>
      </p:sp>
      <p:sp>
        <p:nvSpPr>
          <p:cNvPr id="467" name="Shape 467"/>
          <p:cNvSpPr/>
          <p:nvPr/>
        </p:nvSpPr>
        <p:spPr>
          <a:xfrm>
            <a:off x="5317148" y="1935559"/>
            <a:ext cx="6111480" cy="64642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lvl1pPr marL="228600" indent="-228600">
              <a:lnSpc>
                <a:spcPct val="90000"/>
              </a:lnSpc>
              <a:buSzPct val="100000"/>
              <a:buChar char="•"/>
              <a:defRPr sz="2000"/>
            </a:lvl1pPr>
          </a:lstStyle>
          <a:p>
            <a:r>
              <a:t>The heart tries harder to pump blood throughout the body, which further increases blood pressure.</a:t>
            </a:r>
          </a:p>
        </p:txBody>
      </p:sp>
      <p:sp>
        <p:nvSpPr>
          <p:cNvPr id="468" name="Shape 468"/>
          <p:cNvSpPr/>
          <p:nvPr/>
        </p:nvSpPr>
        <p:spPr>
          <a:xfrm>
            <a:off x="5295284" y="2839721"/>
            <a:ext cx="6838771" cy="1252540"/>
          </a:xfrm>
          <a:prstGeom prst="roundRect">
            <a:avLst>
              <a:gd name="adj" fmla="val 5966"/>
            </a:avLst>
          </a:prstGeom>
          <a:solidFill>
            <a:schemeClr val="accent2">
              <a:lumOff val="10980"/>
            </a:schemeClr>
          </a:solidFill>
          <a:ln w="19050">
            <a:solidFill>
              <a:srgbClr val="E7E6E6"/>
            </a:solidFill>
            <a:miter/>
            <a:tailEnd type="triangle"/>
          </a:ln>
        </p:spPr>
        <p:txBody>
          <a:bodyPr lIns="45718" tIns="45718" rIns="45718" bIns="45718" anchor="ctr"/>
          <a:lstStyle/>
          <a:p>
            <a:pPr algn="ctr">
              <a:defRPr sz="1569">
                <a:solidFill>
                  <a:srgbClr val="FFFFFF"/>
                </a:solidFill>
              </a:defRPr>
            </a:pPr>
            <a:endParaRPr/>
          </a:p>
        </p:txBody>
      </p:sp>
      <p:sp>
        <p:nvSpPr>
          <p:cNvPr id="469" name="Shape 469"/>
          <p:cNvSpPr/>
          <p:nvPr/>
        </p:nvSpPr>
        <p:spPr>
          <a:xfrm>
            <a:off x="5317148" y="2880995"/>
            <a:ext cx="6795043" cy="117220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marL="228600" indent="-228600">
              <a:lnSpc>
                <a:spcPct val="90000"/>
              </a:lnSpc>
              <a:buSzPct val="100000"/>
              <a:buChar char="•"/>
              <a:defRPr sz="2000"/>
            </a:pPr>
            <a:r>
              <a:t>Elevated blood pressure, over a long period of time, puts a strain on the heart. </a:t>
            </a:r>
            <a:br/>
            <a:r>
              <a:t>It can enlarge the heart’s left pumping chamber </a:t>
            </a:r>
            <a:br/>
            <a:r>
              <a:t>and weaken the heart muscle (heart failure).</a:t>
            </a:r>
          </a:p>
        </p:txBody>
      </p:sp>
      <p:sp>
        <p:nvSpPr>
          <p:cNvPr id="470" name="Shape 470"/>
          <p:cNvSpPr/>
          <p:nvPr/>
        </p:nvSpPr>
        <p:spPr>
          <a:xfrm>
            <a:off x="5295284" y="4202665"/>
            <a:ext cx="6838771" cy="1161423"/>
          </a:xfrm>
          <a:prstGeom prst="roundRect">
            <a:avLst>
              <a:gd name="adj" fmla="val 6434"/>
            </a:avLst>
          </a:prstGeom>
          <a:solidFill>
            <a:schemeClr val="accent2">
              <a:lumOff val="21960"/>
            </a:schemeClr>
          </a:solidFill>
          <a:ln w="19050">
            <a:solidFill>
              <a:srgbClr val="E7E6E6"/>
            </a:solidFill>
            <a:miter/>
            <a:tailEnd type="triangle"/>
          </a:ln>
        </p:spPr>
        <p:txBody>
          <a:bodyPr lIns="45718" tIns="45718" rIns="45718" bIns="45718" anchor="ctr"/>
          <a:lstStyle/>
          <a:p>
            <a:pPr algn="ctr">
              <a:defRPr sz="1569">
                <a:solidFill>
                  <a:srgbClr val="FFFFFF"/>
                </a:solidFill>
              </a:defRPr>
            </a:pPr>
            <a:endParaRPr/>
          </a:p>
        </p:txBody>
      </p:sp>
      <p:sp>
        <p:nvSpPr>
          <p:cNvPr id="471" name="Shape 471"/>
          <p:cNvSpPr/>
          <p:nvPr/>
        </p:nvSpPr>
        <p:spPr>
          <a:xfrm>
            <a:off x="5317148" y="4284267"/>
            <a:ext cx="6511073" cy="90931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lvl1pPr marL="228600" indent="-228600">
              <a:lnSpc>
                <a:spcPct val="90000"/>
              </a:lnSpc>
              <a:buSzPct val="100000"/>
              <a:buChar char="•"/>
              <a:defRPr sz="2000"/>
            </a:lvl1pPr>
          </a:lstStyle>
          <a:p>
            <a:r>
              <a:t>Uncontrolled hypertension can also damage the artery walls, which begin to collect fat, leading to heart disease and potentially heart attack or stroke.</a:t>
            </a:r>
          </a:p>
        </p:txBody>
      </p:sp>
      <p:sp>
        <p:nvSpPr>
          <p:cNvPr id="472" name="Shape 472"/>
          <p:cNvSpPr/>
          <p:nvPr/>
        </p:nvSpPr>
        <p:spPr>
          <a:xfrm>
            <a:off x="5295284" y="5491627"/>
            <a:ext cx="6838771" cy="996323"/>
          </a:xfrm>
          <a:prstGeom prst="roundRect">
            <a:avLst>
              <a:gd name="adj" fmla="val 7500"/>
            </a:avLst>
          </a:prstGeom>
          <a:blipFill>
            <a:blip r:embed="rId2"/>
          </a:blipFill>
          <a:ln w="19050">
            <a:solidFill>
              <a:srgbClr val="E7E6E6"/>
            </a:solidFill>
            <a:miter/>
            <a:tailEnd type="triangle"/>
          </a:ln>
        </p:spPr>
        <p:txBody>
          <a:bodyPr lIns="45718" tIns="45718" rIns="45718" bIns="45718" anchor="ctr"/>
          <a:lstStyle/>
          <a:p>
            <a:pPr algn="ctr">
              <a:defRPr sz="1569">
                <a:solidFill>
                  <a:srgbClr val="FFFFFF"/>
                </a:solidFill>
              </a:defRPr>
            </a:pPr>
            <a:endParaRPr/>
          </a:p>
        </p:txBody>
      </p:sp>
      <p:sp>
        <p:nvSpPr>
          <p:cNvPr id="473" name="Shape 473"/>
          <p:cNvSpPr/>
          <p:nvPr/>
        </p:nvSpPr>
        <p:spPr>
          <a:xfrm>
            <a:off x="5317148" y="5598638"/>
            <a:ext cx="6111480" cy="64642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spAutoFit/>
          </a:bodyPr>
          <a:lstStyle/>
          <a:p>
            <a:pPr marL="228600" indent="-228600">
              <a:lnSpc>
                <a:spcPct val="90000"/>
              </a:lnSpc>
              <a:buSzPct val="100000"/>
              <a:buChar char="•"/>
              <a:defRPr sz="2000">
                <a:solidFill>
                  <a:srgbClr val="FFFFFF"/>
                </a:solidFill>
              </a:defRPr>
            </a:pPr>
            <a:r>
              <a:t>The best way to prevent a heart attack is to </a:t>
            </a:r>
            <a:br/>
            <a:r>
              <a:rPr b="1"/>
              <a:t>stop the arteries from becoming damaged.</a:t>
            </a:r>
          </a:p>
        </p:txBody>
      </p:sp>
      <p:sp>
        <p:nvSpPr>
          <p:cNvPr id="474" name="Shape 474"/>
          <p:cNvSpPr/>
          <p:nvPr/>
        </p:nvSpPr>
        <p:spPr>
          <a:xfrm flipH="1">
            <a:off x="-134306" y="0"/>
            <a:ext cx="4969116"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75" name="Shape 475"/>
          <p:cNvSpPr/>
          <p:nvPr/>
        </p:nvSpPr>
        <p:spPr>
          <a:xfrm>
            <a:off x="839787" y="698500"/>
            <a:ext cx="3932240" cy="434847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lstStyle/>
          <a:p>
            <a:pPr>
              <a:lnSpc>
                <a:spcPct val="90000"/>
              </a:lnSpc>
              <a:defRPr sz="2400"/>
            </a:pPr>
            <a:r>
              <a:rPr b="1">
                <a:solidFill>
                  <a:srgbClr val="FF2600"/>
                </a:solidFill>
              </a:rPr>
              <a:t>   </a:t>
            </a:r>
          </a:p>
          <a:p>
            <a:pPr>
              <a:lnSpc>
                <a:spcPct val="90000"/>
              </a:lnSpc>
              <a:spcBef>
                <a:spcPts val="1000"/>
              </a:spcBef>
              <a:defRPr sz="3000"/>
            </a:pPr>
            <a:r>
              <a:rPr>
                <a:solidFill>
                  <a:srgbClr val="FFFFFF"/>
                </a:solidFill>
              </a:rPr>
              <a:t>The cycle of damage: </a:t>
            </a:r>
            <a:r>
              <a:rPr sz="3600" b="1">
                <a:solidFill>
                  <a:srgbClr val="FF2600"/>
                </a:solidFill>
              </a:rPr>
              <a:t>How your heart </a:t>
            </a:r>
            <a:br>
              <a:rPr sz="3600" b="1">
                <a:solidFill>
                  <a:srgbClr val="FF2600"/>
                </a:solidFill>
              </a:rPr>
            </a:br>
            <a:r>
              <a:rPr sz="3600" b="1">
                <a:solidFill>
                  <a:srgbClr val="FF2600"/>
                </a:solidFill>
              </a:rPr>
              <a:t>is affected</a:t>
            </a:r>
            <a:br>
              <a:rPr sz="3600">
                <a:solidFill>
                  <a:srgbClr val="FFFFFF"/>
                </a:solidFill>
              </a:rPr>
            </a:br>
            <a:r>
              <a:rPr>
                <a:solidFill>
                  <a:srgbClr val="FFFFFF"/>
                </a:solidFill>
              </a:rPr>
              <a:t>by salt intake</a:t>
            </a:r>
            <a:endParaRPr b="1">
              <a:solidFill>
                <a:srgbClr val="008F00"/>
              </a:solidFill>
            </a:endParaRPr>
          </a:p>
          <a:p>
            <a:pPr>
              <a:lnSpc>
                <a:spcPct val="90000"/>
              </a:lnSpc>
              <a:spcBef>
                <a:spcPts val="1000"/>
              </a:spcBef>
              <a:defRPr sz="3000"/>
            </a:pPr>
            <a:r>
              <a:t> </a:t>
            </a: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78" name="Shape 478"/>
          <p:cNvSpPr>
            <a:spLocks noGrp="1"/>
          </p:cNvSpPr>
          <p:nvPr>
            <p:ph type="title"/>
          </p:nvPr>
        </p:nvSpPr>
        <p:spPr>
          <a:xfrm>
            <a:off x="839787" y="698500"/>
            <a:ext cx="3932240" cy="4348478"/>
          </a:xfrm>
          <a:prstGeom prst="rect">
            <a:avLst/>
          </a:prstGeom>
        </p:spPr>
        <p:txBody>
          <a:bodyPr anchor="t">
            <a:noAutofit/>
          </a:bodyPr>
          <a:lstStyle/>
          <a:p>
            <a:pPr>
              <a:defRPr sz="2400"/>
            </a:pPr>
            <a:r>
              <a:rPr b="1">
                <a:solidFill>
                  <a:srgbClr val="FF2600"/>
                </a:solidFill>
              </a:rPr>
              <a:t>   </a:t>
            </a:r>
          </a:p>
          <a:p>
            <a:pPr>
              <a:spcBef>
                <a:spcPts val="1000"/>
              </a:spcBef>
            </a:pPr>
            <a:r>
              <a:rPr>
                <a:solidFill>
                  <a:srgbClr val="FFFFFF"/>
                </a:solidFill>
              </a:rPr>
              <a:t>What is </a:t>
            </a:r>
            <a:r>
              <a:rPr sz="3600">
                <a:solidFill>
                  <a:srgbClr val="FFFFFF"/>
                </a:solidFill>
              </a:rPr>
              <a:t>Diabetes</a:t>
            </a:r>
            <a:r>
              <a:rPr>
                <a:solidFill>
                  <a:srgbClr val="FFFFFF"/>
                </a:solidFill>
              </a:rPr>
              <a:t>?</a:t>
            </a:r>
            <a:endParaRPr b="1">
              <a:solidFill>
                <a:srgbClr val="008F00"/>
              </a:solidFill>
            </a:endParaRPr>
          </a:p>
          <a:p>
            <a:pPr>
              <a:spcBef>
                <a:spcPts val="1000"/>
              </a:spcBef>
            </a:pPr>
            <a:endParaRPr b="1">
              <a:solidFill>
                <a:srgbClr val="008F00"/>
              </a:solidFill>
            </a:endParaRPr>
          </a:p>
          <a:p>
            <a:pPr>
              <a:spcBef>
                <a:spcPts val="1000"/>
              </a:spcBef>
            </a:pPr>
            <a:r>
              <a:t>Considerations</a:t>
            </a:r>
          </a:p>
          <a:p>
            <a:endParaRPr/>
          </a:p>
          <a:p>
            <a:endParaRPr/>
          </a:p>
        </p:txBody>
      </p:sp>
      <p:sp>
        <p:nvSpPr>
          <p:cNvPr id="479" name="Shape 479"/>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41</a:t>
            </a:fld>
            <a:endParaRPr/>
          </a:p>
        </p:txBody>
      </p:sp>
      <p:sp>
        <p:nvSpPr>
          <p:cNvPr id="480" name="Shape 480"/>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481" name="Shape 481"/>
          <p:cNvSpPr/>
          <p:nvPr/>
        </p:nvSpPr>
        <p:spPr>
          <a:xfrm>
            <a:off x="5057268" y="1179831"/>
            <a:ext cx="6219734" cy="396239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defRPr sz="2400"/>
            </a:pPr>
            <a:r>
              <a:t>When diabetes occurs, </a:t>
            </a:r>
            <a:r>
              <a:rPr b="1"/>
              <a:t>glucose cannot get into your body cells</a:t>
            </a:r>
            <a:r>
              <a:t>.</a:t>
            </a:r>
          </a:p>
          <a:p>
            <a:pPr>
              <a:lnSpc>
                <a:spcPct val="90000"/>
              </a:lnSpc>
              <a:spcBef>
                <a:spcPts val="1000"/>
              </a:spcBef>
              <a:defRPr sz="2400"/>
            </a:pPr>
            <a:r>
              <a:t>This causes them to </a:t>
            </a:r>
            <a:r>
              <a:rPr b="1"/>
              <a:t>lack the energy </a:t>
            </a:r>
            <a:r>
              <a:t>they need</a:t>
            </a:r>
            <a:r>
              <a:rPr b="1"/>
              <a:t> to keep your body working properly</a:t>
            </a:r>
            <a:r>
              <a:t>. </a:t>
            </a:r>
          </a:p>
          <a:p>
            <a:pPr>
              <a:lnSpc>
                <a:spcPct val="90000"/>
              </a:lnSpc>
              <a:spcBef>
                <a:spcPts val="1000"/>
              </a:spcBef>
              <a:buFont typeface="Arial"/>
              <a:defRPr sz="2400"/>
            </a:pPr>
            <a:r>
              <a:rPr b="1">
                <a:solidFill>
                  <a:schemeClr val="accent6">
                    <a:lumOff val="-9568"/>
                  </a:schemeClr>
                </a:solidFill>
              </a:rPr>
              <a:t>Glucose is your body’s primary source of energy.</a:t>
            </a:r>
            <a:r>
              <a:t>  </a:t>
            </a:r>
          </a:p>
          <a:p>
            <a:pPr>
              <a:lnSpc>
                <a:spcPct val="90000"/>
              </a:lnSpc>
              <a:spcBef>
                <a:spcPts val="1000"/>
              </a:spcBef>
              <a:buFont typeface="Arial"/>
              <a:defRPr sz="2400"/>
            </a:pPr>
            <a:r>
              <a:t>Your body gets glucose from </a:t>
            </a:r>
            <a:r>
              <a:rPr b="1"/>
              <a:t>carbohydrates</a:t>
            </a:r>
            <a:r>
              <a:t>. </a:t>
            </a:r>
          </a:p>
          <a:p>
            <a:pPr>
              <a:lnSpc>
                <a:spcPct val="90000"/>
              </a:lnSpc>
              <a:spcBef>
                <a:spcPts val="1000"/>
              </a:spcBef>
              <a:buFont typeface="Arial"/>
              <a:defRPr sz="2400"/>
            </a:pPr>
            <a:br/>
            <a:r>
              <a:t>You may also know glucose as sugar.</a:t>
            </a: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3" name="image15.jpg" descr="http://officeimg.vo.msecnd.net/en-us/images/MH900370028.jpg"/>
          <p:cNvPicPr>
            <a:picLocks noChangeAspect="1"/>
          </p:cNvPicPr>
          <p:nvPr/>
        </p:nvPicPr>
        <p:blipFill>
          <a:blip r:embed="rId2"/>
          <a:srcRect t="13440"/>
          <a:stretch>
            <a:fillRect/>
          </a:stretch>
        </p:blipFill>
        <p:spPr>
          <a:xfrm>
            <a:off x="2627321" y="4433152"/>
            <a:ext cx="2619846" cy="2267713"/>
          </a:xfrm>
          <a:prstGeom prst="rect">
            <a:avLst/>
          </a:prstGeom>
          <a:ln w="12700">
            <a:miter lim="400000"/>
          </a:ln>
        </p:spPr>
      </p:pic>
      <p:sp>
        <p:nvSpPr>
          <p:cNvPr id="484" name="Shape 484"/>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85" name="Shape 485"/>
          <p:cNvSpPr>
            <a:spLocks noGrp="1"/>
          </p:cNvSpPr>
          <p:nvPr>
            <p:ph type="title"/>
          </p:nvPr>
        </p:nvSpPr>
        <p:spPr>
          <a:xfrm>
            <a:off x="839787" y="698500"/>
            <a:ext cx="3932240" cy="4348478"/>
          </a:xfrm>
          <a:prstGeom prst="rect">
            <a:avLst/>
          </a:prstGeom>
        </p:spPr>
        <p:txBody>
          <a:bodyPr anchor="t">
            <a:noAutofit/>
          </a:bodyPr>
          <a:lstStyle/>
          <a:p>
            <a:pPr>
              <a:defRPr sz="2400"/>
            </a:pPr>
            <a:r>
              <a:rPr b="1">
                <a:solidFill>
                  <a:srgbClr val="FF2600"/>
                </a:solidFill>
              </a:rPr>
              <a:t>Diabetes  </a:t>
            </a:r>
          </a:p>
          <a:p>
            <a:pPr>
              <a:spcBef>
                <a:spcPts val="1000"/>
              </a:spcBef>
            </a:pPr>
            <a:r>
              <a:rPr>
                <a:solidFill>
                  <a:srgbClr val="FFFFFF"/>
                </a:solidFill>
              </a:rPr>
              <a:t>Why doesn’t the </a:t>
            </a:r>
            <a:r>
              <a:rPr sz="3600">
                <a:solidFill>
                  <a:srgbClr val="FFFFFF"/>
                </a:solidFill>
              </a:rPr>
              <a:t>glucose</a:t>
            </a:r>
            <a:r>
              <a:rPr>
                <a:solidFill>
                  <a:srgbClr val="FFFFFF"/>
                </a:solidFill>
              </a:rPr>
              <a:t> move </a:t>
            </a:r>
            <a:br>
              <a:rPr>
                <a:solidFill>
                  <a:srgbClr val="FFFFFF"/>
                </a:solidFill>
              </a:rPr>
            </a:br>
            <a:r>
              <a:rPr>
                <a:solidFill>
                  <a:srgbClr val="FFFFFF"/>
                </a:solidFill>
              </a:rPr>
              <a:t>into cells?</a:t>
            </a:r>
            <a:endParaRPr b="1">
              <a:solidFill>
                <a:srgbClr val="008F00"/>
              </a:solidFill>
            </a:endParaRPr>
          </a:p>
          <a:p>
            <a:pPr>
              <a:spcBef>
                <a:spcPts val="1000"/>
              </a:spcBef>
            </a:pPr>
            <a:r>
              <a:t>Considerations</a:t>
            </a:r>
          </a:p>
          <a:p>
            <a:endParaRPr/>
          </a:p>
          <a:p>
            <a:endParaRPr/>
          </a:p>
        </p:txBody>
      </p:sp>
      <p:sp>
        <p:nvSpPr>
          <p:cNvPr id="486" name="Shape 486"/>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42</a:t>
            </a:fld>
            <a:endParaRPr/>
          </a:p>
        </p:txBody>
      </p:sp>
      <p:sp>
        <p:nvSpPr>
          <p:cNvPr id="487" name="Shape 487"/>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488" name="Shape 488"/>
          <p:cNvSpPr/>
          <p:nvPr/>
        </p:nvSpPr>
        <p:spPr>
          <a:xfrm>
            <a:off x="4937518" y="1209768"/>
            <a:ext cx="6219734" cy="39014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lvl="1" indent="114300">
              <a:lnSpc>
                <a:spcPct val="90000"/>
              </a:lnSpc>
              <a:spcBef>
                <a:spcPts val="1000"/>
              </a:spcBef>
              <a:buClr>
                <a:srgbClr val="000000"/>
              </a:buClr>
              <a:buFont typeface="Arial"/>
              <a:defRPr sz="2400"/>
            </a:pPr>
            <a:r>
              <a:t>Glucose may not move properly into your body cells </a:t>
            </a:r>
            <a:r>
              <a:rPr b="1"/>
              <a:t>for two reasons</a:t>
            </a:r>
            <a:r>
              <a:t>.  </a:t>
            </a:r>
            <a:br/>
            <a:br/>
            <a:r>
              <a:t>These reasons tell you </a:t>
            </a:r>
            <a:br/>
            <a:r>
              <a:rPr b="1"/>
              <a:t>what type of diabetes</a:t>
            </a:r>
            <a:r>
              <a:t> you have:</a:t>
            </a:r>
          </a:p>
          <a:p>
            <a:pPr marL="342900" lvl="1" indent="-228600">
              <a:lnSpc>
                <a:spcPct val="90000"/>
              </a:lnSpc>
              <a:spcBef>
                <a:spcPts val="1000"/>
              </a:spcBef>
              <a:buSzPct val="100000"/>
              <a:buFont typeface="Arial"/>
              <a:buChar char="•"/>
              <a:defRPr sz="2400"/>
            </a:pPr>
            <a:r>
              <a:rPr b="1"/>
              <a:t>Type 1:</a:t>
            </a:r>
            <a:r>
              <a:t> </a:t>
            </a:r>
            <a:br/>
            <a:r>
              <a:t>your pancreas makes little or no insulin.  </a:t>
            </a:r>
          </a:p>
          <a:p>
            <a:pPr marL="342900" lvl="1" indent="-228600">
              <a:lnSpc>
                <a:spcPct val="90000"/>
              </a:lnSpc>
              <a:spcBef>
                <a:spcPts val="1000"/>
              </a:spcBef>
              <a:buSzPct val="100000"/>
              <a:buFont typeface="Arial"/>
              <a:buChar char="•"/>
              <a:defRPr sz="2400"/>
            </a:pPr>
            <a:r>
              <a:rPr b="1"/>
              <a:t>Type 2</a:t>
            </a:r>
            <a:r>
              <a:t>: </a:t>
            </a:r>
            <a:br/>
            <a:r>
              <a:t>your body </a:t>
            </a:r>
            <a:r>
              <a:rPr b="1"/>
              <a:t>cells don’t respond</a:t>
            </a:r>
            <a:r>
              <a:t> to the insulin produced and your body </a:t>
            </a:r>
            <a:r>
              <a:rPr b="1"/>
              <a:t>may not make enough insulin</a:t>
            </a:r>
            <a:r>
              <a:t>.</a:t>
            </a: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43</a:t>
            </a:fld>
            <a:endParaRPr/>
          </a:p>
        </p:txBody>
      </p:sp>
      <p:sp>
        <p:nvSpPr>
          <p:cNvPr id="491" name="Shape 491"/>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492" name="Shape 492"/>
          <p:cNvSpPr/>
          <p:nvPr/>
        </p:nvSpPr>
        <p:spPr>
          <a:xfrm>
            <a:off x="5026417" y="1209768"/>
            <a:ext cx="6491462" cy="4943913"/>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buFont typeface="Arial"/>
              <a:defRPr sz="2400"/>
            </a:pPr>
            <a:r>
              <a:rPr b="1" dirty="0"/>
              <a:t>Most problems in diabetes</a:t>
            </a:r>
            <a:r>
              <a:rPr dirty="0"/>
              <a:t> are linked </a:t>
            </a:r>
            <a:br>
              <a:rPr dirty="0"/>
            </a:br>
            <a:r>
              <a:rPr dirty="0"/>
              <a:t>to blood glucose levels that are too high </a:t>
            </a:r>
            <a:br>
              <a:rPr dirty="0"/>
            </a:br>
            <a:r>
              <a:rPr dirty="0"/>
              <a:t>or too low.</a:t>
            </a:r>
          </a:p>
          <a:p>
            <a:pPr marL="274319" indent="-274319">
              <a:lnSpc>
                <a:spcPct val="90000"/>
              </a:lnSpc>
              <a:spcBef>
                <a:spcPts val="1000"/>
              </a:spcBef>
              <a:buSzPct val="100000"/>
              <a:buFont typeface="Arial"/>
              <a:buChar char="•"/>
              <a:defRPr sz="2400"/>
            </a:pPr>
            <a:endParaRPr sz="2000" dirty="0"/>
          </a:p>
          <a:p>
            <a:pPr marL="800100" lvl="1" indent="-342900">
              <a:lnSpc>
                <a:spcPct val="90000"/>
              </a:lnSpc>
              <a:spcBef>
                <a:spcPts val="1000"/>
              </a:spcBef>
              <a:buSzPct val="100000"/>
              <a:buFont typeface="Arial"/>
              <a:buChar char="•"/>
              <a:defRPr sz="2400"/>
            </a:pPr>
            <a:r>
              <a:rPr b="1" dirty="0">
                <a:solidFill>
                  <a:schemeClr val="accent2">
                    <a:satOff val="-18194"/>
                    <a:lumOff val="-11215"/>
                  </a:schemeClr>
                </a:solidFill>
              </a:rPr>
              <a:t>Hyper</a:t>
            </a:r>
            <a:r>
              <a:rPr dirty="0">
                <a:solidFill>
                  <a:schemeClr val="accent2">
                    <a:satOff val="-18194"/>
                    <a:lumOff val="-11215"/>
                  </a:schemeClr>
                </a:solidFill>
              </a:rPr>
              <a:t>glycemia</a:t>
            </a:r>
            <a:r>
              <a:rPr dirty="0"/>
              <a:t> = blood glucose level is </a:t>
            </a:r>
            <a:r>
              <a:rPr b="1" dirty="0"/>
              <a:t>too high</a:t>
            </a:r>
          </a:p>
          <a:p>
            <a:pPr marL="800100" lvl="1" indent="-342900">
              <a:lnSpc>
                <a:spcPct val="90000"/>
              </a:lnSpc>
              <a:spcBef>
                <a:spcPts val="1000"/>
              </a:spcBef>
              <a:buSzPct val="100000"/>
              <a:buFont typeface="Arial"/>
              <a:buChar char="•"/>
              <a:defRPr sz="2400"/>
            </a:pPr>
            <a:r>
              <a:rPr b="1" dirty="0">
                <a:solidFill>
                  <a:schemeClr val="accent1">
                    <a:satOff val="-3547"/>
                    <a:lumOff val="-10352"/>
                  </a:schemeClr>
                </a:solidFill>
              </a:rPr>
              <a:t>Hypo</a:t>
            </a:r>
            <a:r>
              <a:rPr dirty="0">
                <a:solidFill>
                  <a:schemeClr val="accent1">
                    <a:satOff val="-3547"/>
                    <a:lumOff val="-10352"/>
                  </a:schemeClr>
                </a:solidFill>
              </a:rPr>
              <a:t>glycemia</a:t>
            </a:r>
            <a:r>
              <a:rPr dirty="0"/>
              <a:t> = blood glucose level is t</a:t>
            </a:r>
            <a:r>
              <a:rPr b="1" dirty="0"/>
              <a:t>oo low</a:t>
            </a:r>
          </a:p>
          <a:p>
            <a:pPr marL="274319" indent="-274319">
              <a:lnSpc>
                <a:spcPct val="90000"/>
              </a:lnSpc>
              <a:spcBef>
                <a:spcPts val="1000"/>
              </a:spcBef>
              <a:buSzPct val="100000"/>
              <a:buFont typeface="Arial"/>
              <a:buChar char="•"/>
              <a:defRPr sz="2400"/>
            </a:pPr>
            <a:endParaRPr sz="2000" dirty="0"/>
          </a:p>
          <a:p>
            <a:pPr>
              <a:lnSpc>
                <a:spcPct val="90000"/>
              </a:lnSpc>
              <a:spcBef>
                <a:spcPts val="1000"/>
              </a:spcBef>
              <a:buFont typeface="Arial"/>
              <a:defRPr sz="2400"/>
            </a:pPr>
            <a:r>
              <a:rPr dirty="0"/>
              <a:t>Patients must eat the </a:t>
            </a:r>
            <a:r>
              <a:rPr b="1" dirty="0"/>
              <a:t>right types</a:t>
            </a:r>
            <a:r>
              <a:rPr dirty="0"/>
              <a:t> </a:t>
            </a:r>
            <a:r>
              <a:rPr b="1" dirty="0"/>
              <a:t>and</a:t>
            </a:r>
            <a:r>
              <a:rPr dirty="0"/>
              <a:t> </a:t>
            </a:r>
            <a:br>
              <a:rPr dirty="0"/>
            </a:br>
            <a:r>
              <a:rPr b="1" dirty="0"/>
              <a:t>amounts</a:t>
            </a:r>
            <a:r>
              <a:rPr dirty="0"/>
              <a:t> </a:t>
            </a:r>
            <a:r>
              <a:rPr b="1" dirty="0"/>
              <a:t>of foods</a:t>
            </a:r>
            <a:r>
              <a:rPr dirty="0"/>
              <a:t> especially foods that are carbohydrates to keep blood glucose levels from going to</a:t>
            </a:r>
            <a:r>
              <a:rPr lang="en-US" dirty="0"/>
              <a:t>o</a:t>
            </a:r>
            <a:r>
              <a:rPr dirty="0"/>
              <a:t> high or too low. </a:t>
            </a:r>
          </a:p>
        </p:txBody>
      </p:sp>
      <p:pic>
        <p:nvPicPr>
          <p:cNvPr id="493" name="image16.jpg" descr="Down arrow icon button"/>
          <p:cNvPicPr>
            <a:picLocks noChangeAspect="1"/>
          </p:cNvPicPr>
          <p:nvPr/>
        </p:nvPicPr>
        <p:blipFill>
          <a:blip r:embed="rId2"/>
          <a:srcRect t="7568" r="1" b="10800"/>
          <a:stretch>
            <a:fillRect/>
          </a:stretch>
        </p:blipFill>
        <p:spPr>
          <a:xfrm>
            <a:off x="4388850" y="3492751"/>
            <a:ext cx="1086844" cy="887218"/>
          </a:xfrm>
          <a:prstGeom prst="rect">
            <a:avLst/>
          </a:prstGeom>
          <a:ln w="12700">
            <a:miter lim="400000"/>
          </a:ln>
        </p:spPr>
      </p:pic>
      <p:pic>
        <p:nvPicPr>
          <p:cNvPr id="494" name="image17.jpg" descr="Up arrow icon button"/>
          <p:cNvPicPr>
            <a:picLocks noChangeAspect="1"/>
          </p:cNvPicPr>
          <p:nvPr/>
        </p:nvPicPr>
        <p:blipFill>
          <a:blip r:embed="rId3"/>
          <a:srcRect t="7539" r="1" b="11897"/>
          <a:stretch>
            <a:fillRect/>
          </a:stretch>
        </p:blipFill>
        <p:spPr>
          <a:xfrm>
            <a:off x="4381707" y="2561668"/>
            <a:ext cx="1101265" cy="887223"/>
          </a:xfrm>
          <a:prstGeom prst="rect">
            <a:avLst/>
          </a:prstGeom>
          <a:ln w="12700">
            <a:miter lim="400000"/>
          </a:ln>
        </p:spPr>
      </p:pic>
      <p:sp>
        <p:nvSpPr>
          <p:cNvPr id="495" name="Shape 495"/>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496" name="Shape 496"/>
          <p:cNvSpPr>
            <a:spLocks noGrp="1"/>
          </p:cNvSpPr>
          <p:nvPr>
            <p:ph type="title"/>
          </p:nvPr>
        </p:nvSpPr>
        <p:spPr>
          <a:xfrm>
            <a:off x="839787" y="698500"/>
            <a:ext cx="3932240" cy="2740936"/>
          </a:xfrm>
          <a:prstGeom prst="rect">
            <a:avLst/>
          </a:prstGeom>
        </p:spPr>
        <p:txBody>
          <a:bodyPr anchor="t">
            <a:noAutofit/>
          </a:bodyPr>
          <a:lstStyle/>
          <a:p>
            <a:pPr>
              <a:defRPr sz="2400"/>
            </a:pPr>
            <a:r>
              <a:rPr b="1">
                <a:solidFill>
                  <a:srgbClr val="FF2600"/>
                </a:solidFill>
              </a:rPr>
              <a:t>Diabetes  </a:t>
            </a:r>
          </a:p>
          <a:p>
            <a:pPr>
              <a:spcBef>
                <a:spcPts val="1000"/>
              </a:spcBef>
            </a:pPr>
            <a:r>
              <a:rPr>
                <a:solidFill>
                  <a:srgbClr val="FFFFFF"/>
                </a:solidFill>
              </a:rPr>
              <a:t>What does it mean</a:t>
            </a:r>
            <a:br>
              <a:rPr>
                <a:solidFill>
                  <a:srgbClr val="FFFFFF"/>
                </a:solidFill>
              </a:rPr>
            </a:br>
            <a:r>
              <a:rPr sz="3600">
                <a:solidFill>
                  <a:srgbClr val="FFFFFF"/>
                </a:solidFill>
              </a:rPr>
              <a:t>to a patient?</a:t>
            </a:r>
            <a:endParaRPr b="1">
              <a:solidFill>
                <a:srgbClr val="008F00"/>
              </a:solidFill>
            </a:endParaRPr>
          </a:p>
          <a:p>
            <a:pPr>
              <a:spcBef>
                <a:spcPts val="1000"/>
              </a:spcBef>
            </a:pPr>
            <a:r>
              <a:t>Considerations</a:t>
            </a:r>
          </a:p>
          <a:p>
            <a:endParaRPr/>
          </a:p>
          <a:p>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hape 498"/>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44</a:t>
            </a:fld>
            <a:endParaRPr/>
          </a:p>
        </p:txBody>
      </p:sp>
      <p:sp>
        <p:nvSpPr>
          <p:cNvPr id="499" name="Shape 499"/>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500" name="Shape 500"/>
          <p:cNvSpPr/>
          <p:nvPr/>
        </p:nvSpPr>
        <p:spPr>
          <a:xfrm>
            <a:off x="5026417" y="1209768"/>
            <a:ext cx="6491462" cy="88536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buFont typeface="Arial"/>
              <a:defRPr sz="2400" b="1">
                <a:solidFill>
                  <a:schemeClr val="accent6">
                    <a:lumOff val="-9568"/>
                  </a:schemeClr>
                </a:solidFill>
              </a:defRPr>
            </a:pPr>
            <a:r>
              <a:rPr lang="en-US" dirty="0"/>
              <a:t>The RDN will have discussed the prescribed diet</a:t>
            </a:r>
          </a:p>
          <a:p>
            <a:pPr>
              <a:lnSpc>
                <a:spcPct val="90000"/>
              </a:lnSpc>
              <a:spcBef>
                <a:spcPts val="1000"/>
              </a:spcBef>
              <a:buFont typeface="Arial"/>
              <a:defRPr sz="2400" b="1">
                <a:solidFill>
                  <a:schemeClr val="accent6">
                    <a:lumOff val="-9568"/>
                  </a:schemeClr>
                </a:solidFill>
              </a:defRPr>
            </a:pPr>
            <a:r>
              <a:rPr lang="en-US" dirty="0"/>
              <a:t>And reviewed the handout</a:t>
            </a:r>
            <a:endParaRPr dirty="0"/>
          </a:p>
        </p:txBody>
      </p:sp>
      <p:sp>
        <p:nvSpPr>
          <p:cNvPr id="501" name="Shape 50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endParaRPr/>
          </a:p>
        </p:txBody>
      </p:sp>
      <p:sp>
        <p:nvSpPr>
          <p:cNvPr id="502" name="Shape 502"/>
          <p:cNvSpPr>
            <a:spLocks noGrp="1"/>
          </p:cNvSpPr>
          <p:nvPr>
            <p:ph type="title"/>
          </p:nvPr>
        </p:nvSpPr>
        <p:spPr>
          <a:xfrm>
            <a:off x="839787" y="722564"/>
            <a:ext cx="3932240" cy="3565709"/>
          </a:xfrm>
          <a:prstGeom prst="rect">
            <a:avLst/>
          </a:prstGeom>
        </p:spPr>
        <p:txBody>
          <a:bodyPr anchor="t">
            <a:noAutofit/>
          </a:bodyPr>
          <a:lstStyle/>
          <a:p>
            <a:pPr>
              <a:defRPr sz="2400"/>
            </a:pPr>
            <a:r>
              <a:rPr lang="en-US" b="1" dirty="0">
                <a:solidFill>
                  <a:srgbClr val="FF2600"/>
                </a:solidFill>
              </a:rPr>
              <a:t>Patients coming from the </a:t>
            </a:r>
            <a:br>
              <a:rPr lang="en-US" b="1" dirty="0">
                <a:solidFill>
                  <a:srgbClr val="FF2600"/>
                </a:solidFill>
              </a:rPr>
            </a:br>
            <a:r>
              <a:rPr lang="en-US" b="1" dirty="0">
                <a:solidFill>
                  <a:srgbClr val="FF2600"/>
                </a:solidFill>
              </a:rPr>
              <a:t>hospital</a:t>
            </a:r>
            <a:endParaRPr b="1" dirty="0">
              <a:solidFill>
                <a:srgbClr val="FF2600"/>
              </a:solidFill>
            </a:endParaRPr>
          </a:p>
          <a:p>
            <a:pPr>
              <a:spcBef>
                <a:spcPts val="1000"/>
              </a:spcBef>
            </a:pPr>
            <a:r>
              <a:rPr sz="3600" dirty="0">
                <a:solidFill>
                  <a:srgbClr val="FFFFFF"/>
                </a:solidFill>
              </a:rPr>
              <a:t> </a:t>
            </a:r>
            <a:r>
              <a:rPr lang="en-US" sz="3600" dirty="0">
                <a:solidFill>
                  <a:srgbClr val="FFFFFF"/>
                </a:solidFill>
              </a:rPr>
              <a:t>Will have been</a:t>
            </a:r>
            <a:br>
              <a:rPr lang="en-US" sz="3600" dirty="0">
                <a:solidFill>
                  <a:srgbClr val="FFFFFF"/>
                </a:solidFill>
              </a:rPr>
            </a:br>
            <a:r>
              <a:rPr lang="en-US" sz="3600" dirty="0">
                <a:solidFill>
                  <a:srgbClr val="FFFFFF"/>
                </a:solidFill>
              </a:rPr>
              <a:t>seen by a </a:t>
            </a:r>
            <a:br>
              <a:rPr lang="en-US" sz="3600" dirty="0">
                <a:solidFill>
                  <a:srgbClr val="FFFFFF"/>
                </a:solidFill>
              </a:rPr>
            </a:br>
            <a:r>
              <a:rPr lang="en-US" sz="3600" dirty="0">
                <a:solidFill>
                  <a:srgbClr val="FFFFFF"/>
                </a:solidFill>
              </a:rPr>
              <a:t>Registered </a:t>
            </a:r>
            <a:br>
              <a:rPr lang="en-US" sz="3600" dirty="0">
                <a:solidFill>
                  <a:srgbClr val="FFFFFF"/>
                </a:solidFill>
              </a:rPr>
            </a:br>
            <a:r>
              <a:rPr lang="en-US" sz="3600" dirty="0">
                <a:solidFill>
                  <a:srgbClr val="FFFFFF"/>
                </a:solidFill>
              </a:rPr>
              <a:t>Dietitian </a:t>
            </a:r>
            <a:br>
              <a:rPr lang="en-US" sz="3600" dirty="0">
                <a:solidFill>
                  <a:srgbClr val="FFFFFF"/>
                </a:solidFill>
              </a:rPr>
            </a:br>
            <a:r>
              <a:rPr lang="en-US" sz="3600" dirty="0">
                <a:solidFill>
                  <a:srgbClr val="FFFFFF"/>
                </a:solidFill>
              </a:rPr>
              <a:t>Nutritionist</a:t>
            </a:r>
            <a:endParaRPr dirty="0"/>
          </a:p>
          <a:p>
            <a:endParaRPr dirty="0"/>
          </a:p>
        </p:txBody>
      </p:sp>
      <p:pic>
        <p:nvPicPr>
          <p:cNvPr id="2" name="Picture 1">
            <a:extLst>
              <a:ext uri="{FF2B5EF4-FFF2-40B4-BE49-F238E27FC236}">
                <a16:creationId xmlns:a16="http://schemas.microsoft.com/office/drawing/2014/main" id="{7C33E526-4364-45D9-B4DE-465F3B8EA703}"/>
              </a:ext>
            </a:extLst>
          </p:cNvPr>
          <p:cNvPicPr>
            <a:picLocks noChangeAspect="1"/>
          </p:cNvPicPr>
          <p:nvPr/>
        </p:nvPicPr>
        <p:blipFill>
          <a:blip r:embed="rId2"/>
          <a:stretch>
            <a:fillRect/>
          </a:stretch>
        </p:blipFill>
        <p:spPr>
          <a:xfrm>
            <a:off x="4772040" y="2095135"/>
            <a:ext cx="4735635" cy="4572000"/>
          </a:xfrm>
          <a:prstGeom prst="rect">
            <a:avLst/>
          </a:prstGeom>
        </p:spPr>
      </p:pic>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hape 498"/>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45</a:t>
            </a:fld>
            <a:endParaRPr/>
          </a:p>
        </p:txBody>
      </p:sp>
      <p:sp>
        <p:nvSpPr>
          <p:cNvPr id="499" name="Shape 499"/>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500" name="Shape 500"/>
          <p:cNvSpPr/>
          <p:nvPr/>
        </p:nvSpPr>
        <p:spPr>
          <a:xfrm>
            <a:off x="5026417" y="314617"/>
            <a:ext cx="6491462" cy="175432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buFont typeface="Arial"/>
              <a:defRPr sz="2400" b="1">
                <a:solidFill>
                  <a:schemeClr val="accent6">
                    <a:lumOff val="-9568"/>
                  </a:schemeClr>
                </a:solidFill>
              </a:defRPr>
            </a:pPr>
            <a:r>
              <a:rPr lang="en-US" dirty="0"/>
              <a:t>Patients being seen in the clinic will have discussed their diet prescription with their doctor and/or nurse.  The nurse giving the patient the voucher will have discussed the Making the Most of Your Healing Box handout. </a:t>
            </a:r>
            <a:endParaRPr dirty="0"/>
          </a:p>
        </p:txBody>
      </p:sp>
      <p:sp>
        <p:nvSpPr>
          <p:cNvPr id="501" name="Shape 501"/>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r>
              <a:rPr lang="en-US" dirty="0"/>
              <a:t>R</a:t>
            </a:r>
            <a:endParaRPr dirty="0"/>
          </a:p>
        </p:txBody>
      </p:sp>
      <p:sp>
        <p:nvSpPr>
          <p:cNvPr id="502" name="Shape 502"/>
          <p:cNvSpPr>
            <a:spLocks noGrp="1"/>
          </p:cNvSpPr>
          <p:nvPr>
            <p:ph type="title"/>
          </p:nvPr>
        </p:nvSpPr>
        <p:spPr>
          <a:xfrm>
            <a:off x="839787" y="722564"/>
            <a:ext cx="3932240" cy="3565709"/>
          </a:xfrm>
          <a:prstGeom prst="rect">
            <a:avLst/>
          </a:prstGeom>
        </p:spPr>
        <p:txBody>
          <a:bodyPr anchor="t">
            <a:noAutofit/>
          </a:bodyPr>
          <a:lstStyle/>
          <a:p>
            <a:pPr>
              <a:defRPr sz="2400"/>
            </a:pPr>
            <a:r>
              <a:rPr lang="en-US" b="1" dirty="0">
                <a:solidFill>
                  <a:srgbClr val="FF2600"/>
                </a:solidFill>
              </a:rPr>
              <a:t>Patients coming from a  </a:t>
            </a:r>
            <a:br>
              <a:rPr lang="en-US" b="1" dirty="0">
                <a:solidFill>
                  <a:srgbClr val="FF2600"/>
                </a:solidFill>
              </a:rPr>
            </a:br>
            <a:r>
              <a:rPr lang="en-US" b="1" dirty="0">
                <a:solidFill>
                  <a:srgbClr val="FF2600"/>
                </a:solidFill>
              </a:rPr>
              <a:t>clinic may not have seen </a:t>
            </a:r>
            <a:br>
              <a:rPr lang="en-US" b="1" dirty="0">
                <a:solidFill>
                  <a:srgbClr val="FF2600"/>
                </a:solidFill>
              </a:rPr>
            </a:br>
            <a:r>
              <a:rPr lang="en-US" b="1" dirty="0">
                <a:solidFill>
                  <a:srgbClr val="FF2600"/>
                </a:solidFill>
              </a:rPr>
              <a:t>a RDN   but</a:t>
            </a:r>
            <a:br>
              <a:rPr lang="en-US" b="1" dirty="0">
                <a:solidFill>
                  <a:srgbClr val="FF2600"/>
                </a:solidFill>
              </a:rPr>
            </a:br>
            <a:br>
              <a:rPr lang="en-US" b="1" dirty="0">
                <a:solidFill>
                  <a:srgbClr val="FF2600"/>
                </a:solidFill>
              </a:rPr>
            </a:br>
            <a:endParaRPr b="1" dirty="0">
              <a:solidFill>
                <a:srgbClr val="FF2600"/>
              </a:solidFill>
            </a:endParaRPr>
          </a:p>
          <a:p>
            <a:pPr>
              <a:spcBef>
                <a:spcPts val="1000"/>
              </a:spcBef>
            </a:pPr>
            <a:r>
              <a:rPr sz="3600" dirty="0">
                <a:solidFill>
                  <a:srgbClr val="FFFFFF"/>
                </a:solidFill>
              </a:rPr>
              <a:t> </a:t>
            </a:r>
            <a:r>
              <a:rPr lang="en-US" sz="3600" dirty="0">
                <a:solidFill>
                  <a:srgbClr val="FFFFFF"/>
                </a:solidFill>
              </a:rPr>
              <a:t>A nurse will have  reviewed the handout</a:t>
            </a:r>
            <a:br>
              <a:rPr lang="en-US" sz="3600" dirty="0">
                <a:solidFill>
                  <a:srgbClr val="FFFFFF"/>
                </a:solidFill>
              </a:rPr>
            </a:br>
            <a:br>
              <a:rPr lang="en-US" sz="3600" dirty="0">
                <a:solidFill>
                  <a:srgbClr val="FFFFFF"/>
                </a:solidFill>
              </a:rPr>
            </a:br>
            <a:endParaRPr dirty="0"/>
          </a:p>
        </p:txBody>
      </p:sp>
      <p:pic>
        <p:nvPicPr>
          <p:cNvPr id="2" name="Picture 1">
            <a:extLst>
              <a:ext uri="{FF2B5EF4-FFF2-40B4-BE49-F238E27FC236}">
                <a16:creationId xmlns:a16="http://schemas.microsoft.com/office/drawing/2014/main" id="{CD31FB50-8104-4A7E-9B1F-9D90CBEEBBE5}"/>
              </a:ext>
            </a:extLst>
          </p:cNvPr>
          <p:cNvPicPr>
            <a:picLocks noChangeAspect="1"/>
          </p:cNvPicPr>
          <p:nvPr/>
        </p:nvPicPr>
        <p:blipFill>
          <a:blip r:embed="rId2"/>
          <a:stretch>
            <a:fillRect/>
          </a:stretch>
        </p:blipFill>
        <p:spPr>
          <a:xfrm>
            <a:off x="5623391" y="2095135"/>
            <a:ext cx="4737003" cy="4572396"/>
          </a:xfrm>
          <a:prstGeom prst="rect">
            <a:avLst/>
          </a:prstGeom>
        </p:spPr>
      </p:pic>
    </p:spTree>
    <p:extLst>
      <p:ext uri="{BB962C8B-B14F-4D97-AF65-F5344CB8AC3E}">
        <p14:creationId xmlns:p14="http://schemas.microsoft.com/office/powerpoint/2010/main" val="2244307312"/>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hape 498"/>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46</a:t>
            </a:fld>
            <a:endParaRPr/>
          </a:p>
        </p:txBody>
      </p:sp>
      <p:sp>
        <p:nvSpPr>
          <p:cNvPr id="499" name="Shape 499"/>
          <p:cNvSpPr/>
          <p:nvPr/>
        </p:nvSpPr>
        <p:spPr>
          <a:xfrm>
            <a:off x="1831606" y="6359842"/>
            <a:ext cx="1551282"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500" name="Shape 500"/>
          <p:cNvSpPr/>
          <p:nvPr/>
        </p:nvSpPr>
        <p:spPr>
          <a:xfrm>
            <a:off x="5026417" y="1209768"/>
            <a:ext cx="6491462" cy="664078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lnSpc>
                <a:spcPct val="90000"/>
              </a:lnSpc>
              <a:spcBef>
                <a:spcPts val="1000"/>
              </a:spcBef>
              <a:buFont typeface="Arial"/>
              <a:defRPr sz="2400" b="1">
                <a:solidFill>
                  <a:schemeClr val="accent6">
                    <a:lumOff val="-9568"/>
                  </a:schemeClr>
                </a:solidFill>
              </a:defRPr>
            </a:pPr>
            <a:r>
              <a:rPr lang="en-US" dirty="0"/>
              <a:t>Q: Can I </a:t>
            </a:r>
            <a:r>
              <a:rPr lang="en-US" sz="2800" dirty="0"/>
              <a:t>trade </a:t>
            </a:r>
            <a:r>
              <a:rPr lang="en-US" dirty="0"/>
              <a:t>some of the foods in the bag for other foods I like </a:t>
            </a:r>
            <a:r>
              <a:rPr lang="en-US" sz="2800" dirty="0"/>
              <a:t>better</a:t>
            </a:r>
            <a:r>
              <a:rPr lang="en-US" dirty="0"/>
              <a:t>?</a:t>
            </a:r>
          </a:p>
          <a:p>
            <a:pPr>
              <a:lnSpc>
                <a:spcPct val="90000"/>
              </a:lnSpc>
              <a:spcBef>
                <a:spcPts val="1000"/>
              </a:spcBef>
              <a:buFont typeface="Arial"/>
              <a:defRPr sz="2400" b="1">
                <a:solidFill>
                  <a:schemeClr val="accent6">
                    <a:lumOff val="-9568"/>
                  </a:schemeClr>
                </a:solidFill>
              </a:defRPr>
            </a:pPr>
            <a:r>
              <a:rPr lang="en-US" dirty="0"/>
              <a:t>A: </a:t>
            </a:r>
            <a:r>
              <a:rPr lang="en-US" sz="2800" dirty="0"/>
              <a:t>No</a:t>
            </a:r>
            <a:r>
              <a:rPr lang="en-US" dirty="0"/>
              <a:t>.  The foods in the bag are specific to the diet </a:t>
            </a:r>
            <a:r>
              <a:rPr lang="en-US" sz="2800" dirty="0"/>
              <a:t>your doctor has ordered </a:t>
            </a:r>
            <a:r>
              <a:rPr lang="en-US" dirty="0"/>
              <a:t>for you.</a:t>
            </a:r>
          </a:p>
          <a:p>
            <a:pPr>
              <a:lnSpc>
                <a:spcPct val="90000"/>
              </a:lnSpc>
              <a:spcBef>
                <a:spcPts val="1000"/>
              </a:spcBef>
              <a:buFont typeface="Arial"/>
              <a:defRPr sz="2400" b="1">
                <a:solidFill>
                  <a:schemeClr val="accent6">
                    <a:lumOff val="-9568"/>
                  </a:schemeClr>
                </a:solidFill>
              </a:defRPr>
            </a:pPr>
            <a:endParaRPr lang="en-US" dirty="0"/>
          </a:p>
          <a:p>
            <a:pPr>
              <a:lnSpc>
                <a:spcPct val="90000"/>
              </a:lnSpc>
              <a:spcBef>
                <a:spcPts val="1000"/>
              </a:spcBef>
              <a:buFont typeface="Arial"/>
              <a:defRPr sz="2400" b="1">
                <a:solidFill>
                  <a:schemeClr val="accent6">
                    <a:lumOff val="-9568"/>
                  </a:schemeClr>
                </a:solidFill>
              </a:defRPr>
            </a:pPr>
            <a:r>
              <a:rPr lang="en-US" dirty="0">
                <a:solidFill>
                  <a:schemeClr val="accent5">
                    <a:lumMod val="75000"/>
                  </a:schemeClr>
                </a:solidFill>
              </a:rPr>
              <a:t>Q:  I thought canned goods were filled with </a:t>
            </a:r>
            <a:r>
              <a:rPr lang="en-US" sz="2800" dirty="0">
                <a:solidFill>
                  <a:schemeClr val="accent5">
                    <a:lumMod val="75000"/>
                  </a:schemeClr>
                </a:solidFill>
              </a:rPr>
              <a:t>preservatives</a:t>
            </a:r>
            <a:r>
              <a:rPr lang="en-US" dirty="0">
                <a:solidFill>
                  <a:schemeClr val="accent5">
                    <a:lumMod val="75000"/>
                  </a:schemeClr>
                </a:solidFill>
              </a:rPr>
              <a:t> and that’s not healthy.</a:t>
            </a:r>
          </a:p>
          <a:p>
            <a:pPr>
              <a:lnSpc>
                <a:spcPct val="90000"/>
              </a:lnSpc>
              <a:spcBef>
                <a:spcPts val="1000"/>
              </a:spcBef>
              <a:buFont typeface="Arial"/>
              <a:defRPr sz="2400" b="1">
                <a:solidFill>
                  <a:schemeClr val="accent6">
                    <a:lumOff val="-9568"/>
                  </a:schemeClr>
                </a:solidFill>
              </a:defRPr>
            </a:pPr>
            <a:r>
              <a:rPr lang="en-US" dirty="0">
                <a:solidFill>
                  <a:schemeClr val="accent5">
                    <a:lumMod val="75000"/>
                  </a:schemeClr>
                </a:solidFill>
              </a:rPr>
              <a:t>A:  Only heat is needed to preserve fruits and vegetables.  The amount of nutrients lost in this process are little to none.  Nutritionist say it is good to eat fruits and vegetables—canned, frozen, dried or fresh.  If salt or sugar has been added, it is good to </a:t>
            </a:r>
            <a:r>
              <a:rPr lang="en-US" sz="2800" dirty="0">
                <a:solidFill>
                  <a:schemeClr val="accent5">
                    <a:lumMod val="75000"/>
                  </a:schemeClr>
                </a:solidFill>
              </a:rPr>
              <a:t>rinse them off</a:t>
            </a:r>
          </a:p>
          <a:p>
            <a:pPr>
              <a:lnSpc>
                <a:spcPct val="90000"/>
              </a:lnSpc>
              <a:spcBef>
                <a:spcPts val="1000"/>
              </a:spcBef>
              <a:buFont typeface="Arial"/>
              <a:defRPr sz="2400" b="1">
                <a:solidFill>
                  <a:schemeClr val="accent6">
                    <a:lumOff val="-9568"/>
                  </a:schemeClr>
                </a:solidFill>
              </a:defRPr>
            </a:pPr>
            <a:endParaRPr lang="en-US" dirty="0"/>
          </a:p>
          <a:p>
            <a:pPr>
              <a:lnSpc>
                <a:spcPct val="90000"/>
              </a:lnSpc>
              <a:spcBef>
                <a:spcPts val="1000"/>
              </a:spcBef>
              <a:buFont typeface="Arial"/>
              <a:defRPr sz="2400" b="1">
                <a:solidFill>
                  <a:schemeClr val="accent6">
                    <a:lumOff val="-9568"/>
                  </a:schemeClr>
                </a:solidFill>
              </a:defRPr>
            </a:pPr>
            <a:endParaRPr lang="en-US" dirty="0"/>
          </a:p>
          <a:p>
            <a:pPr>
              <a:lnSpc>
                <a:spcPct val="90000"/>
              </a:lnSpc>
              <a:spcBef>
                <a:spcPts val="1000"/>
              </a:spcBef>
              <a:buFont typeface="Arial"/>
              <a:defRPr sz="2400" b="1">
                <a:solidFill>
                  <a:schemeClr val="accent6">
                    <a:lumOff val="-9568"/>
                  </a:schemeClr>
                </a:solidFill>
              </a:defRPr>
            </a:pPr>
            <a:endParaRPr lang="en-US" dirty="0"/>
          </a:p>
        </p:txBody>
      </p:sp>
      <p:sp>
        <p:nvSpPr>
          <p:cNvPr id="501" name="Shape 501"/>
          <p:cNvSpPr/>
          <p:nvPr/>
        </p:nvSpPr>
        <p:spPr>
          <a:xfrm flipH="1">
            <a:off x="-87172"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8" tIns="45718" rIns="45718" bIns="45718" anchor="ctr"/>
          <a:lstStyle/>
          <a:p>
            <a:pPr algn="ctr">
              <a:defRPr>
                <a:solidFill>
                  <a:srgbClr val="FFFFFF"/>
                </a:solidFill>
              </a:defRPr>
            </a:pPr>
            <a:r>
              <a:rPr lang="en-US" dirty="0"/>
              <a:t>R</a:t>
            </a:r>
            <a:endParaRPr dirty="0"/>
          </a:p>
        </p:txBody>
      </p:sp>
      <p:sp>
        <p:nvSpPr>
          <p:cNvPr id="502" name="Shape 502"/>
          <p:cNvSpPr>
            <a:spLocks noGrp="1"/>
          </p:cNvSpPr>
          <p:nvPr>
            <p:ph type="title"/>
          </p:nvPr>
        </p:nvSpPr>
        <p:spPr>
          <a:xfrm>
            <a:off x="839787" y="722564"/>
            <a:ext cx="3932240" cy="3565709"/>
          </a:xfrm>
          <a:prstGeom prst="rect">
            <a:avLst/>
          </a:prstGeom>
        </p:spPr>
        <p:txBody>
          <a:bodyPr anchor="t">
            <a:noAutofit/>
          </a:bodyPr>
          <a:lstStyle/>
          <a:p>
            <a:pPr>
              <a:defRPr sz="2400"/>
            </a:pPr>
            <a:r>
              <a:rPr lang="en-US" b="1" dirty="0">
                <a:solidFill>
                  <a:srgbClr val="FF2600"/>
                </a:solidFill>
              </a:rPr>
              <a:t>Questions </a:t>
            </a:r>
            <a:br>
              <a:rPr lang="en-US" b="1" dirty="0">
                <a:solidFill>
                  <a:srgbClr val="FF2600"/>
                </a:solidFill>
              </a:rPr>
            </a:br>
            <a:r>
              <a:rPr lang="en-US" b="1" dirty="0">
                <a:solidFill>
                  <a:srgbClr val="FF2600"/>
                </a:solidFill>
              </a:rPr>
              <a:t>Patients have asked</a:t>
            </a:r>
            <a:br>
              <a:rPr lang="en-US" b="1" dirty="0">
                <a:solidFill>
                  <a:srgbClr val="FF2600"/>
                </a:solidFill>
              </a:rPr>
            </a:br>
            <a:endParaRPr b="1" dirty="0">
              <a:solidFill>
                <a:srgbClr val="FF2600"/>
              </a:solidFill>
            </a:endParaRPr>
          </a:p>
          <a:p>
            <a:pPr>
              <a:spcBef>
                <a:spcPts val="1000"/>
              </a:spcBef>
            </a:pPr>
            <a:r>
              <a:rPr sz="3600" dirty="0">
                <a:solidFill>
                  <a:srgbClr val="FFFFFF"/>
                </a:solidFill>
              </a:rPr>
              <a:t> </a:t>
            </a:r>
            <a:endParaRPr dirty="0"/>
          </a:p>
        </p:txBody>
      </p:sp>
    </p:spTree>
    <p:extLst>
      <p:ext uri="{BB962C8B-B14F-4D97-AF65-F5344CB8AC3E}">
        <p14:creationId xmlns:p14="http://schemas.microsoft.com/office/powerpoint/2010/main" val="2240848770"/>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Shape 504"/>
          <p:cNvSpPr/>
          <p:nvPr/>
        </p:nvSpPr>
        <p:spPr>
          <a:xfrm>
            <a:off x="-2" y="0"/>
            <a:ext cx="12192003" cy="685800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505" name="Shape 505"/>
          <p:cNvSpPr/>
          <p:nvPr/>
        </p:nvSpPr>
        <p:spPr>
          <a:xfrm>
            <a:off x="394835" y="-1"/>
            <a:ext cx="7789182"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FFFFFF"/>
          </a:solidFill>
          <a:ln w="12700">
            <a:miter lim="400000"/>
            <a:tailEnd type="triangle"/>
          </a:ln>
        </p:spPr>
        <p:txBody>
          <a:bodyPr lIns="45718" tIns="45718" rIns="45718" bIns="45718" anchor="ctr"/>
          <a:lstStyle/>
          <a:p>
            <a:pPr algn="ctr">
              <a:defRPr>
                <a:solidFill>
                  <a:srgbClr val="FFFFFF"/>
                </a:solidFill>
              </a:defRPr>
            </a:pPr>
            <a:endParaRPr/>
          </a:p>
        </p:txBody>
      </p:sp>
      <p:sp>
        <p:nvSpPr>
          <p:cNvPr id="506" name="Shape 506"/>
          <p:cNvSpPr>
            <a:spLocks noGrp="1"/>
          </p:cNvSpPr>
          <p:nvPr>
            <p:ph type="sldNum" sz="quarter" idx="2"/>
          </p:nvPr>
        </p:nvSpPr>
        <p:spPr>
          <a:xfrm>
            <a:off x="11353800" y="6404293"/>
            <a:ext cx="273655"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47</a:t>
            </a:fld>
            <a:endParaRPr/>
          </a:p>
        </p:txBody>
      </p:sp>
      <p:sp>
        <p:nvSpPr>
          <p:cNvPr id="507" name="Shape 507"/>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pic>
        <p:nvPicPr>
          <p:cNvPr id="508" name="image19.png"/>
          <p:cNvPicPr>
            <a:picLocks noChangeAspect="1"/>
          </p:cNvPicPr>
          <p:nvPr/>
        </p:nvPicPr>
        <p:blipFill>
          <a:blip r:embed="rId2"/>
          <a:stretch>
            <a:fillRect/>
          </a:stretch>
        </p:blipFill>
        <p:spPr>
          <a:xfrm>
            <a:off x="1431641" y="1117463"/>
            <a:ext cx="5292570" cy="3969429"/>
          </a:xfrm>
          <a:prstGeom prst="rect">
            <a:avLst/>
          </a:prstGeom>
          <a:ln w="12700">
            <a:miter lim="400000"/>
          </a:ln>
        </p:spPr>
      </p:pic>
      <p:sp>
        <p:nvSpPr>
          <p:cNvPr id="509" name="Shape 509"/>
          <p:cNvSpPr>
            <a:spLocks noGrp="1"/>
          </p:cNvSpPr>
          <p:nvPr>
            <p:ph type="body" sz="half" idx="1"/>
          </p:nvPr>
        </p:nvSpPr>
        <p:spPr>
          <a:xfrm>
            <a:off x="838199" y="3515359"/>
            <a:ext cx="10480042" cy="2661603"/>
          </a:xfrm>
          <a:prstGeom prst="rect">
            <a:avLst/>
          </a:prstGeom>
        </p:spPr>
        <p:txBody>
          <a:bodyPr/>
          <a:lstStyle/>
          <a:p>
            <a:pPr marL="0" indent="0" algn="r">
              <a:buSzTx/>
              <a:buNone/>
              <a:defRPr sz="1800"/>
            </a:pPr>
            <a:endParaRPr/>
          </a:p>
          <a:p>
            <a:pPr marL="0" indent="0" algn="r">
              <a:buSzTx/>
              <a:buNone/>
              <a:defRPr sz="6600"/>
            </a:pPr>
            <a:r>
              <a:t>Questions?</a:t>
            </a:r>
          </a:p>
          <a:p>
            <a:pPr marL="0" indent="0" algn="r">
              <a:buSzTx/>
              <a:buNone/>
              <a:defRPr sz="1700"/>
            </a:pPr>
            <a:endParaRPr/>
          </a:p>
          <a:p>
            <a:pPr marL="0" indent="0" algn="r">
              <a:buSzTx/>
              <a:buNone/>
              <a:defRPr sz="1700"/>
            </a:pPr>
            <a:r>
              <a:t>General, Food Drive, Food Inventory questions:  </a:t>
            </a:r>
            <a:r>
              <a:rPr u="sng">
                <a:solidFill>
                  <a:srgbClr val="0563C1"/>
                </a:solidFill>
                <a:uFill>
                  <a:solidFill>
                    <a:srgbClr val="0563C1"/>
                  </a:solidFill>
                </a:uFill>
                <a:hlinkClick r:id="rId3"/>
              </a:rPr>
              <a:t>MedfoodpantryVMC@gmail.com</a:t>
            </a:r>
          </a:p>
          <a:p>
            <a:pPr marL="0" indent="0" algn="r">
              <a:buSzTx/>
              <a:buNone/>
              <a:defRPr sz="1700"/>
            </a:pPr>
            <a:r>
              <a:t>Nutrition questions: Dr. Kathy Kolasa at  </a:t>
            </a:r>
            <a:r>
              <a:rPr u="sng">
                <a:solidFill>
                  <a:srgbClr val="0563C1"/>
                </a:solidFill>
                <a:uFill>
                  <a:solidFill>
                    <a:srgbClr val="0563C1"/>
                  </a:solidFill>
                </a:uFill>
                <a:hlinkClick r:id="rId4"/>
              </a:rPr>
              <a:t>kolasaka@ecu.edu</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2" y="-19580"/>
            <a:ext cx="12192003" cy="689716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168" name="Shape 168"/>
          <p:cNvSpPr>
            <a:spLocks noGrp="1"/>
          </p:cNvSpPr>
          <p:nvPr>
            <p:ph type="body" idx="1"/>
          </p:nvPr>
        </p:nvSpPr>
        <p:spPr>
          <a:xfrm>
            <a:off x="5043487" y="1178103"/>
            <a:ext cx="6998415" cy="5570182"/>
          </a:xfrm>
          <a:prstGeom prst="rect">
            <a:avLst/>
          </a:prstGeom>
        </p:spPr>
        <p:txBody>
          <a:bodyPr>
            <a:noAutofit/>
          </a:bodyPr>
          <a:lstStyle/>
          <a:p>
            <a:pPr marL="322729" indent="-322729">
              <a:lnSpc>
                <a:spcPct val="90000"/>
              </a:lnSpc>
              <a:spcBef>
                <a:spcPts val="1000"/>
              </a:spcBef>
              <a:defRPr b="1"/>
            </a:pPr>
            <a:r>
              <a:t>Private, nonprofit organization founded in 1980</a:t>
            </a:r>
          </a:p>
          <a:p>
            <a:pPr marL="322729" indent="-322729">
              <a:lnSpc>
                <a:spcPct val="90000"/>
              </a:lnSpc>
              <a:spcBef>
                <a:spcPts val="1000"/>
              </a:spcBef>
            </a:pPr>
            <a:r>
              <a:rPr b="1"/>
              <a:t>County branch</a:t>
            </a:r>
            <a:r>
              <a:t> facilities: </a:t>
            </a:r>
          </a:p>
          <a:p>
            <a:pPr marL="779929" lvl="1" indent="-322729">
              <a:lnSpc>
                <a:spcPct val="90000"/>
              </a:lnSpc>
              <a:spcBef>
                <a:spcPts val="600"/>
              </a:spcBef>
            </a:pPr>
            <a:r>
              <a:t>Craven                                                   </a:t>
            </a:r>
          </a:p>
          <a:p>
            <a:pPr marL="779929" lvl="1" indent="-322729">
              <a:lnSpc>
                <a:spcPct val="90000"/>
              </a:lnSpc>
              <a:spcBef>
                <a:spcPts val="600"/>
              </a:spcBef>
            </a:pPr>
            <a:r>
              <a:t>Durham                                                </a:t>
            </a:r>
          </a:p>
          <a:p>
            <a:pPr marL="779929" lvl="1" indent="-322729">
              <a:lnSpc>
                <a:spcPct val="90000"/>
              </a:lnSpc>
              <a:spcBef>
                <a:spcPts val="600"/>
              </a:spcBef>
            </a:pPr>
            <a:r>
              <a:t>Moore                                                   </a:t>
            </a:r>
          </a:p>
          <a:p>
            <a:pPr marL="779929" lvl="1" indent="-322729">
              <a:lnSpc>
                <a:spcPct val="90000"/>
              </a:lnSpc>
              <a:spcBef>
                <a:spcPts val="600"/>
              </a:spcBef>
            </a:pPr>
            <a:r>
              <a:t>Pitt                                                                            </a:t>
            </a:r>
          </a:p>
          <a:p>
            <a:pPr marL="779929" lvl="1" indent="-322729">
              <a:lnSpc>
                <a:spcPct val="90000"/>
              </a:lnSpc>
              <a:spcBef>
                <a:spcPts val="600"/>
              </a:spcBef>
            </a:pPr>
            <a:r>
              <a:t>New Hannover</a:t>
            </a:r>
          </a:p>
          <a:p>
            <a:pPr marL="322729" indent="-322729">
              <a:lnSpc>
                <a:spcPct val="90000"/>
              </a:lnSpc>
              <a:spcBef>
                <a:spcPts val="1000"/>
              </a:spcBef>
            </a:pPr>
            <a:r>
              <a:rPr b="1"/>
              <a:t>Rural Delivery</a:t>
            </a:r>
            <a:r>
              <a:t> Sites:</a:t>
            </a:r>
          </a:p>
          <a:p>
            <a:pPr marL="779929" lvl="1" indent="-322729">
              <a:lnSpc>
                <a:spcPct val="90000"/>
              </a:lnSpc>
              <a:spcBef>
                <a:spcPts val="600"/>
              </a:spcBef>
            </a:pPr>
            <a:r>
              <a:t>Goldsboro</a:t>
            </a:r>
          </a:p>
          <a:p>
            <a:pPr marL="779929" lvl="1" indent="-322729">
              <a:lnSpc>
                <a:spcPct val="90000"/>
              </a:lnSpc>
              <a:spcBef>
                <a:spcPts val="600"/>
              </a:spcBef>
            </a:pPr>
            <a:r>
              <a:t>Henderson</a:t>
            </a:r>
          </a:p>
          <a:p>
            <a:pPr marL="779929" lvl="1" indent="-322729">
              <a:lnSpc>
                <a:spcPct val="90000"/>
              </a:lnSpc>
              <a:spcBef>
                <a:spcPts val="600"/>
              </a:spcBef>
            </a:pPr>
            <a:r>
              <a:t>Rocky Mount</a:t>
            </a:r>
          </a:p>
          <a:p>
            <a:pPr marL="779929" lvl="1" indent="-322729">
              <a:lnSpc>
                <a:spcPct val="90000"/>
              </a:lnSpc>
              <a:spcBef>
                <a:spcPts val="600"/>
              </a:spcBef>
            </a:pPr>
            <a:r>
              <a:t>Sanford </a:t>
            </a:r>
          </a:p>
          <a:p>
            <a:pPr marL="779929" lvl="1" indent="-322729">
              <a:lnSpc>
                <a:spcPct val="90000"/>
              </a:lnSpc>
              <a:spcBef>
                <a:spcPts val="600"/>
              </a:spcBef>
            </a:pPr>
            <a:r>
              <a:t>Tarboro</a:t>
            </a:r>
          </a:p>
        </p:txBody>
      </p:sp>
      <p:sp>
        <p:nvSpPr>
          <p:cNvPr id="169" name="Shape 169"/>
          <p:cNvSpPr>
            <a:spLocks noGrp="1"/>
          </p:cNvSpPr>
          <p:nvPr>
            <p:ph type="body" idx="13"/>
          </p:nvPr>
        </p:nvSpPr>
        <p:spPr>
          <a:prstGeom prst="rect">
            <a:avLst/>
          </a:prstGeom>
        </p:spPr>
        <p:txBody>
          <a:bodyPr/>
          <a:lstStyle/>
          <a:p>
            <a:pPr marL="0" indent="0">
              <a:buSzTx/>
              <a:buNone/>
              <a:defRPr sz="1600"/>
            </a:pPr>
            <a:endParaRPr/>
          </a:p>
        </p:txBody>
      </p:sp>
      <p:sp>
        <p:nvSpPr>
          <p:cNvPr id="170" name="Shape 170"/>
          <p:cNvSpPr/>
          <p:nvPr/>
        </p:nvSpPr>
        <p:spPr>
          <a:xfrm flipH="1">
            <a:off x="-33867"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171" name="Shape 171"/>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5</a:t>
            </a:fld>
            <a:endParaRPr/>
          </a:p>
        </p:txBody>
      </p:sp>
      <p:pic>
        <p:nvPicPr>
          <p:cNvPr id="172" name="image3.png"/>
          <p:cNvPicPr>
            <a:picLocks noChangeAspect="1"/>
          </p:cNvPicPr>
          <p:nvPr/>
        </p:nvPicPr>
        <p:blipFill>
          <a:blip r:embed="rId2"/>
          <a:srcRect l="40596" t="20696" r="26194" b="7192"/>
          <a:stretch>
            <a:fillRect/>
          </a:stretch>
        </p:blipFill>
        <p:spPr>
          <a:xfrm>
            <a:off x="777167" y="1593247"/>
            <a:ext cx="3006642" cy="4129446"/>
          </a:xfrm>
          <a:prstGeom prst="rect">
            <a:avLst/>
          </a:prstGeom>
          <a:ln w="12700">
            <a:miter lim="400000"/>
          </a:ln>
        </p:spPr>
      </p:pic>
      <p:sp>
        <p:nvSpPr>
          <p:cNvPr id="173" name="Shape 173"/>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174" name="Shape 174"/>
          <p:cNvSpPr>
            <a:spLocks noGrp="1"/>
          </p:cNvSpPr>
          <p:nvPr>
            <p:ph type="title"/>
          </p:nvPr>
        </p:nvSpPr>
        <p:spPr>
          <a:xfrm>
            <a:off x="839787" y="558800"/>
            <a:ext cx="3932240" cy="1600200"/>
          </a:xfrm>
          <a:prstGeom prst="rect">
            <a:avLst/>
          </a:prstGeom>
        </p:spPr>
        <p:txBody>
          <a:bodyPr anchor="t"/>
          <a:lstStyle/>
          <a:p>
            <a:pPr defTabSz="749808">
              <a:defRPr sz="2400" b="1"/>
            </a:pPr>
            <a:r>
              <a:t>What is a  </a:t>
            </a:r>
          </a:p>
          <a:p>
            <a:pPr defTabSz="749808">
              <a:defRPr b="1">
                <a:solidFill>
                  <a:srgbClr val="E52F0D"/>
                </a:solidFill>
              </a:defRPr>
            </a:pPr>
            <a:r>
              <a:t>Food Bank?</a:t>
            </a:r>
            <a:endParaRPr sz="2400"/>
          </a:p>
          <a:p>
            <a:pPr defTabSz="749808">
              <a:spcBef>
                <a:spcPts val="400"/>
              </a:spcBef>
              <a:defRPr sz="2400" b="1">
                <a:solidFill>
                  <a:srgbClr val="E52F0D"/>
                </a:solidFill>
              </a:defRPr>
            </a:pPr>
            <a:r>
              <a:t> </a:t>
            </a:r>
          </a:p>
        </p:txBody>
      </p:sp>
      <p:sp>
        <p:nvSpPr>
          <p:cNvPr id="175" name="Shape 175"/>
          <p:cNvSpPr/>
          <p:nvPr/>
        </p:nvSpPr>
        <p:spPr>
          <a:xfrm>
            <a:off x="8708676" y="1725401"/>
            <a:ext cx="3081420" cy="1913069"/>
          </a:xfrm>
          <a:prstGeom prst="rect">
            <a:avLst/>
          </a:prstGeom>
          <a:solidFill>
            <a:srgbClr val="FFFFFF"/>
          </a:solidFill>
          <a:ln w="38100">
            <a:solidFill>
              <a:srgbClr val="4F8F00"/>
            </a:solidFill>
          </a:ln>
        </p:spPr>
        <p:txBody>
          <a:bodyPr lIns="45718" tIns="45718" rIns="45718" bIns="45718" anchor="ctr"/>
          <a:lstStyle/>
          <a:p>
            <a:pPr>
              <a:defRPr>
                <a:solidFill>
                  <a:srgbClr val="FFFFFF"/>
                </a:solidFill>
              </a:defRPr>
            </a:pPr>
            <a:endParaRPr/>
          </a:p>
        </p:txBody>
      </p:sp>
      <p:sp>
        <p:nvSpPr>
          <p:cNvPr id="176" name="Shape 176"/>
          <p:cNvSpPr/>
          <p:nvPr/>
        </p:nvSpPr>
        <p:spPr>
          <a:xfrm>
            <a:off x="8897527" y="1836117"/>
            <a:ext cx="2703719" cy="18440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000"/>
            </a:pPr>
            <a:r>
              <a:t>Learn more about the </a:t>
            </a:r>
            <a:r>
              <a:rPr b="1"/>
              <a:t>FOOD BANK</a:t>
            </a:r>
            <a:r>
              <a:t> and their </a:t>
            </a:r>
          </a:p>
          <a:p>
            <a:pPr>
              <a:defRPr sz="2000"/>
            </a:pPr>
            <a:r>
              <a:rPr b="1"/>
              <a:t>Greenville Branch</a:t>
            </a:r>
            <a:r>
              <a:t> </a:t>
            </a:r>
          </a:p>
          <a:p>
            <a:pPr>
              <a:defRPr sz="2000"/>
            </a:pPr>
            <a:r>
              <a:t>at their website: </a:t>
            </a:r>
            <a:br/>
            <a:r>
              <a:rPr u="sng" spc="-39">
                <a:solidFill>
                  <a:srgbClr val="0433FF"/>
                </a:solidFill>
              </a:rPr>
              <a:t>www.foodbankcenc.org</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chemeClr val="accent3">
              <a:lumOff val="17647"/>
            </a:schemeClr>
          </a:solidFill>
          <a:ln w="12700">
            <a:miter lim="400000"/>
            <a:tailEnd type="triangle"/>
          </a:ln>
        </p:spPr>
        <p:txBody>
          <a:bodyPr lIns="45718" tIns="45718" rIns="45718" bIns="45718" anchor="ctr"/>
          <a:lstStyle/>
          <a:p>
            <a:pPr algn="ctr">
              <a:defRPr>
                <a:solidFill>
                  <a:srgbClr val="FFFFFF"/>
                </a:solidFill>
              </a:defRPr>
            </a:pPr>
            <a:r>
              <a:rPr lang="en-US" dirty="0"/>
              <a:t>Vi</a:t>
            </a:r>
            <a:endParaRPr dirty="0"/>
          </a:p>
        </p:txBody>
      </p:sp>
      <p:sp>
        <p:nvSpPr>
          <p:cNvPr id="179" name="Shape 179"/>
          <p:cNvSpPr/>
          <p:nvPr/>
        </p:nvSpPr>
        <p:spPr>
          <a:xfrm>
            <a:off x="839787" y="558800"/>
            <a:ext cx="3595777" cy="662027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000" b="1"/>
            </a:pPr>
            <a:r>
              <a:rPr dirty="0"/>
              <a:t>Partner Agencies</a:t>
            </a:r>
          </a:p>
          <a:p>
            <a:pPr>
              <a:lnSpc>
                <a:spcPct val="90000"/>
              </a:lnSpc>
              <a:defRPr sz="3000" b="1"/>
            </a:pPr>
            <a:endParaRPr dirty="0"/>
          </a:p>
          <a:p>
            <a:pPr>
              <a:lnSpc>
                <a:spcPct val="90000"/>
              </a:lnSpc>
              <a:defRPr sz="2400"/>
            </a:pPr>
            <a:r>
              <a:rPr dirty="0"/>
              <a:t>The Food Bank </a:t>
            </a:r>
            <a:r>
              <a:rPr dirty="0">
                <a:solidFill>
                  <a:schemeClr val="accent6">
                    <a:lumOff val="-9568"/>
                  </a:schemeClr>
                </a:solidFill>
              </a:rPr>
              <a:t>does </a:t>
            </a:r>
          </a:p>
          <a:p>
            <a:pPr>
              <a:lnSpc>
                <a:spcPct val="90000"/>
              </a:lnSpc>
              <a:defRPr sz="2400">
                <a:solidFill>
                  <a:schemeClr val="accent6">
                    <a:lumOff val="-9568"/>
                  </a:schemeClr>
                </a:solidFill>
              </a:defRPr>
            </a:pPr>
            <a:r>
              <a:rPr dirty="0"/>
              <a:t>not directly serve </a:t>
            </a:r>
          </a:p>
          <a:p>
            <a:pPr>
              <a:lnSpc>
                <a:spcPct val="90000"/>
              </a:lnSpc>
              <a:defRPr sz="2400"/>
            </a:pPr>
            <a:r>
              <a:rPr dirty="0">
                <a:solidFill>
                  <a:schemeClr val="accent6">
                    <a:lumOff val="-9568"/>
                  </a:schemeClr>
                </a:solidFill>
              </a:rPr>
              <a:t>Individuals</a:t>
            </a:r>
            <a:r>
              <a:rPr dirty="0"/>
              <a:t> but </a:t>
            </a:r>
            <a:br>
              <a:rPr dirty="0"/>
            </a:br>
            <a:r>
              <a:rPr dirty="0"/>
              <a:t>provides resources to</a:t>
            </a:r>
          </a:p>
          <a:p>
            <a:pPr>
              <a:lnSpc>
                <a:spcPct val="90000"/>
              </a:lnSpc>
              <a:defRPr sz="2400" b="1"/>
            </a:pPr>
            <a:r>
              <a:rPr dirty="0"/>
              <a:t>750 partner agencies </a:t>
            </a:r>
            <a:endParaRPr lang="en-US" dirty="0"/>
          </a:p>
          <a:p>
            <a:pPr>
              <a:lnSpc>
                <a:spcPct val="90000"/>
              </a:lnSpc>
              <a:defRPr sz="2400" b="1"/>
            </a:pPr>
            <a:r>
              <a:rPr lang="en-US" dirty="0"/>
              <a:t>(see examples in diagram)</a:t>
            </a:r>
            <a:endParaRPr dirty="0"/>
          </a:p>
          <a:p>
            <a:pPr>
              <a:lnSpc>
                <a:spcPct val="90000"/>
              </a:lnSpc>
              <a:defRPr sz="2400" b="1"/>
            </a:pPr>
            <a:r>
              <a:rPr dirty="0"/>
              <a:t>in 34 counties</a:t>
            </a:r>
          </a:p>
          <a:p>
            <a:pPr>
              <a:lnSpc>
                <a:spcPct val="90000"/>
              </a:lnSpc>
              <a:defRPr sz="2400"/>
            </a:pPr>
            <a:r>
              <a:rPr dirty="0"/>
              <a:t>in Central and </a:t>
            </a:r>
          </a:p>
          <a:p>
            <a:pPr>
              <a:lnSpc>
                <a:spcPct val="90000"/>
              </a:lnSpc>
              <a:defRPr sz="2400"/>
            </a:pPr>
            <a:r>
              <a:rPr dirty="0"/>
              <a:t>Eastern NC</a:t>
            </a:r>
            <a:endParaRPr lang="en-US" dirty="0"/>
          </a:p>
          <a:p>
            <a:pPr>
              <a:lnSpc>
                <a:spcPct val="90000"/>
              </a:lnSpc>
              <a:defRPr sz="2400"/>
            </a:pPr>
            <a:endParaRPr lang="en-US" dirty="0"/>
          </a:p>
          <a:p>
            <a:pPr>
              <a:lnSpc>
                <a:spcPct val="90000"/>
              </a:lnSpc>
              <a:defRPr sz="2400"/>
            </a:pPr>
            <a:r>
              <a:rPr lang="en-US" b="1" dirty="0"/>
              <a:t>Vidant Health </a:t>
            </a:r>
            <a:r>
              <a:rPr lang="en-US" dirty="0"/>
              <a:t>and </a:t>
            </a:r>
            <a:r>
              <a:rPr lang="en-US" b="1" dirty="0"/>
              <a:t>ECU </a:t>
            </a:r>
            <a:r>
              <a:rPr lang="en-US" dirty="0"/>
              <a:t>are</a:t>
            </a:r>
          </a:p>
          <a:p>
            <a:pPr>
              <a:lnSpc>
                <a:spcPct val="90000"/>
              </a:lnSpc>
              <a:defRPr sz="2400"/>
            </a:pPr>
            <a:r>
              <a:rPr lang="en-US" dirty="0"/>
              <a:t>Partners with the </a:t>
            </a:r>
            <a:r>
              <a:rPr lang="en-US" b="1" dirty="0"/>
              <a:t>Food Bank’s  </a:t>
            </a:r>
            <a:r>
              <a:rPr lang="en-US" dirty="0"/>
              <a:t>Medical Food Pantry </a:t>
            </a:r>
            <a:r>
              <a:rPr lang="en-US" b="1" dirty="0"/>
              <a:t>located </a:t>
            </a:r>
            <a:r>
              <a:rPr lang="en-US" dirty="0"/>
              <a:t>at Vidant  Medical Center</a:t>
            </a:r>
          </a:p>
          <a:p>
            <a:pPr>
              <a:lnSpc>
                <a:spcPct val="90000"/>
              </a:lnSpc>
              <a:defRPr sz="2400"/>
            </a:pPr>
            <a:endParaRPr lang="en-US" dirty="0"/>
          </a:p>
          <a:p>
            <a:pPr>
              <a:lnSpc>
                <a:spcPct val="90000"/>
              </a:lnSpc>
              <a:defRPr sz="2400"/>
            </a:pPr>
            <a:endParaRPr dirty="0"/>
          </a:p>
        </p:txBody>
      </p:sp>
      <p:sp>
        <p:nvSpPr>
          <p:cNvPr id="180" name="Shape 180"/>
          <p:cNvSpPr>
            <a:spLocks noGrp="1"/>
          </p:cNvSpPr>
          <p:nvPr>
            <p:ph type="sldNum" sz="quarter" idx="2"/>
          </p:nvPr>
        </p:nvSpPr>
        <p:spPr>
          <a:xfrm>
            <a:off x="11353800" y="6404293"/>
            <a:ext cx="188897"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6</a:t>
            </a:fld>
            <a:endParaRPr/>
          </a:p>
        </p:txBody>
      </p:sp>
      <p:sp>
        <p:nvSpPr>
          <p:cNvPr id="181" name="Shape 181"/>
          <p:cNvSpPr/>
          <p:nvPr/>
        </p:nvSpPr>
        <p:spPr>
          <a:xfrm>
            <a:off x="7467872" y="327819"/>
            <a:ext cx="1450492" cy="1306473"/>
          </a:xfrm>
          <a:prstGeom prst="roundRect">
            <a:avLst>
              <a:gd name="adj" fmla="val 15543"/>
            </a:avLst>
          </a:prstGeom>
          <a:gradFill>
            <a:gsLst>
              <a:gs pos="0">
                <a:srgbClr val="F18C54"/>
              </a:gs>
              <a:gs pos="50000">
                <a:srgbClr val="F67B28"/>
              </a:gs>
              <a:gs pos="100000">
                <a:srgbClr val="E46B19"/>
              </a:gs>
            </a:gsLst>
            <a:lin ang="5400000"/>
          </a:gra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pPr>
            <a:endParaRPr/>
          </a:p>
        </p:txBody>
      </p:sp>
      <p:sp>
        <p:nvSpPr>
          <p:cNvPr id="182" name="Shape 182"/>
          <p:cNvSpPr/>
          <p:nvPr/>
        </p:nvSpPr>
        <p:spPr>
          <a:xfrm>
            <a:off x="7621449" y="552461"/>
            <a:ext cx="1163910" cy="82700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lvl1pPr>
          </a:lstStyle>
          <a:p>
            <a:r>
              <a:t>Emergency food pantries</a:t>
            </a:r>
          </a:p>
        </p:txBody>
      </p:sp>
      <p:sp>
        <p:nvSpPr>
          <p:cNvPr id="183" name="Shape 183"/>
          <p:cNvSpPr/>
          <p:nvPr/>
        </p:nvSpPr>
        <p:spPr>
          <a:xfrm>
            <a:off x="8865254" y="894454"/>
            <a:ext cx="567515" cy="27327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621" y="5222"/>
                  <a:pt x="14881" y="12493"/>
                  <a:pt x="21600" y="2160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84" name="Shape 184"/>
          <p:cNvSpPr/>
          <p:nvPr/>
        </p:nvSpPr>
        <p:spPr>
          <a:xfrm>
            <a:off x="10360813" y="2298020"/>
            <a:ext cx="174517" cy="8252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3088" y="6881"/>
                  <a:pt x="20400" y="14193"/>
                  <a:pt x="21600" y="2160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85" name="Shape 185"/>
          <p:cNvSpPr/>
          <p:nvPr/>
        </p:nvSpPr>
        <p:spPr>
          <a:xfrm>
            <a:off x="9841923" y="3114285"/>
            <a:ext cx="1372042" cy="1228419"/>
          </a:xfrm>
          <a:prstGeom prst="roundRect">
            <a:avLst>
              <a:gd name="adj" fmla="val 15637"/>
            </a:avLst>
          </a:prstGeom>
          <a:solidFill>
            <a:schemeClr val="accent2"/>
          </a:solidFill>
          <a:ln w="12700">
            <a:miter lim="400000"/>
          </a:ln>
        </p:spPr>
        <p:txBody>
          <a:bodyPr lIns="45718" tIns="45718" rIns="45718" bIns="45718" anchor="ctr"/>
          <a:lstStyle/>
          <a:p>
            <a:pPr>
              <a:defRPr>
                <a:solidFill>
                  <a:srgbClr val="FFFFFF"/>
                </a:solidFill>
              </a:defRPr>
            </a:pPr>
            <a:endParaRPr/>
          </a:p>
        </p:txBody>
      </p:sp>
      <p:sp>
        <p:nvSpPr>
          <p:cNvPr id="186" name="Shape 186"/>
          <p:cNvSpPr/>
          <p:nvPr/>
        </p:nvSpPr>
        <p:spPr>
          <a:xfrm>
            <a:off x="9919299" y="3478626"/>
            <a:ext cx="1163910" cy="51442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lvl1pPr>
          </a:lstStyle>
          <a:p>
            <a:r>
              <a:t>Emergency shelters</a:t>
            </a:r>
          </a:p>
        </p:txBody>
      </p:sp>
      <p:sp>
        <p:nvSpPr>
          <p:cNvPr id="187" name="Shape 187"/>
          <p:cNvSpPr/>
          <p:nvPr/>
        </p:nvSpPr>
        <p:spPr>
          <a:xfrm>
            <a:off x="9890928" y="4319608"/>
            <a:ext cx="376540" cy="53865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831" y="7848"/>
                  <a:pt x="8562" y="15117"/>
                  <a:pt x="0" y="2160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88" name="Shape 188"/>
          <p:cNvSpPr/>
          <p:nvPr/>
        </p:nvSpPr>
        <p:spPr>
          <a:xfrm>
            <a:off x="8714924" y="4956876"/>
            <a:ext cx="1555068" cy="1228420"/>
          </a:xfrm>
          <a:prstGeom prst="roundRect">
            <a:avLst>
              <a:gd name="adj" fmla="val 17723"/>
            </a:avLst>
          </a:prstGeom>
          <a:solidFill>
            <a:schemeClr val="accent1"/>
          </a:soli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solidFill>
                  <a:srgbClr val="FFFFFF"/>
                </a:solidFill>
              </a:defRPr>
            </a:pPr>
            <a:endParaRPr/>
          </a:p>
        </p:txBody>
      </p:sp>
      <p:sp>
        <p:nvSpPr>
          <p:cNvPr id="189" name="Shape 189"/>
          <p:cNvSpPr/>
          <p:nvPr/>
        </p:nvSpPr>
        <p:spPr>
          <a:xfrm>
            <a:off x="8792302" y="5216233"/>
            <a:ext cx="1163909" cy="72439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solidFill>
                  <a:srgbClr val="FFFFFF"/>
                </a:solidFill>
              </a:defRPr>
            </a:lvl1pPr>
          </a:lstStyle>
          <a:p>
            <a:r>
              <a:t>Elderly nutrition sites</a:t>
            </a:r>
          </a:p>
        </p:txBody>
      </p:sp>
      <p:sp>
        <p:nvSpPr>
          <p:cNvPr id="190" name="Shape 190"/>
          <p:cNvSpPr/>
          <p:nvPr/>
        </p:nvSpPr>
        <p:spPr>
          <a:xfrm>
            <a:off x="7906908" y="5623516"/>
            <a:ext cx="592993" cy="18095"/>
          </a:xfrm>
          <a:custGeom>
            <a:avLst/>
            <a:gdLst/>
            <a:ahLst/>
            <a:cxnLst>
              <a:cxn ang="0">
                <a:pos x="wd2" y="hd2"/>
              </a:cxn>
              <a:cxn ang="5400000">
                <a:pos x="wd2" y="hd2"/>
              </a:cxn>
              <a:cxn ang="10800000">
                <a:pos x="wd2" y="hd2"/>
              </a:cxn>
              <a:cxn ang="16200000">
                <a:pos x="wd2" y="hd2"/>
              </a:cxn>
            </a:cxnLst>
            <a:rect l="0" t="0" r="r" b="b"/>
            <a:pathLst>
              <a:path w="21600" h="16200" extrusionOk="0">
                <a:moveTo>
                  <a:pt x="21600" y="0"/>
                </a:moveTo>
                <a:cubicBezTo>
                  <a:pt x="14422" y="21600"/>
                  <a:pt x="7178" y="21600"/>
                  <a:pt x="0" y="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91" name="Shape 191"/>
          <p:cNvSpPr/>
          <p:nvPr/>
        </p:nvSpPr>
        <p:spPr>
          <a:xfrm>
            <a:off x="6157321" y="4956876"/>
            <a:ext cx="1555068" cy="1228420"/>
          </a:xfrm>
          <a:prstGeom prst="roundRect">
            <a:avLst>
              <a:gd name="adj" fmla="val 17723"/>
            </a:avLst>
          </a:prstGeom>
          <a:solidFill>
            <a:schemeClr val="accent5"/>
          </a:soli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solidFill>
                  <a:srgbClr val="FFFFFF"/>
                </a:solidFill>
              </a:defRPr>
            </a:pPr>
            <a:endParaRPr/>
          </a:p>
        </p:txBody>
      </p:sp>
      <p:sp>
        <p:nvSpPr>
          <p:cNvPr id="192" name="Shape 192"/>
          <p:cNvSpPr/>
          <p:nvPr/>
        </p:nvSpPr>
        <p:spPr>
          <a:xfrm>
            <a:off x="6361697" y="5172201"/>
            <a:ext cx="1163910" cy="72439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solidFill>
                  <a:srgbClr val="FFFFFF"/>
                </a:solidFill>
              </a:defRPr>
            </a:lvl1pPr>
          </a:lstStyle>
          <a:p>
            <a:r>
              <a:t>Group homes</a:t>
            </a:r>
          </a:p>
        </p:txBody>
      </p:sp>
      <p:sp>
        <p:nvSpPr>
          <p:cNvPr id="193" name="Shape 193"/>
          <p:cNvSpPr/>
          <p:nvPr/>
        </p:nvSpPr>
        <p:spPr>
          <a:xfrm>
            <a:off x="5936140" y="4319608"/>
            <a:ext cx="376540" cy="53865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038" y="15117"/>
                  <a:pt x="5769" y="7848"/>
                  <a:pt x="0" y="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94" name="Shape 194"/>
          <p:cNvSpPr/>
          <p:nvPr/>
        </p:nvSpPr>
        <p:spPr>
          <a:xfrm>
            <a:off x="5093822" y="3114285"/>
            <a:ext cx="1397443" cy="1228419"/>
          </a:xfrm>
          <a:prstGeom prst="roundRect">
            <a:avLst>
              <a:gd name="adj" fmla="val 15926"/>
            </a:avLst>
          </a:prstGeom>
          <a:solidFill>
            <a:schemeClr val="accent6"/>
          </a:soli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solidFill>
                  <a:srgbClr val="FFFFFF"/>
                </a:solidFill>
              </a:defRPr>
            </a:pPr>
            <a:endParaRPr/>
          </a:p>
        </p:txBody>
      </p:sp>
      <p:sp>
        <p:nvSpPr>
          <p:cNvPr id="195" name="Shape 195"/>
          <p:cNvSpPr/>
          <p:nvPr/>
        </p:nvSpPr>
        <p:spPr>
          <a:xfrm>
            <a:off x="5145799" y="3275426"/>
            <a:ext cx="1163910" cy="920552"/>
          </a:xfrm>
          <a:prstGeom prst="rect">
            <a:avLst/>
          </a:prstGeom>
          <a:solidFill>
            <a:schemeClr val="accent6"/>
          </a:solidFill>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lvl1pPr>
          </a:lstStyle>
          <a:p>
            <a:r>
              <a:t>After school programs</a:t>
            </a:r>
          </a:p>
        </p:txBody>
      </p:sp>
      <p:sp>
        <p:nvSpPr>
          <p:cNvPr id="196" name="Shape 196"/>
          <p:cNvSpPr/>
          <p:nvPr/>
        </p:nvSpPr>
        <p:spPr>
          <a:xfrm>
            <a:off x="5668278" y="2298020"/>
            <a:ext cx="174517" cy="8252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200" y="14193"/>
                  <a:pt x="8512" y="6881"/>
                  <a:pt x="21600" y="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197" name="Shape 197"/>
          <p:cNvSpPr/>
          <p:nvPr/>
        </p:nvSpPr>
        <p:spPr>
          <a:xfrm>
            <a:off x="5564032" y="1219261"/>
            <a:ext cx="1397443" cy="1228420"/>
          </a:xfrm>
          <a:prstGeom prst="roundRect">
            <a:avLst>
              <a:gd name="adj" fmla="val 15926"/>
            </a:avLst>
          </a:prstGeom>
          <a:solidFill>
            <a:schemeClr val="accent6">
              <a:lumOff val="-9568"/>
            </a:schemeClr>
          </a:soli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solidFill>
                  <a:srgbClr val="FFFFFF"/>
                </a:solidFill>
              </a:defRPr>
            </a:pPr>
            <a:endParaRPr/>
          </a:p>
        </p:txBody>
      </p:sp>
      <p:sp>
        <p:nvSpPr>
          <p:cNvPr id="198" name="Shape 198"/>
          <p:cNvSpPr/>
          <p:nvPr/>
        </p:nvSpPr>
        <p:spPr>
          <a:xfrm>
            <a:off x="5641409" y="1634402"/>
            <a:ext cx="1163909" cy="51442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solidFill>
                  <a:srgbClr val="FFFFFF"/>
                </a:solidFill>
              </a:defRPr>
            </a:lvl1pPr>
          </a:lstStyle>
          <a:p>
            <a:r>
              <a:t>Day care centers</a:t>
            </a:r>
          </a:p>
        </p:txBody>
      </p:sp>
      <p:sp>
        <p:nvSpPr>
          <p:cNvPr id="199" name="Shape 199"/>
          <p:cNvSpPr/>
          <p:nvPr/>
        </p:nvSpPr>
        <p:spPr>
          <a:xfrm>
            <a:off x="6770839" y="894454"/>
            <a:ext cx="567515" cy="2732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6719" y="12493"/>
                  <a:pt x="13979" y="5222"/>
                  <a:pt x="21600" y="0"/>
                </a:cubicBezTo>
              </a:path>
            </a:pathLst>
          </a:custGeom>
          <a:ln>
            <a:solidFill>
              <a:schemeClr val="accent3">
                <a:lumOff val="-12941"/>
              </a:schemeClr>
            </a:solidFill>
            <a:miter/>
            <a:tailEnd type="triangle"/>
          </a:ln>
        </p:spPr>
        <p:txBody>
          <a:bodyPr lIns="45718" tIns="45718" rIns="45718" bIns="45718" anchor="ctr"/>
          <a:lstStyle/>
          <a:p>
            <a:endParaRPr/>
          </a:p>
        </p:txBody>
      </p:sp>
      <p:sp>
        <p:nvSpPr>
          <p:cNvPr id="200" name="Shape 200"/>
          <p:cNvSpPr/>
          <p:nvPr/>
        </p:nvSpPr>
        <p:spPr>
          <a:xfrm>
            <a:off x="1708172" y="6359842"/>
            <a:ext cx="167471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01" name="Shape 201"/>
          <p:cNvSpPr/>
          <p:nvPr/>
        </p:nvSpPr>
        <p:spPr>
          <a:xfrm>
            <a:off x="9397113" y="1257361"/>
            <a:ext cx="1419207" cy="1253820"/>
          </a:xfrm>
          <a:prstGeom prst="roundRect">
            <a:avLst>
              <a:gd name="adj" fmla="val 15847"/>
            </a:avLst>
          </a:prstGeom>
          <a:solidFill>
            <a:schemeClr val="accent4">
              <a:lumOff val="-9999"/>
            </a:schemeClr>
          </a:soli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pPr algn="ctr">
              <a:defRPr sz="1352">
                <a:solidFill>
                  <a:srgbClr val="FFFFFF"/>
                </a:solidFill>
              </a:defRPr>
            </a:pPr>
            <a:endParaRPr/>
          </a:p>
        </p:txBody>
      </p:sp>
      <p:sp>
        <p:nvSpPr>
          <p:cNvPr id="202" name="Shape 202"/>
          <p:cNvSpPr/>
          <p:nvPr/>
        </p:nvSpPr>
        <p:spPr>
          <a:xfrm>
            <a:off x="9525290" y="1583602"/>
            <a:ext cx="1163910" cy="51442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lstStyle>
            <a:lvl1pPr algn="ctr">
              <a:lnSpc>
                <a:spcPct val="90000"/>
              </a:lnSpc>
              <a:defRPr sz="1600"/>
            </a:lvl1pPr>
          </a:lstStyle>
          <a:p>
            <a:r>
              <a:t>Soup kitchens</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Shape 204"/>
          <p:cNvSpPr/>
          <p:nvPr/>
        </p:nvSpPr>
        <p:spPr>
          <a:xfrm flipH="1">
            <a:off x="-134306" y="0"/>
            <a:ext cx="4784240"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chemeClr val="accent3">
              <a:lumOff val="17647"/>
            </a:schemeClr>
          </a:solidFill>
          <a:ln w="12700">
            <a:miter lim="400000"/>
            <a:tailEnd type="triangle"/>
          </a:ln>
        </p:spPr>
        <p:txBody>
          <a:bodyPr lIns="45718" tIns="45718" rIns="45718" bIns="45718" anchor="ctr"/>
          <a:lstStyle/>
          <a:p>
            <a:pPr algn="ctr">
              <a:defRPr>
                <a:solidFill>
                  <a:srgbClr val="FFFFFF"/>
                </a:solidFill>
              </a:defRPr>
            </a:pPr>
            <a:endParaRPr/>
          </a:p>
        </p:txBody>
      </p:sp>
      <p:sp>
        <p:nvSpPr>
          <p:cNvPr id="205" name="Shape 205"/>
          <p:cNvSpPr/>
          <p:nvPr/>
        </p:nvSpPr>
        <p:spPr>
          <a:xfrm>
            <a:off x="839787" y="558800"/>
            <a:ext cx="3595777" cy="891538"/>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000"/>
            </a:pPr>
            <a:r>
              <a:rPr b="1"/>
              <a:t>Sources of food</a:t>
            </a:r>
            <a:r>
              <a:t> </a:t>
            </a:r>
          </a:p>
          <a:p>
            <a:pPr>
              <a:lnSpc>
                <a:spcPct val="120000"/>
              </a:lnSpc>
              <a:defRPr sz="2400"/>
            </a:pPr>
            <a:r>
              <a:t>for the Food Bank </a:t>
            </a:r>
          </a:p>
        </p:txBody>
      </p:sp>
      <p:sp>
        <p:nvSpPr>
          <p:cNvPr id="206" name="Shape 206"/>
          <p:cNvSpPr>
            <a:spLocks noGrp="1"/>
          </p:cNvSpPr>
          <p:nvPr>
            <p:ph type="sldNum" sz="quarter" idx="2"/>
          </p:nvPr>
        </p:nvSpPr>
        <p:spPr>
          <a:xfrm>
            <a:off x="11353800" y="6404293"/>
            <a:ext cx="188897"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7</a:t>
            </a:fld>
            <a:endParaRPr/>
          </a:p>
        </p:txBody>
      </p:sp>
      <p:sp>
        <p:nvSpPr>
          <p:cNvPr id="207" name="Shape 207"/>
          <p:cNvSpPr/>
          <p:nvPr/>
        </p:nvSpPr>
        <p:spPr>
          <a:xfrm>
            <a:off x="1708172" y="6359842"/>
            <a:ext cx="1674717"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08" name="Shape 208"/>
          <p:cNvSpPr/>
          <p:nvPr/>
        </p:nvSpPr>
        <p:spPr>
          <a:xfrm>
            <a:off x="1026231" y="2752373"/>
            <a:ext cx="3199766" cy="2018464"/>
          </a:xfrm>
          <a:prstGeom prst="roundRect">
            <a:avLst>
              <a:gd name="adj" fmla="val 2649"/>
            </a:avLst>
          </a:prstGeom>
          <a:gradFill>
            <a:gsLst>
              <a:gs pos="0">
                <a:srgbClr val="5F6A7C"/>
              </a:gs>
              <a:gs pos="50000">
                <a:srgbClr val="42546C"/>
              </a:gs>
              <a:gs pos="100000">
                <a:srgbClr val="394A61"/>
              </a:gs>
            </a:gsLst>
            <a:lin ang="5400000"/>
          </a:gradFill>
          <a:ln w="6350">
            <a:solidFill>
              <a:srgbClr val="44546A"/>
            </a:solidFill>
            <a:miter/>
            <a:tailEnd type="triangle"/>
          </a:ln>
          <a:effectLst>
            <a:outerShdw blurRad="63500" dist="19050" dir="5400000" rotWithShape="0">
              <a:srgbClr val="000000">
                <a:alpha val="63000"/>
              </a:srgbClr>
            </a:outerShdw>
          </a:effectLst>
        </p:spPr>
        <p:txBody>
          <a:bodyPr lIns="45718" tIns="45718" rIns="45718" bIns="45718"/>
          <a:lstStyle/>
          <a:p>
            <a:pPr>
              <a:defRPr sz="1853">
                <a:solidFill>
                  <a:srgbClr val="FFFFFF"/>
                </a:solidFill>
              </a:defRPr>
            </a:pPr>
            <a:endParaRPr/>
          </a:p>
        </p:txBody>
      </p:sp>
      <p:sp>
        <p:nvSpPr>
          <p:cNvPr id="209" name="Shape 209"/>
          <p:cNvSpPr/>
          <p:nvPr/>
        </p:nvSpPr>
        <p:spPr>
          <a:xfrm>
            <a:off x="1273867" y="2850163"/>
            <a:ext cx="2767162" cy="167048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lstStyle/>
          <a:p>
            <a:pPr>
              <a:lnSpc>
                <a:spcPct val="90000"/>
              </a:lnSpc>
              <a:spcBef>
                <a:spcPts val="600"/>
              </a:spcBef>
              <a:defRPr sz="2000" b="1">
                <a:solidFill>
                  <a:srgbClr val="FFFFFF"/>
                </a:solidFill>
              </a:defRPr>
            </a:pPr>
            <a:r>
              <a:rPr dirty="0"/>
              <a:t>Manufacturers: </a:t>
            </a:r>
            <a:endParaRPr sz="1853" dirty="0"/>
          </a:p>
          <a:p>
            <a:pPr marL="235424" indent="-235424">
              <a:lnSpc>
                <a:spcPct val="90000"/>
              </a:lnSpc>
              <a:buSzPct val="100000"/>
              <a:buChar char="•"/>
              <a:defRPr sz="1853">
                <a:solidFill>
                  <a:srgbClr val="FFFFFF"/>
                </a:solidFill>
              </a:defRPr>
            </a:pPr>
            <a:r>
              <a:rPr dirty="0"/>
              <a:t>General Mills, Kellogg Co., Kraft Foods, Inc., ConAgra Foods</a:t>
            </a:r>
            <a:r>
              <a:rPr lang="en-US" dirty="0"/>
              <a:t> and others</a:t>
            </a:r>
            <a:endParaRPr dirty="0"/>
          </a:p>
        </p:txBody>
      </p:sp>
      <p:sp>
        <p:nvSpPr>
          <p:cNvPr id="210" name="Shape 210"/>
          <p:cNvSpPr/>
          <p:nvPr/>
        </p:nvSpPr>
        <p:spPr>
          <a:xfrm>
            <a:off x="4277391" y="3365952"/>
            <a:ext cx="435098" cy="440102"/>
          </a:xfrm>
          <a:prstGeom prst="rightArrow">
            <a:avLst>
              <a:gd name="adj1" fmla="val 64000"/>
              <a:gd name="adj2" fmla="val 50000"/>
            </a:avLst>
          </a:prstGeom>
          <a:gradFill>
            <a:gsLst>
              <a:gs pos="0">
                <a:srgbClr val="AEB2B8"/>
              </a:gs>
              <a:gs pos="50000">
                <a:srgbClr val="AEB2B8"/>
              </a:gs>
              <a:gs pos="100000">
                <a:srgbClr val="AEB2B8"/>
              </a:gs>
            </a:gsLst>
            <a:lin ang="5400000"/>
          </a:gra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endParaRPr/>
          </a:p>
        </p:txBody>
      </p:sp>
      <p:sp>
        <p:nvSpPr>
          <p:cNvPr id="211" name="Shape 211"/>
          <p:cNvSpPr/>
          <p:nvPr/>
        </p:nvSpPr>
        <p:spPr>
          <a:xfrm>
            <a:off x="4815483" y="2752373"/>
            <a:ext cx="2856029" cy="2018464"/>
          </a:xfrm>
          <a:prstGeom prst="roundRect">
            <a:avLst>
              <a:gd name="adj" fmla="val 2649"/>
            </a:avLst>
          </a:prstGeom>
          <a:gradFill>
            <a:gsLst>
              <a:gs pos="0">
                <a:srgbClr val="5F6A7C"/>
              </a:gs>
              <a:gs pos="50000">
                <a:srgbClr val="42546C"/>
              </a:gs>
              <a:gs pos="100000">
                <a:srgbClr val="394A61"/>
              </a:gs>
            </a:gsLst>
            <a:lin ang="5400000"/>
          </a:gradFill>
          <a:ln w="6350">
            <a:solidFill>
              <a:srgbClr val="44546A"/>
            </a:solidFill>
            <a:miter/>
            <a:tailEnd type="triangle"/>
          </a:ln>
          <a:effectLst>
            <a:outerShdw blurRad="63500" dist="19050" dir="5400000" rotWithShape="0">
              <a:srgbClr val="000000">
                <a:alpha val="63000"/>
              </a:srgbClr>
            </a:outerShdw>
          </a:effectLst>
        </p:spPr>
        <p:txBody>
          <a:bodyPr lIns="45718" tIns="45718" rIns="45718" bIns="45718"/>
          <a:lstStyle/>
          <a:p>
            <a:pPr>
              <a:defRPr sz="1853">
                <a:solidFill>
                  <a:srgbClr val="FFFFFF"/>
                </a:solidFill>
              </a:defRPr>
            </a:pPr>
            <a:endParaRPr/>
          </a:p>
        </p:txBody>
      </p:sp>
      <p:sp>
        <p:nvSpPr>
          <p:cNvPr id="212" name="Shape 212"/>
          <p:cNvSpPr/>
          <p:nvPr/>
        </p:nvSpPr>
        <p:spPr>
          <a:xfrm>
            <a:off x="4966664" y="2846018"/>
            <a:ext cx="2767163" cy="1746831"/>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lstStyle/>
          <a:p>
            <a:pPr>
              <a:lnSpc>
                <a:spcPct val="90000"/>
              </a:lnSpc>
              <a:spcBef>
                <a:spcPts val="600"/>
              </a:spcBef>
              <a:defRPr sz="1853">
                <a:solidFill>
                  <a:srgbClr val="FFFFFF"/>
                </a:solidFill>
              </a:defRPr>
            </a:pPr>
            <a:r>
              <a:rPr sz="2000" b="1" dirty="0"/>
              <a:t>Companies</a:t>
            </a:r>
            <a:r>
              <a:rPr dirty="0"/>
              <a:t>: </a:t>
            </a:r>
          </a:p>
          <a:p>
            <a:pPr marL="235424" indent="-235424">
              <a:lnSpc>
                <a:spcPct val="90000"/>
              </a:lnSpc>
              <a:buSzPct val="100000"/>
              <a:buChar char="•"/>
              <a:defRPr sz="1853">
                <a:solidFill>
                  <a:srgbClr val="FFFFFF"/>
                </a:solidFill>
              </a:defRPr>
            </a:pPr>
            <a:r>
              <a:rPr dirty="0"/>
              <a:t>Target Corp., </a:t>
            </a:r>
            <a:br>
              <a:rPr dirty="0"/>
            </a:br>
            <a:r>
              <a:rPr dirty="0"/>
              <a:t>Wal-Mart Stores Inc., Food Lion LLC,  The Kroger Co.</a:t>
            </a:r>
            <a:r>
              <a:rPr lang="en-US" dirty="0"/>
              <a:t> </a:t>
            </a:r>
            <a:r>
              <a:rPr lang="en-US" dirty="0" err="1"/>
              <a:t>abd</a:t>
            </a:r>
            <a:r>
              <a:rPr lang="en-US" dirty="0"/>
              <a:t> </a:t>
            </a:r>
            <a:r>
              <a:rPr lang="en-US" dirty="0" err="1"/>
              <a:t>itgers</a:t>
            </a:r>
            <a:r>
              <a:rPr lang="en-US" dirty="0"/>
              <a:t> </a:t>
            </a:r>
            <a:endParaRPr dirty="0"/>
          </a:p>
        </p:txBody>
      </p:sp>
      <p:sp>
        <p:nvSpPr>
          <p:cNvPr id="213" name="Shape 213"/>
          <p:cNvSpPr/>
          <p:nvPr/>
        </p:nvSpPr>
        <p:spPr>
          <a:xfrm>
            <a:off x="7746908" y="3365952"/>
            <a:ext cx="435097" cy="440102"/>
          </a:xfrm>
          <a:prstGeom prst="rightArrow">
            <a:avLst>
              <a:gd name="adj1" fmla="val 64000"/>
              <a:gd name="adj2" fmla="val 50000"/>
            </a:avLst>
          </a:prstGeom>
          <a:gradFill>
            <a:gsLst>
              <a:gs pos="0">
                <a:srgbClr val="AEB2B8"/>
              </a:gs>
              <a:gs pos="50000">
                <a:srgbClr val="AEB2B8"/>
              </a:gs>
              <a:gs pos="100000">
                <a:srgbClr val="AEB2B8"/>
              </a:gs>
            </a:gsLst>
            <a:lin ang="5400000"/>
          </a:gradFill>
          <a:ln w="12700">
            <a:miter lim="400000"/>
            <a:tailEnd type="triangle"/>
          </a:ln>
          <a:effectLst>
            <a:outerShdw blurRad="63500" dist="19050" dir="5400000" rotWithShape="0">
              <a:srgbClr val="000000">
                <a:alpha val="63000"/>
              </a:srgbClr>
            </a:outerShdw>
          </a:effectLst>
        </p:spPr>
        <p:txBody>
          <a:bodyPr lIns="45718" tIns="45718" rIns="45718" bIns="45718" anchor="ctr"/>
          <a:lstStyle/>
          <a:p>
            <a:endParaRPr/>
          </a:p>
        </p:txBody>
      </p:sp>
      <p:sp>
        <p:nvSpPr>
          <p:cNvPr id="214" name="Shape 214"/>
          <p:cNvSpPr/>
          <p:nvPr/>
        </p:nvSpPr>
        <p:spPr>
          <a:xfrm>
            <a:off x="8246900" y="2752373"/>
            <a:ext cx="3415640" cy="2018464"/>
          </a:xfrm>
          <a:prstGeom prst="roundRect">
            <a:avLst>
              <a:gd name="adj" fmla="val 2649"/>
            </a:avLst>
          </a:prstGeom>
          <a:gradFill>
            <a:gsLst>
              <a:gs pos="0">
                <a:srgbClr val="5F6A7C"/>
              </a:gs>
              <a:gs pos="50000">
                <a:srgbClr val="42546C"/>
              </a:gs>
              <a:gs pos="100000">
                <a:srgbClr val="394A61"/>
              </a:gs>
            </a:gsLst>
            <a:lin ang="5400000"/>
          </a:gradFill>
          <a:ln w="6350">
            <a:solidFill>
              <a:srgbClr val="44546A"/>
            </a:solidFill>
            <a:miter/>
            <a:tailEnd type="triangle"/>
          </a:ln>
          <a:effectLst>
            <a:outerShdw blurRad="63500" dist="19050" dir="5400000" rotWithShape="0">
              <a:srgbClr val="000000">
                <a:alpha val="63000"/>
              </a:srgbClr>
            </a:outerShdw>
          </a:effectLst>
        </p:spPr>
        <p:txBody>
          <a:bodyPr lIns="45718" tIns="45718" rIns="45718" bIns="45718"/>
          <a:lstStyle/>
          <a:p>
            <a:pPr>
              <a:defRPr sz="1853">
                <a:solidFill>
                  <a:srgbClr val="FFFFFF"/>
                </a:solidFill>
              </a:defRPr>
            </a:pPr>
            <a:endParaRPr/>
          </a:p>
        </p:txBody>
      </p:sp>
      <p:sp>
        <p:nvSpPr>
          <p:cNvPr id="215" name="Shape 215"/>
          <p:cNvSpPr/>
          <p:nvPr/>
        </p:nvSpPr>
        <p:spPr>
          <a:xfrm>
            <a:off x="8444138" y="2849974"/>
            <a:ext cx="3075763" cy="208486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lstStyle/>
          <a:p>
            <a:pPr>
              <a:lnSpc>
                <a:spcPct val="90000"/>
              </a:lnSpc>
              <a:spcBef>
                <a:spcPts val="600"/>
              </a:spcBef>
              <a:defRPr sz="1853">
                <a:solidFill>
                  <a:srgbClr val="FFFFFF"/>
                </a:solidFill>
              </a:defRPr>
            </a:pPr>
            <a:r>
              <a:rPr sz="2000" b="1"/>
              <a:t>Local support:</a:t>
            </a:r>
            <a:r>
              <a:t> </a:t>
            </a:r>
          </a:p>
          <a:p>
            <a:pPr>
              <a:lnSpc>
                <a:spcPct val="90000"/>
              </a:lnSpc>
              <a:defRPr sz="1853">
                <a:solidFill>
                  <a:srgbClr val="FFFFFF"/>
                </a:solidFill>
              </a:defRPr>
            </a:pPr>
            <a:r>
              <a:t>C</a:t>
            </a:r>
            <a:r>
              <a:rPr b="1"/>
              <a:t>ommunity Food Drives</a:t>
            </a:r>
            <a:r>
              <a:t> with schools, grocers, letter carriers, religious, civic and professional organizations, and major corporations</a:t>
            </a:r>
          </a:p>
        </p:txBody>
      </p:sp>
      <p:sp>
        <p:nvSpPr>
          <p:cNvPr id="216" name="Shape 216"/>
          <p:cNvSpPr/>
          <p:nvPr/>
        </p:nvSpPr>
        <p:spPr>
          <a:xfrm>
            <a:off x="4804371" y="5513185"/>
            <a:ext cx="6780867" cy="598169"/>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a:lnSpc>
                <a:spcPct val="90000"/>
              </a:lnSpc>
            </a:pPr>
            <a:r>
              <a:t>Find out what donations the Food Bank can accept</a:t>
            </a:r>
          </a:p>
          <a:p>
            <a:pPr>
              <a:lnSpc>
                <a:spcPct val="90000"/>
              </a:lnSpc>
              <a:defRPr u="sng">
                <a:solidFill>
                  <a:srgbClr val="0433FF"/>
                </a:solidFill>
              </a:defRPr>
            </a:pPr>
            <a:r>
              <a:rPr>
                <a:solidFill>
                  <a:srgbClr val="0000FF"/>
                </a:solidFill>
                <a:uFill>
                  <a:solidFill>
                    <a:srgbClr val="0000FF"/>
                  </a:solidFill>
                </a:uFill>
                <a:hlinkClick r:id="rId2"/>
              </a:rPr>
              <a:t>www.foodbankcenc.org/site/PageServer?pagename=donate_food</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p:nvPr/>
        </p:nvSpPr>
        <p:spPr>
          <a:xfrm>
            <a:off x="-2" y="-19580"/>
            <a:ext cx="12192003" cy="6897160"/>
          </a:xfrm>
          <a:prstGeom prst="rect">
            <a:avLst/>
          </a:prstGeom>
          <a:solidFill>
            <a:srgbClr val="D9D9D9"/>
          </a:solidFill>
          <a:ln w="12700">
            <a:miter lim="400000"/>
            <a:tailEnd type="triangle"/>
          </a:ln>
        </p:spPr>
        <p:txBody>
          <a:bodyPr lIns="45718" tIns="45718" rIns="45718" bIns="45718" anchor="ctr"/>
          <a:lstStyle/>
          <a:p>
            <a:pPr algn="ctr">
              <a:defRPr>
                <a:solidFill>
                  <a:srgbClr val="FFFFFF"/>
                </a:solidFill>
              </a:defRPr>
            </a:pPr>
            <a:endParaRPr/>
          </a:p>
        </p:txBody>
      </p:sp>
      <p:sp>
        <p:nvSpPr>
          <p:cNvPr id="219" name="Shape 219"/>
          <p:cNvSpPr>
            <a:spLocks noGrp="1"/>
          </p:cNvSpPr>
          <p:nvPr>
            <p:ph type="body" idx="1"/>
          </p:nvPr>
        </p:nvSpPr>
        <p:spPr>
          <a:xfrm>
            <a:off x="5043487" y="1165754"/>
            <a:ext cx="6495866" cy="5570181"/>
          </a:xfrm>
          <a:prstGeom prst="rect">
            <a:avLst/>
          </a:prstGeom>
        </p:spPr>
        <p:txBody>
          <a:bodyPr>
            <a:noAutofit/>
          </a:bodyPr>
          <a:lstStyle/>
          <a:p>
            <a:pPr marL="365760" indent="-365760">
              <a:lnSpc>
                <a:spcPct val="90000"/>
              </a:lnSpc>
              <a:spcBef>
                <a:spcPts val="1000"/>
              </a:spcBef>
              <a:defRPr sz="2400"/>
            </a:pPr>
            <a:r>
              <a:rPr dirty="0"/>
              <a:t>The Food Bank of Central &amp; Eastern North Carolina is the “owner” of the </a:t>
            </a:r>
            <a:r>
              <a:rPr b="1" dirty="0"/>
              <a:t>Medical Food Pantry</a:t>
            </a:r>
            <a:r>
              <a:rPr dirty="0"/>
              <a:t> </a:t>
            </a:r>
            <a:r>
              <a:rPr lang="en-US" dirty="0"/>
              <a:t>located </a:t>
            </a:r>
            <a:r>
              <a:rPr dirty="0"/>
              <a:t>at Vidant Medical Center.  </a:t>
            </a:r>
          </a:p>
          <a:p>
            <a:pPr marL="365760" indent="-365760">
              <a:lnSpc>
                <a:spcPct val="90000"/>
              </a:lnSpc>
              <a:spcBef>
                <a:spcPts val="1000"/>
              </a:spcBef>
              <a:defRPr sz="2400"/>
            </a:pPr>
            <a:r>
              <a:rPr b="1" dirty="0"/>
              <a:t>If you have not read the white policy manual, please do.</a:t>
            </a:r>
            <a:r>
              <a:rPr dirty="0"/>
              <a:t> It is kept on the desk </a:t>
            </a:r>
            <a:br>
              <a:rPr dirty="0"/>
            </a:br>
            <a:r>
              <a:rPr dirty="0"/>
              <a:t>in the food pantry and is also available </a:t>
            </a:r>
            <a:br>
              <a:rPr dirty="0"/>
            </a:br>
            <a:r>
              <a:rPr lang="en-US" dirty="0"/>
              <a:t>in this online course/EAHEC website</a:t>
            </a:r>
            <a:endParaRPr dirty="0"/>
          </a:p>
          <a:p>
            <a:pPr marL="365760" indent="-365760">
              <a:lnSpc>
                <a:spcPct val="90000"/>
              </a:lnSpc>
              <a:spcBef>
                <a:spcPts val="1000"/>
              </a:spcBef>
              <a:defRPr sz="2400"/>
            </a:pPr>
            <a:r>
              <a:rPr dirty="0"/>
              <a:t>Our </a:t>
            </a:r>
            <a:r>
              <a:rPr b="1" dirty="0"/>
              <a:t>Medical</a:t>
            </a:r>
            <a:r>
              <a:rPr dirty="0"/>
              <a:t> Food Pantry is an</a:t>
            </a:r>
            <a:br>
              <a:rPr dirty="0"/>
            </a:br>
            <a:r>
              <a:rPr b="1" dirty="0">
                <a:solidFill>
                  <a:srgbClr val="FF2600"/>
                </a:solidFill>
              </a:rPr>
              <a:t>EMERGENCY pantry </a:t>
            </a:r>
            <a:r>
              <a:rPr b="1" dirty="0"/>
              <a:t>for patients of </a:t>
            </a:r>
            <a:br>
              <a:rPr b="1" dirty="0"/>
            </a:br>
            <a:r>
              <a:rPr b="1" dirty="0"/>
              <a:t>Vidant Health and ECU </a:t>
            </a:r>
            <a:r>
              <a:rPr lang="en-US" b="1" dirty="0"/>
              <a:t>P</a:t>
            </a:r>
            <a:r>
              <a:rPr b="1" dirty="0"/>
              <a:t>hysicians, </a:t>
            </a:r>
            <a:r>
              <a:rPr dirty="0"/>
              <a:t>who:   </a:t>
            </a:r>
          </a:p>
          <a:p>
            <a:pPr marL="822960" lvl="1" indent="-365760">
              <a:lnSpc>
                <a:spcPct val="90000"/>
              </a:lnSpc>
              <a:spcBef>
                <a:spcPts val="1000"/>
              </a:spcBef>
              <a:defRPr sz="2400"/>
            </a:pPr>
            <a:r>
              <a:rPr dirty="0"/>
              <a:t>have been screened by a health care professional </a:t>
            </a:r>
          </a:p>
          <a:p>
            <a:pPr marL="822960" lvl="1" indent="-365760">
              <a:lnSpc>
                <a:spcPct val="90000"/>
              </a:lnSpc>
              <a:spcBef>
                <a:spcPts val="1000"/>
              </a:spcBef>
              <a:defRPr sz="2400"/>
            </a:pPr>
            <a:r>
              <a:rPr dirty="0"/>
              <a:t>are deemed to be food insecure and </a:t>
            </a:r>
          </a:p>
          <a:p>
            <a:pPr marL="822960" lvl="1" indent="-365760">
              <a:lnSpc>
                <a:spcPct val="90000"/>
              </a:lnSpc>
              <a:spcBef>
                <a:spcPts val="1000"/>
              </a:spcBef>
              <a:defRPr sz="2400"/>
            </a:pPr>
            <a:r>
              <a:rPr dirty="0"/>
              <a:t>would benefit from Food As Medicine</a:t>
            </a:r>
          </a:p>
        </p:txBody>
      </p:sp>
      <p:sp>
        <p:nvSpPr>
          <p:cNvPr id="220" name="Shape 220"/>
          <p:cNvSpPr>
            <a:spLocks noGrp="1"/>
          </p:cNvSpPr>
          <p:nvPr>
            <p:ph type="body" idx="13"/>
          </p:nvPr>
        </p:nvSpPr>
        <p:spPr>
          <a:prstGeom prst="rect">
            <a:avLst/>
          </a:prstGeom>
        </p:spPr>
        <p:txBody>
          <a:bodyPr/>
          <a:lstStyle/>
          <a:p>
            <a:pPr marL="0" indent="0">
              <a:buSzTx/>
              <a:buNone/>
              <a:defRPr sz="1600"/>
            </a:pPr>
            <a:endParaRPr/>
          </a:p>
        </p:txBody>
      </p:sp>
      <p:sp>
        <p:nvSpPr>
          <p:cNvPr id="221" name="Shape 221"/>
          <p:cNvSpPr/>
          <p:nvPr/>
        </p:nvSpPr>
        <p:spPr>
          <a:xfrm flipH="1">
            <a:off x="-33867"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tailEnd type="triangle"/>
          </a:ln>
        </p:spPr>
        <p:txBody>
          <a:bodyPr lIns="45718" tIns="45718" rIns="45718" bIns="45718" anchor="ctr"/>
          <a:lstStyle/>
          <a:p>
            <a:pPr algn="ctr">
              <a:defRPr>
                <a:solidFill>
                  <a:srgbClr val="FFFFFF"/>
                </a:solidFill>
              </a:defRPr>
            </a:pPr>
            <a:endParaRPr/>
          </a:p>
        </p:txBody>
      </p:sp>
      <p:sp>
        <p:nvSpPr>
          <p:cNvPr id="222" name="Shape 222"/>
          <p:cNvSpPr>
            <a:spLocks noGrp="1"/>
          </p:cNvSpPr>
          <p:nvPr>
            <p:ph type="sldNum" sz="quarter" idx="2"/>
          </p:nvPr>
        </p:nvSpPr>
        <p:spPr>
          <a:xfrm>
            <a:off x="11353800" y="6404293"/>
            <a:ext cx="188896" cy="269239"/>
          </a:xfrm>
          <a:prstGeom prst="rect">
            <a:avLst/>
          </a:prstGeom>
          <a:extLst>
            <a:ext uri="{C572A759-6A51-4108-AA02-DFA0A04FC94B}">
              <ma14:wrappingTextBoxFlag xmlns:ma14="http://schemas.microsoft.com/office/mac/drawingml/2011/main" xmlns="" val="1"/>
            </a:ext>
          </a:extLst>
        </p:spPr>
        <p:txBody>
          <a:bodyPr/>
          <a:lstStyle>
            <a:lvl1pPr defTabSz="457200">
              <a:lnSpc>
                <a:spcPct val="100000"/>
              </a:lnSpc>
              <a:defRPr sz="1200">
                <a:latin typeface="+mn-lt"/>
                <a:ea typeface="+mn-ea"/>
                <a:cs typeface="+mn-cs"/>
                <a:sym typeface="Helvetica"/>
              </a:defRPr>
            </a:lvl1pPr>
          </a:lstStyle>
          <a:p>
            <a:fld id="{86CB4B4D-7CA3-9044-876B-883B54F8677D}" type="slidenum">
              <a:t>8</a:t>
            </a:fld>
            <a:endParaRPr/>
          </a:p>
        </p:txBody>
      </p:sp>
      <p:pic>
        <p:nvPicPr>
          <p:cNvPr id="223" name="image3.png"/>
          <p:cNvPicPr>
            <a:picLocks noChangeAspect="1"/>
          </p:cNvPicPr>
          <p:nvPr/>
        </p:nvPicPr>
        <p:blipFill>
          <a:blip r:embed="rId2"/>
          <a:srcRect l="40596" t="20696" r="26194" b="7192"/>
          <a:stretch>
            <a:fillRect/>
          </a:stretch>
        </p:blipFill>
        <p:spPr>
          <a:xfrm>
            <a:off x="777167" y="1593247"/>
            <a:ext cx="3006642" cy="4129446"/>
          </a:xfrm>
          <a:prstGeom prst="rect">
            <a:avLst/>
          </a:prstGeom>
          <a:ln w="12700">
            <a:miter lim="400000"/>
          </a:ln>
        </p:spPr>
      </p:pic>
      <p:sp>
        <p:nvSpPr>
          <p:cNvPr id="224" name="Shape 224"/>
          <p:cNvSpPr/>
          <p:nvPr/>
        </p:nvSpPr>
        <p:spPr>
          <a:xfrm>
            <a:off x="307125" y="6359842"/>
            <a:ext cx="3075764" cy="2692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defTabSz="457200">
              <a:defRPr sz="1200">
                <a:latin typeface="+mn-lt"/>
                <a:ea typeface="+mn-ea"/>
                <a:cs typeface="+mn-cs"/>
                <a:sym typeface="Helvetica"/>
              </a:defRPr>
            </a:lvl1pPr>
          </a:lstStyle>
          <a:p>
            <a:r>
              <a:t>September 2018</a:t>
            </a:r>
          </a:p>
        </p:txBody>
      </p:sp>
      <p:sp>
        <p:nvSpPr>
          <p:cNvPr id="225" name="Shape 225"/>
          <p:cNvSpPr>
            <a:spLocks noGrp="1"/>
          </p:cNvSpPr>
          <p:nvPr>
            <p:ph type="title"/>
          </p:nvPr>
        </p:nvSpPr>
        <p:spPr>
          <a:xfrm>
            <a:off x="839787" y="558800"/>
            <a:ext cx="3932240" cy="1600200"/>
          </a:xfrm>
          <a:prstGeom prst="rect">
            <a:avLst/>
          </a:prstGeom>
        </p:spPr>
        <p:txBody>
          <a:bodyPr anchor="t">
            <a:noAutofit/>
          </a:bodyPr>
          <a:lstStyle/>
          <a:p>
            <a:pPr defTabSz="749808">
              <a:defRPr sz="2400" b="1"/>
            </a:pPr>
            <a:r>
              <a:rPr dirty="0"/>
              <a:t>Medical </a:t>
            </a:r>
            <a:r>
              <a:rPr b="0" dirty="0"/>
              <a:t>Food Pantry </a:t>
            </a:r>
            <a:br>
              <a:rPr lang="en-US" b="0" dirty="0"/>
            </a:br>
            <a:r>
              <a:rPr lang="en-US" b="0" dirty="0"/>
              <a:t>located at </a:t>
            </a:r>
            <a:br>
              <a:rPr b="0" dirty="0"/>
            </a:br>
            <a:r>
              <a:rPr dirty="0">
                <a:solidFill>
                  <a:srgbClr val="FF2600"/>
                </a:solidFill>
              </a:rPr>
              <a:t>Vidant Medical Center</a:t>
            </a:r>
            <a:r>
              <a:rPr dirty="0"/>
              <a:t> </a:t>
            </a:r>
          </a:p>
          <a:p>
            <a:pPr defTabSz="749808">
              <a:defRPr b="1">
                <a:solidFill>
                  <a:srgbClr val="E52F0D"/>
                </a:solidFill>
              </a:defRPr>
            </a:pPr>
            <a:r>
              <a:rPr dirty="0"/>
              <a:t> </a:t>
            </a:r>
            <a:endParaRPr sz="2400" dirty="0"/>
          </a:p>
          <a:p>
            <a:pPr defTabSz="749808">
              <a:spcBef>
                <a:spcPts val="400"/>
              </a:spcBef>
              <a:defRPr sz="2400" b="1">
                <a:solidFill>
                  <a:srgbClr val="E52F0D"/>
                </a:solidFill>
              </a:defRPr>
            </a:pPr>
            <a:r>
              <a:rPr dirty="0"/>
              <a:t> </a:t>
            </a:r>
          </a:p>
        </p:txBody>
      </p:sp>
      <p:pic>
        <p:nvPicPr>
          <p:cNvPr id="2" name="Picture 1">
            <a:extLst>
              <a:ext uri="{FF2B5EF4-FFF2-40B4-BE49-F238E27FC236}">
                <a16:creationId xmlns:a16="http://schemas.microsoft.com/office/drawing/2014/main" id="{B9183F8F-16B3-4DF0-A47D-4A2CF5799E08}"/>
              </a:ext>
            </a:extLst>
          </p:cNvPr>
          <p:cNvPicPr>
            <a:picLocks noChangeAspect="1"/>
          </p:cNvPicPr>
          <p:nvPr/>
        </p:nvPicPr>
        <p:blipFill>
          <a:blip r:embed="rId3"/>
          <a:stretch>
            <a:fillRect/>
          </a:stretch>
        </p:blipFill>
        <p:spPr>
          <a:xfrm>
            <a:off x="10778117" y="2779184"/>
            <a:ext cx="1340262" cy="1005840"/>
          </a:xfrm>
          <a:prstGeom prst="rect">
            <a:avLst/>
          </a:prstGeom>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1747E-7FF0-4CE5-AB0F-35B8AB0BBFC5}"/>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Food as Medicine</a:t>
            </a:r>
            <a:r>
              <a:rPr lang="en-US" dirty="0">
                <a:latin typeface="Calibri" panose="020F0502020204030204" pitchFamily="34" charset="0"/>
                <a:cs typeface="Calibri" panose="020F0502020204030204" pitchFamily="34" charset="0"/>
              </a:rPr>
              <a:t>:  tailored to meet nutritional needs for healing</a:t>
            </a:r>
          </a:p>
        </p:txBody>
      </p:sp>
      <p:pic>
        <p:nvPicPr>
          <p:cNvPr id="4" name="Picture 3">
            <a:extLst>
              <a:ext uri="{FF2B5EF4-FFF2-40B4-BE49-F238E27FC236}">
                <a16:creationId xmlns:a16="http://schemas.microsoft.com/office/drawing/2014/main" id="{01C22510-15DB-408A-B69A-49A72877E33E}"/>
              </a:ext>
            </a:extLst>
          </p:cNvPr>
          <p:cNvPicPr>
            <a:picLocks noChangeAspect="1"/>
          </p:cNvPicPr>
          <p:nvPr/>
        </p:nvPicPr>
        <p:blipFill>
          <a:blip r:embed="rId2"/>
          <a:stretch>
            <a:fillRect/>
          </a:stretch>
        </p:blipFill>
        <p:spPr>
          <a:xfrm>
            <a:off x="596917" y="1804090"/>
            <a:ext cx="8065326" cy="5029200"/>
          </a:xfrm>
          <a:prstGeom prst="rect">
            <a:avLst/>
          </a:prstGeom>
        </p:spPr>
      </p:pic>
      <p:sp>
        <p:nvSpPr>
          <p:cNvPr id="5" name="TextBox 4">
            <a:extLst>
              <a:ext uri="{FF2B5EF4-FFF2-40B4-BE49-F238E27FC236}">
                <a16:creationId xmlns:a16="http://schemas.microsoft.com/office/drawing/2014/main" id="{99C424FA-AA19-4C20-A6FB-47D63B60F1D8}"/>
              </a:ext>
            </a:extLst>
          </p:cNvPr>
          <p:cNvSpPr txBox="1"/>
          <p:nvPr/>
        </p:nvSpPr>
        <p:spPr>
          <a:xfrm>
            <a:off x="9774195" y="3429000"/>
            <a:ext cx="1995094" cy="923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a:ln>
                  <a:noFill/>
                </a:ln>
                <a:solidFill>
                  <a:srgbClr val="000000"/>
                </a:solidFill>
                <a:effectLst/>
                <a:uFillTx/>
                <a:latin typeface="+mj-lt"/>
                <a:ea typeface="+mj-ea"/>
                <a:cs typeface="+mj-cs"/>
                <a:sym typeface="Calibri"/>
              </a:rPr>
              <a:t>More about types of</a:t>
            </a:r>
          </a:p>
          <a:p>
            <a:pPr marL="0" marR="0" indent="0" algn="l" defTabSz="914400" rtl="0" fontAlgn="auto" latinLnBrk="0" hangingPunct="0">
              <a:lnSpc>
                <a:spcPct val="100000"/>
              </a:lnSpc>
              <a:spcBef>
                <a:spcPts val="0"/>
              </a:spcBef>
              <a:spcAft>
                <a:spcPts val="0"/>
              </a:spcAft>
              <a:buClrTx/>
              <a:buSzTx/>
              <a:buFontTx/>
              <a:buNone/>
              <a:tabLst/>
            </a:pPr>
            <a:r>
              <a:rPr lang="en-US" b="1" i="1" dirty="0">
                <a:solidFill>
                  <a:srgbClr val="C00000"/>
                </a:solidFill>
              </a:rPr>
              <a:t>Donations</a:t>
            </a:r>
            <a:r>
              <a:rPr lang="en-US" i="1" dirty="0"/>
              <a:t> needed </a:t>
            </a:r>
          </a:p>
          <a:p>
            <a:pPr marL="0" marR="0" indent="0" algn="l" defTabSz="9144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a:ln>
                  <a:noFill/>
                </a:ln>
                <a:solidFill>
                  <a:srgbClr val="000000"/>
                </a:solidFill>
                <a:effectLst/>
                <a:uFillTx/>
                <a:latin typeface="+mj-lt"/>
                <a:ea typeface="+mj-ea"/>
                <a:cs typeface="+mj-cs"/>
                <a:sym typeface="Calibri"/>
              </a:rPr>
              <a:t>Later in this module</a:t>
            </a:r>
          </a:p>
        </p:txBody>
      </p:sp>
    </p:spTree>
    <p:extLst>
      <p:ext uri="{BB962C8B-B14F-4D97-AF65-F5344CB8AC3E}">
        <p14:creationId xmlns:p14="http://schemas.microsoft.com/office/powerpoint/2010/main" val="428109722"/>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7936</TotalTime>
  <Words>3948</Words>
  <Application>Microsoft Office PowerPoint</Application>
  <PresentationFormat>Widescreen</PresentationFormat>
  <Paragraphs>597</Paragraphs>
  <Slides>47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Calibri</vt:lpstr>
      <vt:lpstr>Calibri Light</vt:lpstr>
      <vt:lpstr>Helvetica</vt:lpstr>
      <vt:lpstr>Helvetica Light</vt:lpstr>
      <vt:lpstr>Office Theme</vt:lpstr>
      <vt:lpstr>PowerPoint Presentation</vt:lpstr>
      <vt:lpstr>PowerPoint Presentation</vt:lpstr>
      <vt:lpstr>Complete this module to have a better understanding of the special role the Medical Food Pantry can play in the lives of  patients  Healing Food Module 2        </vt:lpstr>
      <vt:lpstr>Topic 1:  Overview</vt:lpstr>
      <vt:lpstr>What is a   Food Bank?  </vt:lpstr>
      <vt:lpstr>PowerPoint Presentation</vt:lpstr>
      <vt:lpstr>PowerPoint Presentation</vt:lpstr>
      <vt:lpstr>Medical Food Pantry  located at  Vidant Medical Center     </vt:lpstr>
      <vt:lpstr>Food as Medicine:  tailored to meet nutritional needs for healing</vt:lpstr>
      <vt:lpstr>Medical Food Pantry  Food Sources    </vt:lpstr>
      <vt:lpstr>PowerPoint Presentation</vt:lpstr>
      <vt:lpstr>PowerPoint Presentation</vt:lpstr>
      <vt:lpstr>Food Safety for  Food Bank Course  What you will learn if you take the course  This online course  in 4 parts, with test,  takes about  45-60 minutes  to complete.   At this time the Medical Food Pantry only has DRY STORAGE but the information on storing perishable foods is good to know  </vt:lpstr>
      <vt:lpstr>Food Safety for  Food Bank Course  What you will learn  This online course  in 4 parts, with test,  takes about  45-60 minutes  to complete. </vt:lpstr>
      <vt:lpstr>PowerPoint Presentation</vt:lpstr>
      <vt:lpstr>PowerPoint Presentation</vt:lpstr>
      <vt:lpstr>PowerPoint Presentation</vt:lpstr>
      <vt:lpstr>Topic 2:  Food Drives to Benefit the Medical Food Pantry located at VMC</vt:lpstr>
      <vt:lpstr>Food Drive Purpose  Collect foods  to fill Food Bags  with shelf stable healthy foods</vt:lpstr>
      <vt:lpstr>Food Drive    Food Donations we ask for  The Dietary Guidelines for Americans recognize that all forms of fruits and vegetables—fresh, frozen, canned and dried can be healthy  </vt:lpstr>
      <vt:lpstr>Food Drive    Food Donations we ask for  </vt:lpstr>
      <vt:lpstr>Food Drive    Food Donations we ask for  </vt:lpstr>
      <vt:lpstr>PLEASE  Donate  Food   Money   or   Time</vt:lpstr>
      <vt:lpstr> what is in  the bag is important</vt:lpstr>
      <vt:lpstr>Food As Medicine  For people who have been in the hospital  eating healthy foods helps  in the healing process</vt:lpstr>
      <vt:lpstr>Food As Medicine  Additional fluids, calories, protein and Vitamin C are are needed for healing.  </vt:lpstr>
      <vt:lpstr>Fluids  As Medicine  </vt:lpstr>
      <vt:lpstr>Food As Medicine  For people who have  a  diagnosed health condition  where eating healthy foods helps   There are many diet  prescriptions.  The ECU  Physicians  and Vidant Health dietitians  agreed that the three bags balanced, carb controlled and low sodium would help most patients  </vt:lpstr>
      <vt:lpstr>Healing Food Bags are color coded          </vt:lpstr>
      <vt:lpstr>Healing Food  carb-controlled bags        </vt:lpstr>
      <vt:lpstr>Healing Food  low sodium bags       </vt:lpstr>
      <vt:lpstr>Healing Food “No diet prescription”/ balanced Bags        </vt:lpstr>
      <vt:lpstr>    Build Your Own Healing Box— Carb Control  Considerations  </vt:lpstr>
      <vt:lpstr>    Extension Dates   USDA says foods can be donated  and used after expiration date  see “Extension Date” handout from the  food bank   </vt:lpstr>
      <vt:lpstr>    Extension Dates   Manufacturers provide dating like “best if used by” to help consumers and retailers decide when food is of best quality</vt:lpstr>
      <vt:lpstr>           https://www.foodsafety.gov/ keep/ffoodkeeperapp/index.html  </vt:lpstr>
      <vt:lpstr>Why does  having enough healthy food matter?</vt:lpstr>
      <vt:lpstr>    When receiving the  voucher the patient will receive a brief  instruction from nurse or RDN  can see full  handout on this website   </vt:lpstr>
      <vt:lpstr>    Why might a  low sodium  diet matter?  </vt:lpstr>
      <vt:lpstr>PowerPoint Presentation</vt:lpstr>
      <vt:lpstr>    What is Diabetes?  Considerations  </vt:lpstr>
      <vt:lpstr>Diabetes   Why doesn’t the glucose move  into cells? Considerations  </vt:lpstr>
      <vt:lpstr>Diabetes   What does it mean to a patient? Considerations  </vt:lpstr>
      <vt:lpstr>Patients coming from the  hospital  Will have been seen by a  Registered  Dietitian  Nutritionist </vt:lpstr>
      <vt:lpstr>Patients coming from a   clinic may not have seen  a RDN   but    A nurse will have  reviewed the handout  </vt:lpstr>
      <vt:lpstr>Questions  Patients have asked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Kathryn Kolasa</cp:lastModifiedBy>
  <cp:revision>47</cp:revision>
  <dcterms:modified xsi:type="dcterms:W3CDTF">2021-08-26T18:51:13Z</dcterms:modified>
</cp:coreProperties>
</file>