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76" r:id="rId1"/>
  </p:sldMasterIdLst>
  <p:notesMasterIdLst>
    <p:notesMasterId r:id="rId36"/>
  </p:notesMasterIdLst>
  <p:sldIdLst>
    <p:sldId id="256" r:id="rId2"/>
    <p:sldId id="268" r:id="rId3"/>
    <p:sldId id="257" r:id="rId4"/>
    <p:sldId id="267" r:id="rId5"/>
    <p:sldId id="270" r:id="rId6"/>
    <p:sldId id="258" r:id="rId7"/>
    <p:sldId id="259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62" r:id="rId16"/>
    <p:sldId id="279" r:id="rId17"/>
    <p:sldId id="261" r:id="rId18"/>
    <p:sldId id="280" r:id="rId19"/>
    <p:sldId id="281" r:id="rId20"/>
    <p:sldId id="283" r:id="rId21"/>
    <p:sldId id="284" r:id="rId22"/>
    <p:sldId id="285" r:id="rId23"/>
    <p:sldId id="286" r:id="rId24"/>
    <p:sldId id="287" r:id="rId25"/>
    <p:sldId id="288" r:id="rId26"/>
    <p:sldId id="290" r:id="rId27"/>
    <p:sldId id="289" r:id="rId28"/>
    <p:sldId id="291" r:id="rId29"/>
    <p:sldId id="264" r:id="rId30"/>
    <p:sldId id="269" r:id="rId31"/>
    <p:sldId id="278" r:id="rId32"/>
    <p:sldId id="292" r:id="rId33"/>
    <p:sldId id="265" r:id="rId34"/>
    <p:sldId id="266" r:id="rId35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11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400" autoAdjust="0"/>
  </p:normalViewPr>
  <p:slideViewPr>
    <p:cSldViewPr>
      <p:cViewPr varScale="1">
        <p:scale>
          <a:sx n="88" d="100"/>
          <a:sy n="88" d="100"/>
        </p:scale>
        <p:origin x="-564" y="-102"/>
      </p:cViewPr>
      <p:guideLst>
        <p:guide orient="horz" pos="1620"/>
        <p:guide pos="211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64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gif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gif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7160DA-D21E-4190-804D-934847311AAA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C27151A-43C7-4B8F-8455-B76D82350520}">
      <dgm:prSet custT="1"/>
      <dgm:spPr/>
      <dgm:t>
        <a:bodyPr/>
        <a:lstStyle/>
        <a:p>
          <a:pPr rtl="0"/>
          <a:r>
            <a:rPr lang="en-US" sz="2400" dirty="0" smtClean="0"/>
            <a:t>ORCID is an independent non-profit organization supported by member fees</a:t>
          </a:r>
          <a:endParaRPr lang="en-US" sz="2400" dirty="0"/>
        </a:p>
      </dgm:t>
    </dgm:pt>
    <dgm:pt modelId="{90E00939-8790-49C4-9CA3-F7306031F914}" type="parTrans" cxnId="{C532C847-F4D5-4CE1-9B40-F7534C132841}">
      <dgm:prSet/>
      <dgm:spPr/>
      <dgm:t>
        <a:bodyPr/>
        <a:lstStyle/>
        <a:p>
          <a:endParaRPr lang="en-US"/>
        </a:p>
      </dgm:t>
    </dgm:pt>
    <dgm:pt modelId="{E39B1804-8BF0-482A-A514-D40D616B68F8}" type="sibTrans" cxnId="{C532C847-F4D5-4CE1-9B40-F7534C132841}">
      <dgm:prSet/>
      <dgm:spPr/>
      <dgm:t>
        <a:bodyPr/>
        <a:lstStyle/>
        <a:p>
          <a:endParaRPr lang="en-US"/>
        </a:p>
      </dgm:t>
    </dgm:pt>
    <dgm:pt modelId="{EB5E3F5F-5E06-4201-A590-CECA79287B96}">
      <dgm:prSet custT="1"/>
      <dgm:spPr/>
      <dgm:t>
        <a:bodyPr/>
        <a:lstStyle/>
        <a:p>
          <a:pPr rtl="0">
            <a:spcAft>
              <a:spcPts val="0"/>
            </a:spcAft>
          </a:pPr>
          <a:r>
            <a:rPr lang="en-US" sz="2400" dirty="0" smtClean="0"/>
            <a:t>ORCID provides:</a:t>
          </a:r>
          <a:endParaRPr lang="en-US" sz="2400" dirty="0"/>
        </a:p>
      </dgm:t>
    </dgm:pt>
    <dgm:pt modelId="{4BAE1D81-6CBC-47E3-900B-00A10D3414B9}" type="parTrans" cxnId="{1BAF3EED-23A1-41B8-9B59-8BD66AE797E4}">
      <dgm:prSet/>
      <dgm:spPr/>
      <dgm:t>
        <a:bodyPr/>
        <a:lstStyle/>
        <a:p>
          <a:endParaRPr lang="en-US"/>
        </a:p>
      </dgm:t>
    </dgm:pt>
    <dgm:pt modelId="{37B1BE28-1899-4396-95C5-CD08A2280DFA}" type="sibTrans" cxnId="{1BAF3EED-23A1-41B8-9B59-8BD66AE797E4}">
      <dgm:prSet/>
      <dgm:spPr/>
      <dgm:t>
        <a:bodyPr/>
        <a:lstStyle/>
        <a:p>
          <a:endParaRPr lang="en-US"/>
        </a:p>
      </dgm:t>
    </dgm:pt>
    <dgm:pt modelId="{758B9741-C6E9-4EA4-A838-0F47FD82B93A}">
      <dgm:prSet custT="1"/>
      <dgm:spPr/>
      <dgm:t>
        <a:bodyPr/>
        <a:lstStyle/>
        <a:p>
          <a:pPr rtl="0">
            <a:spcAft>
              <a:spcPct val="15000"/>
            </a:spcAft>
          </a:pPr>
          <a:r>
            <a:rPr lang="en-US" sz="1800" dirty="0" smtClean="0"/>
            <a:t>Registry of unique persistent identifiers</a:t>
          </a:r>
          <a:endParaRPr lang="en-US" sz="1800" dirty="0"/>
        </a:p>
      </dgm:t>
    </dgm:pt>
    <dgm:pt modelId="{272AFBB0-B87C-4741-B53C-123F785DFA3D}" type="parTrans" cxnId="{7C4568B4-0DBD-4553-A85A-EB4047723E08}">
      <dgm:prSet/>
      <dgm:spPr/>
      <dgm:t>
        <a:bodyPr/>
        <a:lstStyle/>
        <a:p>
          <a:endParaRPr lang="en-US"/>
        </a:p>
      </dgm:t>
    </dgm:pt>
    <dgm:pt modelId="{1142A777-0008-4B2F-B6B5-350848629488}" type="sibTrans" cxnId="{7C4568B4-0DBD-4553-A85A-EB4047723E08}">
      <dgm:prSet/>
      <dgm:spPr/>
      <dgm:t>
        <a:bodyPr/>
        <a:lstStyle/>
        <a:p>
          <a:endParaRPr lang="en-US"/>
        </a:p>
      </dgm:t>
    </dgm:pt>
    <dgm:pt modelId="{56ACA4E9-B2BD-46EE-9429-937D019C8F51}">
      <dgm:prSet custT="1"/>
      <dgm:spPr/>
      <dgm:t>
        <a:bodyPr/>
        <a:lstStyle/>
        <a:p>
          <a:pPr rtl="0">
            <a:spcAft>
              <a:spcPct val="15000"/>
            </a:spcAft>
          </a:pPr>
          <a:r>
            <a:rPr lang="en-US" sz="1800" dirty="0" smtClean="0"/>
            <a:t>API’s that support system-to-system communication and authentication</a:t>
          </a:r>
          <a:endParaRPr lang="en-US" sz="1800" dirty="0"/>
        </a:p>
      </dgm:t>
    </dgm:pt>
    <dgm:pt modelId="{6C10F4BD-7B9C-4AAB-9477-4DF56958280B}" type="parTrans" cxnId="{2DBF2FD0-0F3F-474F-B429-855244AF0027}">
      <dgm:prSet/>
      <dgm:spPr/>
      <dgm:t>
        <a:bodyPr/>
        <a:lstStyle/>
        <a:p>
          <a:endParaRPr lang="en-US"/>
        </a:p>
      </dgm:t>
    </dgm:pt>
    <dgm:pt modelId="{CD9E2E2D-AE40-4009-90F7-85876F930E5D}" type="sibTrans" cxnId="{2DBF2FD0-0F3F-474F-B429-855244AF0027}">
      <dgm:prSet/>
      <dgm:spPr/>
      <dgm:t>
        <a:bodyPr/>
        <a:lstStyle/>
        <a:p>
          <a:endParaRPr lang="en-US"/>
        </a:p>
      </dgm:t>
    </dgm:pt>
    <dgm:pt modelId="{FAC252A6-E17D-4667-982F-133DAF53F2D6}" type="pres">
      <dgm:prSet presAssocID="{EF7160DA-D21E-4190-804D-934847311AAA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BC0D823-0FFE-4C12-948E-BF3303285713}" type="pres">
      <dgm:prSet presAssocID="{BC27151A-43C7-4B8F-8455-B76D82350520}" presName="composite" presStyleCnt="0"/>
      <dgm:spPr/>
    </dgm:pt>
    <dgm:pt modelId="{E6FD57A0-A8EE-465B-875E-7F32A6434C61}" type="pres">
      <dgm:prSet presAssocID="{BC27151A-43C7-4B8F-8455-B76D82350520}" presName="imgShp" presStyleLbl="fgImgPlace1" presStyleIdx="0" presStyleCnt="2" custScaleX="88794" custScaleY="8879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62D7B93B-5877-49CF-93D2-84DE239533E5}" type="pres">
      <dgm:prSet presAssocID="{BC27151A-43C7-4B8F-8455-B76D82350520}" presName="tx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A461A6-E58C-44E3-B028-0C0F93E7DC30}" type="pres">
      <dgm:prSet presAssocID="{E39B1804-8BF0-482A-A514-D40D616B68F8}" presName="spacing" presStyleCnt="0"/>
      <dgm:spPr/>
    </dgm:pt>
    <dgm:pt modelId="{A51EB8E8-553F-4E04-8D18-6EB62B7200B7}" type="pres">
      <dgm:prSet presAssocID="{EB5E3F5F-5E06-4201-A590-CECA79287B96}" presName="composite" presStyleCnt="0"/>
      <dgm:spPr/>
    </dgm:pt>
    <dgm:pt modelId="{18424FE7-C3BA-443A-8F1E-CFF72D497F6B}" type="pres">
      <dgm:prSet presAssocID="{EB5E3F5F-5E06-4201-A590-CECA79287B96}" presName="imgShp" presStyleLbl="fgImgPlace1" presStyleIdx="1" presStyleCnt="2" custScaleX="88794" custScaleY="8879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98680E19-9166-488E-8182-2DEC3578A19D}" type="pres">
      <dgm:prSet presAssocID="{EB5E3F5F-5E06-4201-A590-CECA79287B96}" presName="tx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C4568B4-0DBD-4553-A85A-EB4047723E08}" srcId="{EB5E3F5F-5E06-4201-A590-CECA79287B96}" destId="{758B9741-C6E9-4EA4-A838-0F47FD82B93A}" srcOrd="0" destOrd="0" parTransId="{272AFBB0-B87C-4741-B53C-123F785DFA3D}" sibTransId="{1142A777-0008-4B2F-B6B5-350848629488}"/>
    <dgm:cxn modelId="{33EC3109-B2C2-40AE-B5BF-9AC7025AEB76}" type="presOf" srcId="{56ACA4E9-B2BD-46EE-9429-937D019C8F51}" destId="{98680E19-9166-488E-8182-2DEC3578A19D}" srcOrd="0" destOrd="2" presId="urn:microsoft.com/office/officeart/2005/8/layout/vList3"/>
    <dgm:cxn modelId="{76ACACF7-9F1A-44D3-AD99-E924C127C362}" type="presOf" srcId="{EF7160DA-D21E-4190-804D-934847311AAA}" destId="{FAC252A6-E17D-4667-982F-133DAF53F2D6}" srcOrd="0" destOrd="0" presId="urn:microsoft.com/office/officeart/2005/8/layout/vList3"/>
    <dgm:cxn modelId="{27C86CE7-D565-4AE3-B677-CC6B3DDE49FA}" type="presOf" srcId="{758B9741-C6E9-4EA4-A838-0F47FD82B93A}" destId="{98680E19-9166-488E-8182-2DEC3578A19D}" srcOrd="0" destOrd="1" presId="urn:microsoft.com/office/officeart/2005/8/layout/vList3"/>
    <dgm:cxn modelId="{BD0D7561-EB4D-455C-9576-9CD81B1B07AA}" type="presOf" srcId="{BC27151A-43C7-4B8F-8455-B76D82350520}" destId="{62D7B93B-5877-49CF-93D2-84DE239533E5}" srcOrd="0" destOrd="0" presId="urn:microsoft.com/office/officeart/2005/8/layout/vList3"/>
    <dgm:cxn modelId="{2DBF2FD0-0F3F-474F-B429-855244AF0027}" srcId="{EB5E3F5F-5E06-4201-A590-CECA79287B96}" destId="{56ACA4E9-B2BD-46EE-9429-937D019C8F51}" srcOrd="1" destOrd="0" parTransId="{6C10F4BD-7B9C-4AAB-9477-4DF56958280B}" sibTransId="{CD9E2E2D-AE40-4009-90F7-85876F930E5D}"/>
    <dgm:cxn modelId="{284128CE-D5C5-4D52-9B78-D64F8165330F}" type="presOf" srcId="{EB5E3F5F-5E06-4201-A590-CECA79287B96}" destId="{98680E19-9166-488E-8182-2DEC3578A19D}" srcOrd="0" destOrd="0" presId="urn:microsoft.com/office/officeart/2005/8/layout/vList3"/>
    <dgm:cxn modelId="{C532C847-F4D5-4CE1-9B40-F7534C132841}" srcId="{EF7160DA-D21E-4190-804D-934847311AAA}" destId="{BC27151A-43C7-4B8F-8455-B76D82350520}" srcOrd="0" destOrd="0" parTransId="{90E00939-8790-49C4-9CA3-F7306031F914}" sibTransId="{E39B1804-8BF0-482A-A514-D40D616B68F8}"/>
    <dgm:cxn modelId="{1BAF3EED-23A1-41B8-9B59-8BD66AE797E4}" srcId="{EF7160DA-D21E-4190-804D-934847311AAA}" destId="{EB5E3F5F-5E06-4201-A590-CECA79287B96}" srcOrd="1" destOrd="0" parTransId="{4BAE1D81-6CBC-47E3-900B-00A10D3414B9}" sibTransId="{37B1BE28-1899-4396-95C5-CD08A2280DFA}"/>
    <dgm:cxn modelId="{F0DE7F9C-E812-4754-AF98-CC0F4824B274}" type="presParOf" srcId="{FAC252A6-E17D-4667-982F-133DAF53F2D6}" destId="{ABC0D823-0FFE-4C12-948E-BF3303285713}" srcOrd="0" destOrd="0" presId="urn:microsoft.com/office/officeart/2005/8/layout/vList3"/>
    <dgm:cxn modelId="{9965EC34-9D5F-4326-95DA-5937EE898DAF}" type="presParOf" srcId="{ABC0D823-0FFE-4C12-948E-BF3303285713}" destId="{E6FD57A0-A8EE-465B-875E-7F32A6434C61}" srcOrd="0" destOrd="0" presId="urn:microsoft.com/office/officeart/2005/8/layout/vList3"/>
    <dgm:cxn modelId="{CCBE4317-EA18-438C-B8EF-FE4B7FC640E7}" type="presParOf" srcId="{ABC0D823-0FFE-4C12-948E-BF3303285713}" destId="{62D7B93B-5877-49CF-93D2-84DE239533E5}" srcOrd="1" destOrd="0" presId="urn:microsoft.com/office/officeart/2005/8/layout/vList3"/>
    <dgm:cxn modelId="{2A47F1F0-FD9C-4869-9341-A4E691F861FB}" type="presParOf" srcId="{FAC252A6-E17D-4667-982F-133DAF53F2D6}" destId="{BBA461A6-E58C-44E3-B028-0C0F93E7DC30}" srcOrd="1" destOrd="0" presId="urn:microsoft.com/office/officeart/2005/8/layout/vList3"/>
    <dgm:cxn modelId="{93DF7E46-AC22-4470-91E2-6534BEB6BAE2}" type="presParOf" srcId="{FAC252A6-E17D-4667-982F-133DAF53F2D6}" destId="{A51EB8E8-553F-4E04-8D18-6EB62B7200B7}" srcOrd="2" destOrd="0" presId="urn:microsoft.com/office/officeart/2005/8/layout/vList3"/>
    <dgm:cxn modelId="{A180FEFC-3404-4A15-81C4-88C4CC27F55A}" type="presParOf" srcId="{A51EB8E8-553F-4E04-8D18-6EB62B7200B7}" destId="{18424FE7-C3BA-443A-8F1E-CFF72D497F6B}" srcOrd="0" destOrd="0" presId="urn:microsoft.com/office/officeart/2005/8/layout/vList3"/>
    <dgm:cxn modelId="{182C3154-884E-430E-96EB-A39991C039F5}" type="presParOf" srcId="{A51EB8E8-553F-4E04-8D18-6EB62B7200B7}" destId="{98680E19-9166-488E-8182-2DEC3578A19D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BCA13B1-EC5D-454B-92B9-D6810D1EFF6F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0B7C9FBD-0B5F-438F-8A72-5D607A7D4026}">
      <dgm:prSet/>
      <dgm:spPr/>
      <dgm:t>
        <a:bodyPr/>
        <a:lstStyle/>
        <a:p>
          <a:pPr rtl="0"/>
          <a:r>
            <a:rPr lang="en-US" dirty="0" smtClean="0"/>
            <a:t>A </a:t>
          </a:r>
          <a:r>
            <a:rPr lang="en-US" b="1" i="1" dirty="0" smtClean="0"/>
            <a:t>unique </a:t>
          </a:r>
          <a:r>
            <a:rPr lang="en-US" b="1" dirty="0" smtClean="0"/>
            <a:t>persistent identifier</a:t>
          </a:r>
          <a:r>
            <a:rPr lang="en-US" dirty="0" smtClean="0"/>
            <a:t> that can be used to:</a:t>
          </a:r>
          <a:endParaRPr lang="en-US" dirty="0"/>
        </a:p>
      </dgm:t>
    </dgm:pt>
    <dgm:pt modelId="{F26A89BF-730F-4817-92C7-0A67C98FF35F}" type="parTrans" cxnId="{AAF08594-D8C0-4D9B-B293-3064B0E94BD6}">
      <dgm:prSet/>
      <dgm:spPr/>
      <dgm:t>
        <a:bodyPr/>
        <a:lstStyle/>
        <a:p>
          <a:endParaRPr lang="en-US"/>
        </a:p>
      </dgm:t>
    </dgm:pt>
    <dgm:pt modelId="{7993D520-D7F0-475F-BC5E-867AACF6EE98}" type="sibTrans" cxnId="{AAF08594-D8C0-4D9B-B293-3064B0E94BD6}">
      <dgm:prSet/>
      <dgm:spPr/>
      <dgm:t>
        <a:bodyPr/>
        <a:lstStyle/>
        <a:p>
          <a:endParaRPr lang="en-US"/>
        </a:p>
      </dgm:t>
    </dgm:pt>
    <dgm:pt modelId="{C6CF2DFD-F551-4B96-B3FF-9EBE0A72727B}">
      <dgm:prSet/>
      <dgm:spPr/>
      <dgm:t>
        <a:bodyPr/>
        <a:lstStyle/>
        <a:p>
          <a:pPr rtl="0"/>
          <a:r>
            <a:rPr lang="en-US" dirty="0" smtClean="0"/>
            <a:t>Disambiguate authors </a:t>
          </a:r>
          <a:endParaRPr lang="en-US" dirty="0"/>
        </a:p>
      </dgm:t>
    </dgm:pt>
    <dgm:pt modelId="{21C35DC2-13A7-4E27-A0F5-2C7E1F3E1CC8}" type="parTrans" cxnId="{AB560E1B-1CB6-47A9-B4DB-0F4F817DBBD8}">
      <dgm:prSet/>
      <dgm:spPr/>
      <dgm:t>
        <a:bodyPr/>
        <a:lstStyle/>
        <a:p>
          <a:endParaRPr lang="en-US"/>
        </a:p>
      </dgm:t>
    </dgm:pt>
    <dgm:pt modelId="{E9F14751-04F2-4F61-8519-C8D727A60E53}" type="sibTrans" cxnId="{AB560E1B-1CB6-47A9-B4DB-0F4F817DBBD8}">
      <dgm:prSet/>
      <dgm:spPr/>
      <dgm:t>
        <a:bodyPr/>
        <a:lstStyle/>
        <a:p>
          <a:endParaRPr lang="en-US"/>
        </a:p>
      </dgm:t>
    </dgm:pt>
    <dgm:pt modelId="{19938E15-EF0C-49FE-8CC8-262C1DB47CB3}">
      <dgm:prSet/>
      <dgm:spPr/>
      <dgm:t>
        <a:bodyPr/>
        <a:lstStyle/>
        <a:p>
          <a:pPr rtl="0"/>
          <a:r>
            <a:rPr lang="en-US" dirty="0" smtClean="0"/>
            <a:t>Associate all works with the right author</a:t>
          </a:r>
          <a:endParaRPr lang="en-US" dirty="0"/>
        </a:p>
      </dgm:t>
    </dgm:pt>
    <dgm:pt modelId="{4ABAB6DE-4D56-4810-882F-5F9ABFD8061B}" type="parTrans" cxnId="{10AA4899-9605-40AF-8930-54DC667ACF89}">
      <dgm:prSet/>
      <dgm:spPr/>
      <dgm:t>
        <a:bodyPr/>
        <a:lstStyle/>
        <a:p>
          <a:endParaRPr lang="en-US"/>
        </a:p>
      </dgm:t>
    </dgm:pt>
    <dgm:pt modelId="{751BECA2-61CC-49C6-8697-F7BF3E6D2C7A}" type="sibTrans" cxnId="{10AA4899-9605-40AF-8930-54DC667ACF89}">
      <dgm:prSet/>
      <dgm:spPr/>
      <dgm:t>
        <a:bodyPr/>
        <a:lstStyle/>
        <a:p>
          <a:endParaRPr lang="en-US"/>
        </a:p>
      </dgm:t>
    </dgm:pt>
    <dgm:pt modelId="{4D559021-9178-45D2-9810-25BAE0EC1BAA}">
      <dgm:prSet/>
      <dgm:spPr/>
      <dgm:t>
        <a:bodyPr/>
        <a:lstStyle/>
        <a:p>
          <a:pPr rtl="0"/>
          <a:r>
            <a:rPr lang="en-US" dirty="0" smtClean="0"/>
            <a:t>Enable discoverability within and across databases</a:t>
          </a:r>
          <a:endParaRPr lang="en-US" dirty="0"/>
        </a:p>
      </dgm:t>
    </dgm:pt>
    <dgm:pt modelId="{274F3D33-3B65-4941-AE94-C29F7CC59D91}" type="parTrans" cxnId="{283E3853-0ECA-4BE4-8D7E-D1A0498F90E7}">
      <dgm:prSet/>
      <dgm:spPr/>
      <dgm:t>
        <a:bodyPr/>
        <a:lstStyle/>
        <a:p>
          <a:endParaRPr lang="en-US"/>
        </a:p>
      </dgm:t>
    </dgm:pt>
    <dgm:pt modelId="{7BC9A07B-05C9-4E5A-9186-EF5CDA7E4840}" type="sibTrans" cxnId="{283E3853-0ECA-4BE4-8D7E-D1A0498F90E7}">
      <dgm:prSet/>
      <dgm:spPr/>
      <dgm:t>
        <a:bodyPr/>
        <a:lstStyle/>
        <a:p>
          <a:endParaRPr lang="en-US"/>
        </a:p>
      </dgm:t>
    </dgm:pt>
    <dgm:pt modelId="{3AD93895-9711-40FD-B140-DCD472861C19}">
      <dgm:prSet/>
      <dgm:spPr/>
      <dgm:t>
        <a:bodyPr/>
        <a:lstStyle/>
        <a:p>
          <a:pPr rtl="0"/>
          <a:r>
            <a:rPr lang="en-US" dirty="0" smtClean="0"/>
            <a:t>Manage records of publication outputs across funders, universities, associations….</a:t>
          </a:r>
          <a:endParaRPr lang="en-US" dirty="0"/>
        </a:p>
      </dgm:t>
    </dgm:pt>
    <dgm:pt modelId="{1D2AED4E-8845-4F79-8D50-A4828B7B0EEA}" type="parTrans" cxnId="{5EFC9ACB-4697-4F3E-A1D9-C101BB6B2861}">
      <dgm:prSet/>
      <dgm:spPr/>
      <dgm:t>
        <a:bodyPr/>
        <a:lstStyle/>
        <a:p>
          <a:endParaRPr lang="en-US"/>
        </a:p>
      </dgm:t>
    </dgm:pt>
    <dgm:pt modelId="{DB65BDC0-2CE7-4A29-B968-CBC6D9A0AEF9}" type="sibTrans" cxnId="{5EFC9ACB-4697-4F3E-A1D9-C101BB6B2861}">
      <dgm:prSet/>
      <dgm:spPr/>
      <dgm:t>
        <a:bodyPr/>
        <a:lstStyle/>
        <a:p>
          <a:endParaRPr lang="en-US"/>
        </a:p>
      </dgm:t>
    </dgm:pt>
    <dgm:pt modelId="{A8A16FC7-3E8C-4CCE-89F9-7F7745870187}" type="pres">
      <dgm:prSet presAssocID="{ABCA13B1-EC5D-454B-92B9-D6810D1EFF6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A867EF5-7864-4BCF-839E-2955D38BE9B0}" type="pres">
      <dgm:prSet presAssocID="{0B7C9FBD-0B5F-438F-8A72-5D607A7D4026}" presName="parentLin" presStyleCnt="0"/>
      <dgm:spPr/>
    </dgm:pt>
    <dgm:pt modelId="{BC31F8B9-BF22-49E8-9675-4454047778FB}" type="pres">
      <dgm:prSet presAssocID="{0B7C9FBD-0B5F-438F-8A72-5D607A7D4026}" presName="parentLeftMargin" presStyleLbl="node1" presStyleIdx="0" presStyleCnt="1"/>
      <dgm:spPr/>
      <dgm:t>
        <a:bodyPr/>
        <a:lstStyle/>
        <a:p>
          <a:endParaRPr lang="en-US"/>
        </a:p>
      </dgm:t>
    </dgm:pt>
    <dgm:pt modelId="{119711C8-C52B-46BC-92AD-524D4870988E}" type="pres">
      <dgm:prSet presAssocID="{0B7C9FBD-0B5F-438F-8A72-5D607A7D402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6F586B-908D-44F9-9698-4494F6F54A04}" type="pres">
      <dgm:prSet presAssocID="{0B7C9FBD-0B5F-438F-8A72-5D607A7D4026}" presName="negativeSpace" presStyleCnt="0"/>
      <dgm:spPr/>
    </dgm:pt>
    <dgm:pt modelId="{351B4CF4-3C28-4360-A61C-B4F18EC66ECC}" type="pres">
      <dgm:prSet presAssocID="{0B7C9FBD-0B5F-438F-8A72-5D607A7D4026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0AA4899-9605-40AF-8930-54DC667ACF89}" srcId="{0B7C9FBD-0B5F-438F-8A72-5D607A7D4026}" destId="{19938E15-EF0C-49FE-8CC8-262C1DB47CB3}" srcOrd="1" destOrd="0" parTransId="{4ABAB6DE-4D56-4810-882F-5F9ABFD8061B}" sibTransId="{751BECA2-61CC-49C6-8697-F7BF3E6D2C7A}"/>
    <dgm:cxn modelId="{66C57DF1-0A0C-49E2-A459-81DD8D9291C4}" type="presOf" srcId="{0B7C9FBD-0B5F-438F-8A72-5D607A7D4026}" destId="{BC31F8B9-BF22-49E8-9675-4454047778FB}" srcOrd="0" destOrd="0" presId="urn:microsoft.com/office/officeart/2005/8/layout/list1"/>
    <dgm:cxn modelId="{AB560E1B-1CB6-47A9-B4DB-0F4F817DBBD8}" srcId="{0B7C9FBD-0B5F-438F-8A72-5D607A7D4026}" destId="{C6CF2DFD-F551-4B96-B3FF-9EBE0A72727B}" srcOrd="0" destOrd="0" parTransId="{21C35DC2-13A7-4E27-A0F5-2C7E1F3E1CC8}" sibTransId="{E9F14751-04F2-4F61-8519-C8D727A60E53}"/>
    <dgm:cxn modelId="{EC58D581-E9BB-429A-88A5-29BE783C83F7}" type="presOf" srcId="{4D559021-9178-45D2-9810-25BAE0EC1BAA}" destId="{351B4CF4-3C28-4360-A61C-B4F18EC66ECC}" srcOrd="0" destOrd="2" presId="urn:microsoft.com/office/officeart/2005/8/layout/list1"/>
    <dgm:cxn modelId="{9529F87B-B9C2-4410-B25D-217EDC20580F}" type="presOf" srcId="{3AD93895-9711-40FD-B140-DCD472861C19}" destId="{351B4CF4-3C28-4360-A61C-B4F18EC66ECC}" srcOrd="0" destOrd="3" presId="urn:microsoft.com/office/officeart/2005/8/layout/list1"/>
    <dgm:cxn modelId="{BDCECE59-BC5D-4C97-AB6A-4CD1967999AB}" type="presOf" srcId="{C6CF2DFD-F551-4B96-B3FF-9EBE0A72727B}" destId="{351B4CF4-3C28-4360-A61C-B4F18EC66ECC}" srcOrd="0" destOrd="0" presId="urn:microsoft.com/office/officeart/2005/8/layout/list1"/>
    <dgm:cxn modelId="{5EFC9ACB-4697-4F3E-A1D9-C101BB6B2861}" srcId="{0B7C9FBD-0B5F-438F-8A72-5D607A7D4026}" destId="{3AD93895-9711-40FD-B140-DCD472861C19}" srcOrd="3" destOrd="0" parTransId="{1D2AED4E-8845-4F79-8D50-A4828B7B0EEA}" sibTransId="{DB65BDC0-2CE7-4A29-B968-CBC6D9A0AEF9}"/>
    <dgm:cxn modelId="{CC4CCD55-BC10-4B2E-AF0D-CDE80E5A475E}" type="presOf" srcId="{0B7C9FBD-0B5F-438F-8A72-5D607A7D4026}" destId="{119711C8-C52B-46BC-92AD-524D4870988E}" srcOrd="1" destOrd="0" presId="urn:microsoft.com/office/officeart/2005/8/layout/list1"/>
    <dgm:cxn modelId="{283E3853-0ECA-4BE4-8D7E-D1A0498F90E7}" srcId="{0B7C9FBD-0B5F-438F-8A72-5D607A7D4026}" destId="{4D559021-9178-45D2-9810-25BAE0EC1BAA}" srcOrd="2" destOrd="0" parTransId="{274F3D33-3B65-4941-AE94-C29F7CC59D91}" sibTransId="{7BC9A07B-05C9-4E5A-9186-EF5CDA7E4840}"/>
    <dgm:cxn modelId="{7ADE6640-8CA7-43D5-ADB3-2CC4709594EA}" type="presOf" srcId="{ABCA13B1-EC5D-454B-92B9-D6810D1EFF6F}" destId="{A8A16FC7-3E8C-4CCE-89F9-7F7745870187}" srcOrd="0" destOrd="0" presId="urn:microsoft.com/office/officeart/2005/8/layout/list1"/>
    <dgm:cxn modelId="{8C56DCD7-4DF7-4F17-8F6A-B90DE96F923F}" type="presOf" srcId="{19938E15-EF0C-49FE-8CC8-262C1DB47CB3}" destId="{351B4CF4-3C28-4360-A61C-B4F18EC66ECC}" srcOrd="0" destOrd="1" presId="urn:microsoft.com/office/officeart/2005/8/layout/list1"/>
    <dgm:cxn modelId="{AAF08594-D8C0-4D9B-B293-3064B0E94BD6}" srcId="{ABCA13B1-EC5D-454B-92B9-D6810D1EFF6F}" destId="{0B7C9FBD-0B5F-438F-8A72-5D607A7D4026}" srcOrd="0" destOrd="0" parTransId="{F26A89BF-730F-4817-92C7-0A67C98FF35F}" sibTransId="{7993D520-D7F0-475F-BC5E-867AACF6EE98}"/>
    <dgm:cxn modelId="{A81053E2-930E-4C72-A613-23E9CC77D856}" type="presParOf" srcId="{A8A16FC7-3E8C-4CCE-89F9-7F7745870187}" destId="{AA867EF5-7864-4BCF-839E-2955D38BE9B0}" srcOrd="0" destOrd="0" presId="urn:microsoft.com/office/officeart/2005/8/layout/list1"/>
    <dgm:cxn modelId="{2CE1946A-28FC-47A2-9B2C-6473B9E4F0F2}" type="presParOf" srcId="{AA867EF5-7864-4BCF-839E-2955D38BE9B0}" destId="{BC31F8B9-BF22-49E8-9675-4454047778FB}" srcOrd="0" destOrd="0" presId="urn:microsoft.com/office/officeart/2005/8/layout/list1"/>
    <dgm:cxn modelId="{D2DCF7B6-1239-46D9-9893-9D178586B939}" type="presParOf" srcId="{AA867EF5-7864-4BCF-839E-2955D38BE9B0}" destId="{119711C8-C52B-46BC-92AD-524D4870988E}" srcOrd="1" destOrd="0" presId="urn:microsoft.com/office/officeart/2005/8/layout/list1"/>
    <dgm:cxn modelId="{21D7A366-EF19-4282-BC28-6069C1EF1CB5}" type="presParOf" srcId="{A8A16FC7-3E8C-4CCE-89F9-7F7745870187}" destId="{9B6F586B-908D-44F9-9698-4494F6F54A04}" srcOrd="1" destOrd="0" presId="urn:microsoft.com/office/officeart/2005/8/layout/list1"/>
    <dgm:cxn modelId="{2D78D965-82A5-48D7-B1E7-BD24BEFFD55D}" type="presParOf" srcId="{A8A16FC7-3E8C-4CCE-89F9-7F7745870187}" destId="{351B4CF4-3C28-4360-A61C-B4F18EC66EC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59E9889-5A1E-4065-A23E-1A4D1220F4D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062A3FE5-7F5E-4BCC-803E-1EB1CEDB5454}">
      <dgm:prSet custT="1"/>
      <dgm:spPr/>
      <dgm:t>
        <a:bodyPr/>
        <a:lstStyle/>
        <a:p>
          <a:pPr rtl="0"/>
          <a:r>
            <a:rPr lang="en-US" sz="2800" dirty="0" smtClean="0"/>
            <a:t>Discovery</a:t>
          </a:r>
          <a:r>
            <a:rPr lang="en-US" sz="3500" dirty="0" smtClean="0"/>
            <a:t> </a:t>
          </a:r>
          <a:r>
            <a:rPr lang="en-US" sz="2800" dirty="0" smtClean="0"/>
            <a:t>Services</a:t>
          </a:r>
          <a:endParaRPr lang="en-US" sz="2800" dirty="0"/>
        </a:p>
      </dgm:t>
    </dgm:pt>
    <dgm:pt modelId="{D26BE5B7-3457-406E-8F5F-A7AD81513274}" type="parTrans" cxnId="{901A3226-71DA-4454-B3E6-DFDABF4EA12E}">
      <dgm:prSet/>
      <dgm:spPr/>
      <dgm:t>
        <a:bodyPr/>
        <a:lstStyle/>
        <a:p>
          <a:endParaRPr lang="en-US"/>
        </a:p>
      </dgm:t>
    </dgm:pt>
    <dgm:pt modelId="{5E322DDB-55CC-48E6-8507-A7562143CD1D}" type="sibTrans" cxnId="{901A3226-71DA-4454-B3E6-DFDABF4EA12E}">
      <dgm:prSet/>
      <dgm:spPr/>
      <dgm:t>
        <a:bodyPr/>
        <a:lstStyle/>
        <a:p>
          <a:endParaRPr lang="en-US"/>
        </a:p>
      </dgm:t>
    </dgm:pt>
    <dgm:pt modelId="{65C774DC-EC3A-48C2-8718-B5C26D6E1906}" type="pres">
      <dgm:prSet presAssocID="{A59E9889-5A1E-4065-A23E-1A4D1220F4D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4D8354F-6F86-4D70-A0A6-138F12627F33}" type="pres">
      <dgm:prSet presAssocID="{062A3FE5-7F5E-4BCC-803E-1EB1CEDB545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01A3226-71DA-4454-B3E6-DFDABF4EA12E}" srcId="{A59E9889-5A1E-4065-A23E-1A4D1220F4D9}" destId="{062A3FE5-7F5E-4BCC-803E-1EB1CEDB5454}" srcOrd="0" destOrd="0" parTransId="{D26BE5B7-3457-406E-8F5F-A7AD81513274}" sibTransId="{5E322DDB-55CC-48E6-8507-A7562143CD1D}"/>
    <dgm:cxn modelId="{183663A2-9D19-4620-9860-65514A791615}" type="presOf" srcId="{062A3FE5-7F5E-4BCC-803E-1EB1CEDB5454}" destId="{D4D8354F-6F86-4D70-A0A6-138F12627F33}" srcOrd="0" destOrd="0" presId="urn:microsoft.com/office/officeart/2005/8/layout/vList2"/>
    <dgm:cxn modelId="{0563CB58-3325-4E41-B836-609B04B8EF7D}" type="presOf" srcId="{A59E9889-5A1E-4065-A23E-1A4D1220F4D9}" destId="{65C774DC-EC3A-48C2-8718-B5C26D6E1906}" srcOrd="0" destOrd="0" presId="urn:microsoft.com/office/officeart/2005/8/layout/vList2"/>
    <dgm:cxn modelId="{1ECA2024-1D0A-47AF-BDD9-FC3536E95334}" type="presParOf" srcId="{65C774DC-EC3A-48C2-8718-B5C26D6E1906}" destId="{D4D8354F-6F86-4D70-A0A6-138F12627F3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B641E58-47E8-4FD4-A2BA-550D7358DED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3176457-7138-42B1-8A66-86F8C45665ED}">
      <dgm:prSet/>
      <dgm:spPr/>
      <dgm:t>
        <a:bodyPr/>
        <a:lstStyle/>
        <a:p>
          <a:pPr rtl="0"/>
          <a:r>
            <a:rPr lang="en-US" smtClean="0"/>
            <a:t>Administrative support key</a:t>
          </a:r>
          <a:endParaRPr lang="en-US"/>
        </a:p>
      </dgm:t>
    </dgm:pt>
    <dgm:pt modelId="{916D4E2F-0803-4AE0-8C2F-FC513AD8F4C0}" type="parTrans" cxnId="{EEF8206D-32CD-4277-BA61-7111707F258E}">
      <dgm:prSet/>
      <dgm:spPr/>
      <dgm:t>
        <a:bodyPr/>
        <a:lstStyle/>
        <a:p>
          <a:endParaRPr lang="en-US"/>
        </a:p>
      </dgm:t>
    </dgm:pt>
    <dgm:pt modelId="{5A04A4DC-1E5D-4461-A9AB-AD0778F6A619}" type="sibTrans" cxnId="{EEF8206D-32CD-4277-BA61-7111707F258E}">
      <dgm:prSet/>
      <dgm:spPr/>
      <dgm:t>
        <a:bodyPr/>
        <a:lstStyle/>
        <a:p>
          <a:endParaRPr lang="en-US"/>
        </a:p>
      </dgm:t>
    </dgm:pt>
    <dgm:pt modelId="{47734171-8220-427D-AF8A-0B06F46EA60C}">
      <dgm:prSet/>
      <dgm:spPr/>
      <dgm:t>
        <a:bodyPr/>
        <a:lstStyle/>
        <a:p>
          <a:pPr rtl="0"/>
          <a:r>
            <a:rPr lang="en-US" smtClean="0"/>
            <a:t>Tie in to what they already care about</a:t>
          </a:r>
          <a:endParaRPr lang="en-US"/>
        </a:p>
      </dgm:t>
    </dgm:pt>
    <dgm:pt modelId="{1E881E79-EC82-4322-AE14-BA13B6FDF138}" type="parTrans" cxnId="{47FA6118-D9AE-4EE2-9FCE-DC9B90E457F6}">
      <dgm:prSet/>
      <dgm:spPr/>
      <dgm:t>
        <a:bodyPr/>
        <a:lstStyle/>
        <a:p>
          <a:endParaRPr lang="en-US"/>
        </a:p>
      </dgm:t>
    </dgm:pt>
    <dgm:pt modelId="{378E5623-B1F2-4857-BB83-806A03B22C1F}" type="sibTrans" cxnId="{47FA6118-D9AE-4EE2-9FCE-DC9B90E457F6}">
      <dgm:prSet/>
      <dgm:spPr/>
      <dgm:t>
        <a:bodyPr/>
        <a:lstStyle/>
        <a:p>
          <a:endParaRPr lang="en-US"/>
        </a:p>
      </dgm:t>
    </dgm:pt>
    <dgm:pt modelId="{3665ECC5-5933-4E43-BA37-A94B2E652FDE}">
      <dgm:prSet/>
      <dgm:spPr/>
      <dgm:t>
        <a:bodyPr/>
        <a:lstStyle/>
        <a:p>
          <a:pPr rtl="0"/>
          <a:r>
            <a:rPr lang="en-US" smtClean="0"/>
            <a:t>Working with individuals:</a:t>
          </a:r>
          <a:endParaRPr lang="en-US"/>
        </a:p>
      </dgm:t>
    </dgm:pt>
    <dgm:pt modelId="{8AE8FF5D-EA1D-46BC-8948-003F103253AA}" type="parTrans" cxnId="{AE18D2CD-6C74-4DBF-8BFC-72F2D173EF4D}">
      <dgm:prSet/>
      <dgm:spPr/>
      <dgm:t>
        <a:bodyPr/>
        <a:lstStyle/>
        <a:p>
          <a:endParaRPr lang="en-US"/>
        </a:p>
      </dgm:t>
    </dgm:pt>
    <dgm:pt modelId="{9344EDB0-4976-41E8-8668-63950BA380B2}" type="sibTrans" cxnId="{AE18D2CD-6C74-4DBF-8BFC-72F2D173EF4D}">
      <dgm:prSet/>
      <dgm:spPr/>
      <dgm:t>
        <a:bodyPr/>
        <a:lstStyle/>
        <a:p>
          <a:endParaRPr lang="en-US"/>
        </a:p>
      </dgm:t>
    </dgm:pt>
    <dgm:pt modelId="{0B05967A-5F31-44EA-86E7-6AD69015CA39}">
      <dgm:prSet/>
      <dgm:spPr/>
      <dgm:t>
        <a:bodyPr/>
        <a:lstStyle/>
        <a:p>
          <a:pPr rtl="0"/>
          <a:r>
            <a:rPr lang="en-US" dirty="0" smtClean="0"/>
            <a:t>Richer Connections Trade-off: Slower / Fewer</a:t>
          </a:r>
          <a:endParaRPr lang="en-US" dirty="0"/>
        </a:p>
      </dgm:t>
    </dgm:pt>
    <dgm:pt modelId="{8EC06EDF-9224-48D6-9DE5-D24143829743}" type="parTrans" cxnId="{515F2823-445B-4D59-9F7F-5B8D88CA0927}">
      <dgm:prSet/>
      <dgm:spPr/>
      <dgm:t>
        <a:bodyPr/>
        <a:lstStyle/>
        <a:p>
          <a:endParaRPr lang="en-US"/>
        </a:p>
      </dgm:t>
    </dgm:pt>
    <dgm:pt modelId="{52805EEF-E4EE-4C7A-ACC1-187D91E8B2D6}" type="sibTrans" cxnId="{515F2823-445B-4D59-9F7F-5B8D88CA0927}">
      <dgm:prSet/>
      <dgm:spPr/>
      <dgm:t>
        <a:bodyPr/>
        <a:lstStyle/>
        <a:p>
          <a:endParaRPr lang="en-US"/>
        </a:p>
      </dgm:t>
    </dgm:pt>
    <dgm:pt modelId="{AEADFEBF-FABE-480F-A1B8-186202D14120}" type="pres">
      <dgm:prSet presAssocID="{2B641E58-47E8-4FD4-A2BA-550D7358DED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92CD8C8-2AF1-4845-A975-A4720612D2CB}" type="pres">
      <dgm:prSet presAssocID="{E3176457-7138-42B1-8A66-86F8C45665ED}" presName="parentLin" presStyleCnt="0"/>
      <dgm:spPr/>
    </dgm:pt>
    <dgm:pt modelId="{2F1B9D72-5FEF-49C5-8A1A-CA04F94DE82C}" type="pres">
      <dgm:prSet presAssocID="{E3176457-7138-42B1-8A66-86F8C45665ED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179542EA-2B65-4E9E-B8A6-D1A457C8950B}" type="pres">
      <dgm:prSet presAssocID="{E3176457-7138-42B1-8A66-86F8C45665ED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DE1642-7893-4C8C-BD1D-9EDA3C6E7C2A}" type="pres">
      <dgm:prSet presAssocID="{E3176457-7138-42B1-8A66-86F8C45665ED}" presName="negativeSpace" presStyleCnt="0"/>
      <dgm:spPr/>
    </dgm:pt>
    <dgm:pt modelId="{AEF829A2-01DA-4506-BCC9-56D8DAEC96E4}" type="pres">
      <dgm:prSet presAssocID="{E3176457-7138-42B1-8A66-86F8C45665ED}" presName="childText" presStyleLbl="conFgAcc1" presStyleIdx="0" presStyleCnt="3">
        <dgm:presLayoutVars>
          <dgm:bulletEnabled val="1"/>
        </dgm:presLayoutVars>
      </dgm:prSet>
      <dgm:spPr/>
    </dgm:pt>
    <dgm:pt modelId="{9BF37B76-85E7-49C4-A4C2-F98D3E4312DC}" type="pres">
      <dgm:prSet presAssocID="{5A04A4DC-1E5D-4461-A9AB-AD0778F6A619}" presName="spaceBetweenRectangles" presStyleCnt="0"/>
      <dgm:spPr/>
    </dgm:pt>
    <dgm:pt modelId="{226022DC-0710-469A-B568-225BC10094E7}" type="pres">
      <dgm:prSet presAssocID="{47734171-8220-427D-AF8A-0B06F46EA60C}" presName="parentLin" presStyleCnt="0"/>
      <dgm:spPr/>
    </dgm:pt>
    <dgm:pt modelId="{C0BCD202-A3E9-4498-874D-D0C1014D093A}" type="pres">
      <dgm:prSet presAssocID="{47734171-8220-427D-AF8A-0B06F46EA60C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11396DDA-EE82-4706-B87E-B48C215B825B}" type="pres">
      <dgm:prSet presAssocID="{47734171-8220-427D-AF8A-0B06F46EA60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B0790D-63A7-4A11-B95D-4D0E6954A909}" type="pres">
      <dgm:prSet presAssocID="{47734171-8220-427D-AF8A-0B06F46EA60C}" presName="negativeSpace" presStyleCnt="0"/>
      <dgm:spPr/>
    </dgm:pt>
    <dgm:pt modelId="{DDE757DD-566E-45FA-A1DB-A8062C7AA855}" type="pres">
      <dgm:prSet presAssocID="{47734171-8220-427D-AF8A-0B06F46EA60C}" presName="childText" presStyleLbl="conFgAcc1" presStyleIdx="1" presStyleCnt="3">
        <dgm:presLayoutVars>
          <dgm:bulletEnabled val="1"/>
        </dgm:presLayoutVars>
      </dgm:prSet>
      <dgm:spPr/>
    </dgm:pt>
    <dgm:pt modelId="{89894E76-BD5A-4C6C-A2BB-67C20D1B2ADC}" type="pres">
      <dgm:prSet presAssocID="{378E5623-B1F2-4857-BB83-806A03B22C1F}" presName="spaceBetweenRectangles" presStyleCnt="0"/>
      <dgm:spPr/>
    </dgm:pt>
    <dgm:pt modelId="{61A55491-9CC4-4853-A86C-E19E297514BB}" type="pres">
      <dgm:prSet presAssocID="{3665ECC5-5933-4E43-BA37-A94B2E652FDE}" presName="parentLin" presStyleCnt="0"/>
      <dgm:spPr/>
    </dgm:pt>
    <dgm:pt modelId="{F92C49C9-4386-4529-8205-412D70CF355A}" type="pres">
      <dgm:prSet presAssocID="{3665ECC5-5933-4E43-BA37-A94B2E652FDE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5D3E67E9-FC54-4B8A-860C-0F5726AFE8A6}" type="pres">
      <dgm:prSet presAssocID="{3665ECC5-5933-4E43-BA37-A94B2E652FDE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F3860F-A345-45B6-A987-B7934B9C486E}" type="pres">
      <dgm:prSet presAssocID="{3665ECC5-5933-4E43-BA37-A94B2E652FDE}" presName="negativeSpace" presStyleCnt="0"/>
      <dgm:spPr/>
    </dgm:pt>
    <dgm:pt modelId="{D3ECD27E-8C9E-4CE7-BF1B-944C30015C7F}" type="pres">
      <dgm:prSet presAssocID="{3665ECC5-5933-4E43-BA37-A94B2E652FDE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7FA6118-D9AE-4EE2-9FCE-DC9B90E457F6}" srcId="{2B641E58-47E8-4FD4-A2BA-550D7358DEDC}" destId="{47734171-8220-427D-AF8A-0B06F46EA60C}" srcOrd="1" destOrd="0" parTransId="{1E881E79-EC82-4322-AE14-BA13B6FDF138}" sibTransId="{378E5623-B1F2-4857-BB83-806A03B22C1F}"/>
    <dgm:cxn modelId="{BAEDE7F0-2CDE-406D-BC4F-314E010954D7}" type="presOf" srcId="{0B05967A-5F31-44EA-86E7-6AD69015CA39}" destId="{D3ECD27E-8C9E-4CE7-BF1B-944C30015C7F}" srcOrd="0" destOrd="0" presId="urn:microsoft.com/office/officeart/2005/8/layout/list1"/>
    <dgm:cxn modelId="{1D75D84F-F4DF-4523-8FF3-DA19FDE6C4C5}" type="presOf" srcId="{2B641E58-47E8-4FD4-A2BA-550D7358DEDC}" destId="{AEADFEBF-FABE-480F-A1B8-186202D14120}" srcOrd="0" destOrd="0" presId="urn:microsoft.com/office/officeart/2005/8/layout/list1"/>
    <dgm:cxn modelId="{36E9C85B-E647-4377-BC80-B19510C25452}" type="presOf" srcId="{47734171-8220-427D-AF8A-0B06F46EA60C}" destId="{C0BCD202-A3E9-4498-874D-D0C1014D093A}" srcOrd="0" destOrd="0" presId="urn:microsoft.com/office/officeart/2005/8/layout/list1"/>
    <dgm:cxn modelId="{BCC86A23-B795-41DC-A3C6-B8660CFF1136}" type="presOf" srcId="{E3176457-7138-42B1-8A66-86F8C45665ED}" destId="{2F1B9D72-5FEF-49C5-8A1A-CA04F94DE82C}" srcOrd="0" destOrd="0" presId="urn:microsoft.com/office/officeart/2005/8/layout/list1"/>
    <dgm:cxn modelId="{61AF2833-363D-424C-BA54-C3A69F3E1A22}" type="presOf" srcId="{3665ECC5-5933-4E43-BA37-A94B2E652FDE}" destId="{5D3E67E9-FC54-4B8A-860C-0F5726AFE8A6}" srcOrd="1" destOrd="0" presId="urn:microsoft.com/office/officeart/2005/8/layout/list1"/>
    <dgm:cxn modelId="{4D0E84CD-89B3-4A10-B5BC-BC1D81F63D39}" type="presOf" srcId="{3665ECC5-5933-4E43-BA37-A94B2E652FDE}" destId="{F92C49C9-4386-4529-8205-412D70CF355A}" srcOrd="0" destOrd="0" presId="urn:microsoft.com/office/officeart/2005/8/layout/list1"/>
    <dgm:cxn modelId="{515F2823-445B-4D59-9F7F-5B8D88CA0927}" srcId="{3665ECC5-5933-4E43-BA37-A94B2E652FDE}" destId="{0B05967A-5F31-44EA-86E7-6AD69015CA39}" srcOrd="0" destOrd="0" parTransId="{8EC06EDF-9224-48D6-9DE5-D24143829743}" sibTransId="{52805EEF-E4EE-4C7A-ACC1-187D91E8B2D6}"/>
    <dgm:cxn modelId="{EEF8206D-32CD-4277-BA61-7111707F258E}" srcId="{2B641E58-47E8-4FD4-A2BA-550D7358DEDC}" destId="{E3176457-7138-42B1-8A66-86F8C45665ED}" srcOrd="0" destOrd="0" parTransId="{916D4E2F-0803-4AE0-8C2F-FC513AD8F4C0}" sibTransId="{5A04A4DC-1E5D-4461-A9AB-AD0778F6A619}"/>
    <dgm:cxn modelId="{AE18D2CD-6C74-4DBF-8BFC-72F2D173EF4D}" srcId="{2B641E58-47E8-4FD4-A2BA-550D7358DEDC}" destId="{3665ECC5-5933-4E43-BA37-A94B2E652FDE}" srcOrd="2" destOrd="0" parTransId="{8AE8FF5D-EA1D-46BC-8948-003F103253AA}" sibTransId="{9344EDB0-4976-41E8-8668-63950BA380B2}"/>
    <dgm:cxn modelId="{BBEC29C8-7738-4E2B-9095-723E44C1D207}" type="presOf" srcId="{47734171-8220-427D-AF8A-0B06F46EA60C}" destId="{11396DDA-EE82-4706-B87E-B48C215B825B}" srcOrd="1" destOrd="0" presId="urn:microsoft.com/office/officeart/2005/8/layout/list1"/>
    <dgm:cxn modelId="{CDA02656-720E-4045-9DA7-C159E00F5413}" type="presOf" srcId="{E3176457-7138-42B1-8A66-86F8C45665ED}" destId="{179542EA-2B65-4E9E-B8A6-D1A457C8950B}" srcOrd="1" destOrd="0" presId="urn:microsoft.com/office/officeart/2005/8/layout/list1"/>
    <dgm:cxn modelId="{83703F08-3181-45C9-93AB-19EE1438E82A}" type="presParOf" srcId="{AEADFEBF-FABE-480F-A1B8-186202D14120}" destId="{892CD8C8-2AF1-4845-A975-A4720612D2CB}" srcOrd="0" destOrd="0" presId="urn:microsoft.com/office/officeart/2005/8/layout/list1"/>
    <dgm:cxn modelId="{11AF781C-C1DE-4723-A070-F8217FC6AF7E}" type="presParOf" srcId="{892CD8C8-2AF1-4845-A975-A4720612D2CB}" destId="{2F1B9D72-5FEF-49C5-8A1A-CA04F94DE82C}" srcOrd="0" destOrd="0" presId="urn:microsoft.com/office/officeart/2005/8/layout/list1"/>
    <dgm:cxn modelId="{F04DAFDB-7F2E-45F6-B0FF-E92D4099FC03}" type="presParOf" srcId="{892CD8C8-2AF1-4845-A975-A4720612D2CB}" destId="{179542EA-2B65-4E9E-B8A6-D1A457C8950B}" srcOrd="1" destOrd="0" presId="urn:microsoft.com/office/officeart/2005/8/layout/list1"/>
    <dgm:cxn modelId="{ABD127CB-E2DB-4C98-B5B4-5FF786AC526B}" type="presParOf" srcId="{AEADFEBF-FABE-480F-A1B8-186202D14120}" destId="{1DDE1642-7893-4C8C-BD1D-9EDA3C6E7C2A}" srcOrd="1" destOrd="0" presId="urn:microsoft.com/office/officeart/2005/8/layout/list1"/>
    <dgm:cxn modelId="{07C6611D-1BC3-4283-94F4-A7E5AF3ADBDF}" type="presParOf" srcId="{AEADFEBF-FABE-480F-A1B8-186202D14120}" destId="{AEF829A2-01DA-4506-BCC9-56D8DAEC96E4}" srcOrd="2" destOrd="0" presId="urn:microsoft.com/office/officeart/2005/8/layout/list1"/>
    <dgm:cxn modelId="{745EC138-9B6C-4EDC-B04F-E18B933B5D56}" type="presParOf" srcId="{AEADFEBF-FABE-480F-A1B8-186202D14120}" destId="{9BF37B76-85E7-49C4-A4C2-F98D3E4312DC}" srcOrd="3" destOrd="0" presId="urn:microsoft.com/office/officeart/2005/8/layout/list1"/>
    <dgm:cxn modelId="{B85A0153-F91D-4C7F-B154-ABD3DEE131F8}" type="presParOf" srcId="{AEADFEBF-FABE-480F-A1B8-186202D14120}" destId="{226022DC-0710-469A-B568-225BC10094E7}" srcOrd="4" destOrd="0" presId="urn:microsoft.com/office/officeart/2005/8/layout/list1"/>
    <dgm:cxn modelId="{D8B92E80-4811-4068-AE2E-9F398C67691D}" type="presParOf" srcId="{226022DC-0710-469A-B568-225BC10094E7}" destId="{C0BCD202-A3E9-4498-874D-D0C1014D093A}" srcOrd="0" destOrd="0" presId="urn:microsoft.com/office/officeart/2005/8/layout/list1"/>
    <dgm:cxn modelId="{C55AF198-D21F-4F15-82E2-3DF72D790FD4}" type="presParOf" srcId="{226022DC-0710-469A-B568-225BC10094E7}" destId="{11396DDA-EE82-4706-B87E-B48C215B825B}" srcOrd="1" destOrd="0" presId="urn:microsoft.com/office/officeart/2005/8/layout/list1"/>
    <dgm:cxn modelId="{219200C1-AEF4-4FED-B721-CDCEA3B2ABA8}" type="presParOf" srcId="{AEADFEBF-FABE-480F-A1B8-186202D14120}" destId="{B4B0790D-63A7-4A11-B95D-4D0E6954A909}" srcOrd="5" destOrd="0" presId="urn:microsoft.com/office/officeart/2005/8/layout/list1"/>
    <dgm:cxn modelId="{F218A3AE-6322-4445-AFB2-11A7E2945686}" type="presParOf" srcId="{AEADFEBF-FABE-480F-A1B8-186202D14120}" destId="{DDE757DD-566E-45FA-A1DB-A8062C7AA855}" srcOrd="6" destOrd="0" presId="urn:microsoft.com/office/officeart/2005/8/layout/list1"/>
    <dgm:cxn modelId="{1563541C-1A23-4692-8617-C4D7D97962E0}" type="presParOf" srcId="{AEADFEBF-FABE-480F-A1B8-186202D14120}" destId="{89894E76-BD5A-4C6C-A2BB-67C20D1B2ADC}" srcOrd="7" destOrd="0" presId="urn:microsoft.com/office/officeart/2005/8/layout/list1"/>
    <dgm:cxn modelId="{E2571D94-B165-4B54-AF55-97C447571AB6}" type="presParOf" srcId="{AEADFEBF-FABE-480F-A1B8-186202D14120}" destId="{61A55491-9CC4-4853-A86C-E19E297514BB}" srcOrd="8" destOrd="0" presId="urn:microsoft.com/office/officeart/2005/8/layout/list1"/>
    <dgm:cxn modelId="{F4EA146E-2135-439B-B2F2-CE53DF60B3C7}" type="presParOf" srcId="{61A55491-9CC4-4853-A86C-E19E297514BB}" destId="{F92C49C9-4386-4529-8205-412D70CF355A}" srcOrd="0" destOrd="0" presId="urn:microsoft.com/office/officeart/2005/8/layout/list1"/>
    <dgm:cxn modelId="{D63B6C27-093F-4A7B-B6A3-EF92103C4563}" type="presParOf" srcId="{61A55491-9CC4-4853-A86C-E19E297514BB}" destId="{5D3E67E9-FC54-4B8A-860C-0F5726AFE8A6}" srcOrd="1" destOrd="0" presId="urn:microsoft.com/office/officeart/2005/8/layout/list1"/>
    <dgm:cxn modelId="{F0ABE030-ED3A-4F90-B54F-7D02110D06A3}" type="presParOf" srcId="{AEADFEBF-FABE-480F-A1B8-186202D14120}" destId="{A8F3860F-A345-45B6-A987-B7934B9C486E}" srcOrd="9" destOrd="0" presId="urn:microsoft.com/office/officeart/2005/8/layout/list1"/>
    <dgm:cxn modelId="{0A41CE30-D106-4C50-9362-EFC8DD279E99}" type="presParOf" srcId="{AEADFEBF-FABE-480F-A1B8-186202D14120}" destId="{D3ECD27E-8C9E-4CE7-BF1B-944C30015C7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D7B93B-5877-49CF-93D2-84DE239533E5}">
      <dsp:nvSpPr>
        <dsp:cNvPr id="0" name=""/>
        <dsp:cNvSpPr/>
      </dsp:nvSpPr>
      <dsp:spPr>
        <a:xfrm rot="10800000">
          <a:off x="1752587" y="2110"/>
          <a:ext cx="5472684" cy="168538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3206" tIns="91440" rIns="170688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ORCID is an independent non-profit organization supported by member fees</a:t>
          </a:r>
          <a:endParaRPr lang="en-US" sz="2400" kern="1200" dirty="0"/>
        </a:p>
      </dsp:txBody>
      <dsp:txXfrm rot="10800000">
        <a:off x="2173932" y="2110"/>
        <a:ext cx="5051339" cy="1685380"/>
      </dsp:txXfrm>
    </dsp:sp>
    <dsp:sp modelId="{E6FD57A0-A8EE-465B-875E-7F32A6434C61}">
      <dsp:nvSpPr>
        <dsp:cNvPr id="0" name=""/>
        <dsp:cNvSpPr/>
      </dsp:nvSpPr>
      <dsp:spPr>
        <a:xfrm>
          <a:off x="1004328" y="96542"/>
          <a:ext cx="1496516" cy="1496516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680E19-9166-488E-8182-2DEC3578A19D}">
      <dsp:nvSpPr>
        <dsp:cNvPr id="0" name=""/>
        <dsp:cNvSpPr/>
      </dsp:nvSpPr>
      <dsp:spPr>
        <a:xfrm rot="10800000">
          <a:off x="1752587" y="2190589"/>
          <a:ext cx="5472684" cy="168538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3206" tIns="91440" rIns="170688" bIns="91440" numCol="1" spcCol="1270" anchor="t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2400" kern="1200" dirty="0" smtClean="0"/>
            <a:t>ORCID provides:</a:t>
          </a:r>
          <a:endParaRPr lang="en-US" sz="24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Registry of unique persistent identifiers</a:t>
          </a:r>
          <a:endParaRPr lang="en-US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API’s that support system-to-system communication and authentication</a:t>
          </a:r>
          <a:endParaRPr lang="en-US" sz="1800" kern="1200" dirty="0"/>
        </a:p>
      </dsp:txBody>
      <dsp:txXfrm rot="10800000">
        <a:off x="2173932" y="2190589"/>
        <a:ext cx="5051339" cy="1685380"/>
      </dsp:txXfrm>
    </dsp:sp>
    <dsp:sp modelId="{18424FE7-C3BA-443A-8F1E-CFF72D497F6B}">
      <dsp:nvSpPr>
        <dsp:cNvPr id="0" name=""/>
        <dsp:cNvSpPr/>
      </dsp:nvSpPr>
      <dsp:spPr>
        <a:xfrm>
          <a:off x="1004328" y="2285021"/>
          <a:ext cx="1496516" cy="1496516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1B4CF4-3C28-4360-A61C-B4F18EC66ECC}">
      <dsp:nvSpPr>
        <dsp:cNvPr id="0" name=""/>
        <dsp:cNvSpPr/>
      </dsp:nvSpPr>
      <dsp:spPr>
        <a:xfrm>
          <a:off x="0" y="1099909"/>
          <a:ext cx="7772400" cy="20349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3225" tIns="395732" rIns="603225" bIns="135128" numCol="1" spcCol="1270" anchor="t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Disambiguate authors </a:t>
          </a:r>
          <a:endParaRPr lang="en-US" sz="1900" kern="1200" dirty="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Associate all works with the right author</a:t>
          </a:r>
          <a:endParaRPr lang="en-US" sz="1900" kern="1200" dirty="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Enable discoverability within and across databases</a:t>
          </a:r>
          <a:endParaRPr lang="en-US" sz="1900" kern="1200" dirty="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Manage records of publication outputs across funders, universities, associations….</a:t>
          </a:r>
          <a:endParaRPr lang="en-US" sz="1900" kern="1200" dirty="0"/>
        </a:p>
      </dsp:txBody>
      <dsp:txXfrm>
        <a:off x="0" y="1099909"/>
        <a:ext cx="7772400" cy="2034900"/>
      </dsp:txXfrm>
    </dsp:sp>
    <dsp:sp modelId="{119711C8-C52B-46BC-92AD-524D4870988E}">
      <dsp:nvSpPr>
        <dsp:cNvPr id="0" name=""/>
        <dsp:cNvSpPr/>
      </dsp:nvSpPr>
      <dsp:spPr>
        <a:xfrm>
          <a:off x="388620" y="819469"/>
          <a:ext cx="5440680" cy="56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645" tIns="0" rIns="205645" bIns="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A </a:t>
          </a:r>
          <a:r>
            <a:rPr lang="en-US" sz="1900" b="1" i="1" kern="1200" dirty="0" smtClean="0"/>
            <a:t>unique </a:t>
          </a:r>
          <a:r>
            <a:rPr lang="en-US" sz="1900" b="1" kern="1200" dirty="0" smtClean="0"/>
            <a:t>persistent identifier</a:t>
          </a:r>
          <a:r>
            <a:rPr lang="en-US" sz="1900" kern="1200" dirty="0" smtClean="0"/>
            <a:t> that can be used to:</a:t>
          </a:r>
          <a:endParaRPr lang="en-US" sz="1900" kern="1200" dirty="0"/>
        </a:p>
      </dsp:txBody>
      <dsp:txXfrm>
        <a:off x="416000" y="846849"/>
        <a:ext cx="5385920" cy="50612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5561937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617495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dirty="0" smtClean="0"/>
              <a:t>Scheduled presentations with the Office of Faculty Excellence</a:t>
            </a:r>
            <a:r>
              <a:rPr lang="en-US" baseline="0" dirty="0" smtClean="0"/>
              <a:t> on topics like Researcher Profiles and Measuring Research Impact.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059897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552142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135118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435609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878065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403626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607788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867002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053858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11023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00295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384398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0374" y="0"/>
            <a:ext cx="2293626" cy="51435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2686050"/>
            <a:ext cx="3962400" cy="1600200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438400" y="1085850"/>
            <a:ext cx="3962400" cy="160020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3582989" y="4819651"/>
            <a:ext cx="2819399" cy="95249"/>
          </a:xfrm>
        </p:spPr>
        <p:txBody>
          <a:bodyPr/>
          <a:lstStyle/>
          <a:p>
            <a:fld id="{0A98AF03-7270-45C2-A683-C5E353EF01A5}" type="datetime4">
              <a:rPr lang="en-US" smtClean="0"/>
              <a:pPr/>
              <a:t>May 6, 2014</a:t>
            </a:fld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414976" y="4800600"/>
            <a:ext cx="457200" cy="114300"/>
          </a:xfrm>
        </p:spPr>
        <p:txBody>
          <a:bodyPr/>
          <a:lstStyle>
            <a:lvl1pPr algn="r">
              <a:defRPr/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3581401" y="4722186"/>
            <a:ext cx="2820987" cy="1143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B5AFD-D735-4504-A039-ADEBB6448D55}" type="datetime4">
              <a:rPr lang="en-US" smtClean="0"/>
              <a:pPr/>
              <a:t>May 6, 2014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C8118-FB93-4E87-B380-0175F2FE2167}" type="datetime4">
              <a:rPr lang="en-US" smtClean="0"/>
              <a:pPr/>
              <a:t>May 6, 2014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 indent="457200">
              <a:defRPr/>
            </a:lvl2pPr>
            <a:lvl3pPr indent="914400">
              <a:defRPr/>
            </a:lvl3pPr>
            <a:lvl4pPr indent="1371600"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42901"/>
            <a:ext cx="3657600" cy="428624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May 6, 2014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0"/>
            <a:ext cx="2293626" cy="51435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9789" y="4819651"/>
            <a:ext cx="2819399" cy="95249"/>
          </a:xfrm>
        </p:spPr>
        <p:txBody>
          <a:bodyPr/>
          <a:lstStyle/>
          <a:p>
            <a:fld id="{FBB7EAE1-CAAC-4AEF-919E-158692B1E55E}" type="datetime4">
              <a:rPr lang="en-US" smtClean="0"/>
              <a:pPr/>
              <a:t>May 6, 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4116388" y="4800600"/>
            <a:ext cx="533400" cy="114300"/>
          </a:xfrm>
        </p:spPr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838201" y="4722186"/>
            <a:ext cx="2820987" cy="11430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371600"/>
            <a:ext cx="3200400" cy="131445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1" y="2683668"/>
            <a:ext cx="3200645" cy="1094825"/>
          </a:xfrm>
        </p:spPr>
        <p:txBody>
          <a:bodyPr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571750"/>
            <a:ext cx="3124200" cy="200025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42900"/>
            <a:ext cx="3124200" cy="200025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342901"/>
            <a:ext cx="2819400" cy="428624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5A706-D8F2-4D1A-855A-CADC92600C26}" type="datetime4">
              <a:rPr lang="en-US" smtClean="0"/>
              <a:pPr/>
              <a:t>May 6, 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6428"/>
            <a:ext cx="3581400" cy="30837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506466"/>
            <a:ext cx="3581400" cy="1893834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 baseline="0"/>
            </a:lvl4pPr>
            <a:lvl5pPr>
              <a:buFont typeface="Wingdings" pitchFamily="2" charset="2"/>
              <a:buChar char="§"/>
              <a:defRPr sz="1400"/>
            </a:lvl5pPr>
            <a:lvl6pPr>
              <a:buFont typeface="Wingdings" pitchFamily="2" charset="2"/>
              <a:buChar char="§"/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199" y="2571750"/>
            <a:ext cx="3581400" cy="30837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199" y="2880121"/>
            <a:ext cx="3581400" cy="1886399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342901"/>
            <a:ext cx="2819400" cy="428624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4F123-1704-49AC-9D15-C4B1462B8014}" type="datetime4">
              <a:rPr lang="en-US" smtClean="0"/>
              <a:pPr/>
              <a:t>May 6, 2014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342900"/>
            <a:ext cx="3962400" cy="42862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27EC2-47FB-48A1-8644-C8A81DDAA119}" type="datetime4">
              <a:rPr lang="en-US" smtClean="0"/>
              <a:pPr/>
              <a:t>May 6, 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EC3ED-7435-49F9-84C8-03CCA2F8DEDB}" type="datetime4">
              <a:rPr lang="en-US" smtClean="0"/>
              <a:pPr/>
              <a:t>May 6, 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257300"/>
            <a:ext cx="2514600" cy="1406128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57300"/>
            <a:ext cx="4700016" cy="2628900"/>
          </a:xfrm>
        </p:spPr>
        <p:txBody>
          <a:bodyPr>
            <a:normAutofit/>
          </a:bodyPr>
          <a:lstStyle>
            <a:lvl1pPr marL="228600" indent="-182880"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2664279"/>
            <a:ext cx="2209800" cy="1221921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49BF1-FCD3-4395-8FF6-0047AF66228E}" type="datetime4">
              <a:rPr lang="en-US" smtClean="0"/>
              <a:pPr/>
              <a:t>May 6, 2014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1" y="1257300"/>
            <a:ext cx="4696967" cy="26289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81600" y="1257300"/>
            <a:ext cx="2514600" cy="1406979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2664279"/>
            <a:ext cx="2209800" cy="1221921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61222-2C8B-4501-BE87-6797EC025925}" type="datetime4">
              <a:rPr lang="en-US" smtClean="0"/>
              <a:pPr/>
              <a:t>May 6, 2014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phere2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8823694" y="0"/>
            <a:ext cx="320307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800" y="342900"/>
            <a:ext cx="2819400" cy="4286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42901"/>
            <a:ext cx="3657600" cy="42862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772400" y="4800600"/>
            <a:ext cx="533400" cy="1143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4876802" y="4819651"/>
            <a:ext cx="2819399" cy="952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6C01193-8287-4834-A286-6B880643E934}" type="datetime4">
              <a:rPr lang="en-US" smtClean="0"/>
              <a:pPr/>
              <a:t>May 6, 2014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875214" y="4722186"/>
            <a:ext cx="2820987" cy="114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  <p:sldLayoutId id="2147483888" r:id="rId12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2800" kern="1200">
          <a:gradFill>
            <a:gsLst>
              <a:gs pos="0">
                <a:schemeClr val="tx1">
                  <a:lumMod val="50000"/>
                </a:schemeClr>
              </a:gs>
              <a:gs pos="61000">
                <a:schemeClr val="tx1"/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59436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77724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96012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14300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32588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69164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3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ti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uthoraid.info/en/news/details/35/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8.jpg"/><Relationship Id="rId4" Type="http://schemas.openxmlformats.org/officeDocument/2006/relationships/image" Target="../media/image6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mailto:bchen@mla.org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5.png"/><Relationship Id="rId4" Type="http://schemas.openxmlformats.org/officeDocument/2006/relationships/hyperlink" Target="mailto:gclement@tamu.edu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1066800" y="3333750"/>
            <a:ext cx="5334000" cy="1143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1800" dirty="0"/>
              <a:t>Barbara Chen, Modern Language Association</a:t>
            </a:r>
          </a:p>
          <a:p>
            <a:pPr lvl="0" rtl="0">
              <a:buNone/>
            </a:pPr>
            <a:r>
              <a:rPr lang="en" sz="1800" dirty="0"/>
              <a:t>Gail Clement, Texas A&amp;M University</a:t>
            </a:r>
          </a:p>
          <a:p>
            <a:pPr lvl="0" rtl="0">
              <a:buNone/>
            </a:pPr>
            <a:r>
              <a:rPr lang="en" sz="1800" dirty="0"/>
              <a:t>Wm. Joseph Thomas, East Carolina University</a:t>
            </a:r>
          </a:p>
          <a:p>
            <a:endParaRPr lang="en" sz="1800" dirty="0"/>
          </a:p>
        </p:txBody>
      </p:sp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685800" y="1085850"/>
            <a:ext cx="5715000" cy="1600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sz="3000" dirty="0"/>
              <a:t>ORCID Identifiers: Planned and Potential Uses by Associations, Publishers, and Librarians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Shape 135"/>
          <p:cNvPicPr preferRelativeResize="0"/>
          <p:nvPr/>
        </p:nvPicPr>
        <p:blipFill rotWithShape="1">
          <a:blip r:embed="rId2"/>
          <a:srcRect/>
          <a:stretch/>
        </p:blipFill>
        <p:spPr>
          <a:xfrm>
            <a:off x="1524000" y="57150"/>
            <a:ext cx="6624637" cy="508635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n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MLA Bibliography Author Names</a:t>
            </a:r>
            <a:br>
              <a:rPr lang="en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93177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51204958"/>
              </p:ext>
            </p:extLst>
          </p:nvPr>
        </p:nvGraphicFramePr>
        <p:xfrm>
          <a:off x="457200" y="205978"/>
          <a:ext cx="8229600" cy="857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Shape 143"/>
          <p:cNvPicPr preferRelativeResize="0"/>
          <p:nvPr/>
        </p:nvPicPr>
        <p:blipFill rotWithShape="1">
          <a:blip r:embed="rId7"/>
          <a:srcRect/>
          <a:stretch/>
        </p:blipFill>
        <p:spPr>
          <a:xfrm>
            <a:off x="533400" y="1213248"/>
            <a:ext cx="8077199" cy="37969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991606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148"/>
          <p:cNvPicPr preferRelativeResize="0"/>
          <p:nvPr/>
        </p:nvPicPr>
        <p:blipFill rotWithShape="1">
          <a:blip r:embed="rId2"/>
          <a:srcRect/>
          <a:stretch/>
        </p:blipFill>
        <p:spPr>
          <a:xfrm>
            <a:off x="1140796" y="1200150"/>
            <a:ext cx="6753225" cy="3300412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Shape 149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3402983" y="228600"/>
            <a:ext cx="2228850" cy="8572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502780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154"/>
          <p:cNvPicPr preferRelativeResize="0"/>
          <p:nvPr/>
        </p:nvPicPr>
        <p:blipFill rotWithShape="1">
          <a:blip r:embed="rId2"/>
          <a:srcRect/>
          <a:stretch/>
        </p:blipFill>
        <p:spPr>
          <a:xfrm>
            <a:off x="0" y="564357"/>
            <a:ext cx="8848724" cy="40147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653846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698824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57824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sz="half" idx="1"/>
          </p:nvPr>
        </p:nvSpPr>
        <p:spPr>
          <a:xfrm>
            <a:off x="722212" y="2333740"/>
            <a:ext cx="3849787" cy="2262130"/>
          </a:xfrm>
        </p:spPr>
        <p:txBody>
          <a:bodyPr>
            <a:noAutofit/>
          </a:bodyPr>
          <a:lstStyle/>
          <a:p>
            <a:r>
              <a:rPr lang="en-US" sz="1800" dirty="0" smtClean="0"/>
              <a:t>Top tier flagship research university</a:t>
            </a:r>
          </a:p>
          <a:p>
            <a:r>
              <a:rPr lang="en-US" sz="1800" dirty="0" smtClean="0"/>
              <a:t>Triple designation as land-, sea-, and space-grant</a:t>
            </a:r>
          </a:p>
          <a:p>
            <a:r>
              <a:rPr lang="en-US" sz="1800" dirty="0" smtClean="0"/>
              <a:t>Agricultural &amp; Mechanical = knowledge in service to society</a:t>
            </a:r>
          </a:p>
          <a:p>
            <a:r>
              <a:rPr lang="en-US" sz="1800" dirty="0" smtClean="0"/>
              <a:t>Long and proud legacy of global leaders and problem solvers</a:t>
            </a:r>
            <a:endParaRPr lang="en-US" sz="18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3409950"/>
            <a:ext cx="2623947" cy="1199062"/>
          </a:xfrm>
        </p:spPr>
      </p:pic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5029200" y="854497"/>
            <a:ext cx="2819400" cy="169544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n" sz="3600" dirty="0" smtClean="0"/>
              <a:t>ORCiD </a:t>
            </a:r>
            <a:r>
              <a:rPr lang="en" sz="3600" dirty="0"/>
              <a:t>Integration at TAMU</a:t>
            </a:r>
          </a:p>
        </p:txBody>
      </p:sp>
      <p:pic>
        <p:nvPicPr>
          <p:cNvPr id="1028" name="Picture 4" descr="http://tamutimes.tamu.edu/files/2013/03/academic-buildin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85750"/>
            <a:ext cx="3124200" cy="2040056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n" dirty="0"/>
              <a:t>ORCID Integration at TAMU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028700" y="1047750"/>
            <a:ext cx="7086600" cy="372568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University role supports campus authors to excel in their research, scholarship, and practice</a:t>
            </a:r>
          </a:p>
          <a:p>
            <a:r>
              <a:rPr lang="en-US" sz="2400" dirty="0" smtClean="0"/>
              <a:t>University is committed to advancing scholarly communication in the Digital Age</a:t>
            </a:r>
          </a:p>
          <a:p>
            <a:r>
              <a:rPr lang="en-US" sz="2400" dirty="0" smtClean="0"/>
              <a:t>University and Libraries help campus authors establish and curate their scholarly identities</a:t>
            </a:r>
          </a:p>
          <a:p>
            <a:r>
              <a:rPr lang="en-US" sz="2400" dirty="0" smtClean="0"/>
              <a:t>University committed to assessing outcomes and effectiveness in fulfilling university mission in teaching, research, and service</a:t>
            </a:r>
          </a:p>
          <a:p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4248150"/>
            <a:ext cx="1423987" cy="650207"/>
          </a:xfrm>
        </p:spPr>
      </p:pic>
    </p:spTree>
    <p:extLst>
      <p:ext uri="{BB962C8B-B14F-4D97-AF65-F5344CB8AC3E}">
        <p14:creationId xmlns:p14="http://schemas.microsoft.com/office/powerpoint/2010/main" val="1292563141"/>
      </p:ext>
    </p:extLst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n" dirty="0"/>
              <a:t>ORCID ID’s for </a:t>
            </a:r>
            <a:r>
              <a:rPr lang="en" dirty="0" smtClean="0"/>
              <a:t>Early Career Researchers</a:t>
            </a:r>
            <a:endParaRPr lang="en" dirty="0"/>
          </a:p>
        </p:txBody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1066800" y="1200150"/>
            <a:ext cx="7620000" cy="372568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sz="2400" dirty="0" smtClean="0"/>
              <a:t>10,000+ graduate students</a:t>
            </a:r>
          </a:p>
          <a:p>
            <a:pPr marL="411163" lvl="1" indent="274638">
              <a:buClrTx/>
              <a:buFont typeface="Arial" panose="020B0604020202020204" pitchFamily="34" charset="0"/>
              <a:buChar char="•"/>
            </a:pPr>
            <a:r>
              <a:rPr lang="en-US" sz="2400" dirty="0" smtClean="0"/>
              <a:t>One-third are international</a:t>
            </a:r>
          </a:p>
          <a:p>
            <a:pPr marL="411163" lvl="1" indent="274638">
              <a:buClrTx/>
              <a:buFont typeface="Arial" panose="020B0604020202020204" pitchFamily="34" charset="0"/>
              <a:buChar char="•"/>
            </a:pPr>
            <a:r>
              <a:rPr lang="en-US" sz="2400" dirty="0"/>
              <a:t>L</a:t>
            </a:r>
            <a:r>
              <a:rPr lang="en-US" sz="2400" dirty="0" smtClean="0"/>
              <a:t>argest percent from Asia and the Mideast</a:t>
            </a:r>
          </a:p>
          <a:p>
            <a:r>
              <a:rPr lang="en-US" sz="2400" dirty="0" smtClean="0"/>
              <a:t>Lots of post-docs (de-centralized)</a:t>
            </a:r>
          </a:p>
          <a:p>
            <a:r>
              <a:rPr lang="en-US" sz="2400" dirty="0"/>
              <a:t>R</a:t>
            </a:r>
            <a:r>
              <a:rPr lang="en-US" sz="2400" dirty="0" smtClean="0"/>
              <a:t>esidents and interns in Medical and Vet Med Colleges</a:t>
            </a:r>
          </a:p>
          <a:p>
            <a:pPr marL="0" indent="0">
              <a:buNone/>
            </a:pPr>
            <a:endParaRPr lang="en-US" sz="2400" dirty="0" smtClean="0"/>
          </a:p>
        </p:txBody>
      </p:sp>
      <p:pic>
        <p:nvPicPr>
          <p:cNvPr id="5" name="Content Placeholder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3943350"/>
            <a:ext cx="1957387" cy="893763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09550"/>
            <a:ext cx="7696200" cy="990600"/>
          </a:xfrm>
        </p:spPr>
        <p:txBody>
          <a:bodyPr>
            <a:no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Goals of Campus ORCID </a:t>
            </a:r>
            <a:r>
              <a:rPr lang="en-US" dirty="0">
                <a:solidFill>
                  <a:schemeClr val="tx1"/>
                </a:solidFill>
              </a:rPr>
              <a:t>Integration 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for early </a:t>
            </a:r>
            <a:r>
              <a:rPr lang="en-US" dirty="0">
                <a:solidFill>
                  <a:schemeClr val="tx1"/>
                </a:solidFill>
              </a:rPr>
              <a:t>career scholars &amp; professionals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00150"/>
            <a:ext cx="8458200" cy="316587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Establish scholarly identity at start of career</a:t>
            </a:r>
          </a:p>
          <a:p>
            <a:r>
              <a:rPr lang="en-US" sz="2400" dirty="0" smtClean="0"/>
              <a:t>Position new </a:t>
            </a:r>
            <a:r>
              <a:rPr lang="en-US" sz="2400" dirty="0"/>
              <a:t>s</a:t>
            </a:r>
            <a:r>
              <a:rPr lang="en-US" sz="2400" dirty="0" smtClean="0"/>
              <a:t>cholars for ready success with publishers, funding agencies, and other research support systems requiring ORCIDs</a:t>
            </a:r>
          </a:p>
          <a:p>
            <a:r>
              <a:rPr lang="en-US" sz="2400" dirty="0" smtClean="0"/>
              <a:t>Develop scalable and trusted infrastructure for tracking student outcomes over time</a:t>
            </a:r>
          </a:p>
          <a:p>
            <a:r>
              <a:rPr lang="en-US" sz="2400" dirty="0" smtClean="0"/>
              <a:t>Build greater publishing capacity for Libraries and University</a:t>
            </a:r>
            <a:endParaRPr lang="en-US" sz="2400" dirty="0"/>
          </a:p>
        </p:txBody>
      </p:sp>
      <p:pic>
        <p:nvPicPr>
          <p:cNvPr id="5" name="Content Placeholder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4095750"/>
            <a:ext cx="1837120" cy="838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29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09550"/>
            <a:ext cx="7162800" cy="400050"/>
          </a:xfrm>
        </p:spPr>
        <p:txBody>
          <a:bodyPr>
            <a:no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ORCID Implementation Plan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5005" y="819150"/>
            <a:ext cx="8458200" cy="3800861"/>
          </a:xfrm>
        </p:spPr>
        <p:txBody>
          <a:bodyPr>
            <a:noAutofit/>
          </a:bodyPr>
          <a:lstStyle/>
          <a:p>
            <a:r>
              <a:rPr lang="en-US" sz="2400" dirty="0" smtClean="0"/>
              <a:t>Clear policy hurdles with university administration</a:t>
            </a:r>
          </a:p>
          <a:p>
            <a:r>
              <a:rPr lang="en-US" sz="2400" dirty="0" smtClean="0"/>
              <a:t>Join ORCID for access to API and Tech support</a:t>
            </a:r>
          </a:p>
          <a:p>
            <a:r>
              <a:rPr lang="en-US" sz="2400" dirty="0" smtClean="0"/>
              <a:t>Mint ORCIDs for 10,000+ graduate students</a:t>
            </a:r>
          </a:p>
          <a:p>
            <a:r>
              <a:rPr lang="en-US" sz="2400" dirty="0" smtClean="0"/>
              <a:t>Conduct outreach and training to new and existing ORCID owners</a:t>
            </a:r>
          </a:p>
          <a:p>
            <a:r>
              <a:rPr lang="en-US" sz="2400" dirty="0" smtClean="0"/>
              <a:t>Integrate ORCIDs into key information systems, incl. Vireo ETD submission and management system</a:t>
            </a:r>
          </a:p>
          <a:p>
            <a:r>
              <a:rPr lang="en-US" sz="2400" dirty="0" smtClean="0"/>
              <a:t>Develop ORCID app for sustainable management of ORCIDs over time</a:t>
            </a:r>
          </a:p>
          <a:p>
            <a:r>
              <a:rPr lang="en-US" sz="2400" dirty="0" smtClean="0"/>
              <a:t>Expand program to cover faculty and research staff</a:t>
            </a:r>
            <a:endParaRPr lang="en-US" sz="24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4270571"/>
            <a:ext cx="1226936" cy="648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1376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ORCID?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102648289"/>
              </p:ext>
            </p:extLst>
          </p:nvPr>
        </p:nvGraphicFramePr>
        <p:xfrm>
          <a:off x="457200" y="1047750"/>
          <a:ext cx="8229600" cy="3878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48535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3350"/>
            <a:ext cx="7620000" cy="62865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Progress To 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00150"/>
            <a:ext cx="8093605" cy="3429000"/>
          </a:xfrm>
        </p:spPr>
        <p:txBody>
          <a:bodyPr>
            <a:noAutofit/>
          </a:bodyPr>
          <a:lstStyle/>
          <a:p>
            <a:r>
              <a:rPr lang="en-US" sz="2400" dirty="0" smtClean="0"/>
              <a:t>10,334 </a:t>
            </a:r>
            <a:r>
              <a:rPr lang="en-US" sz="2400" dirty="0" err="1" smtClean="0"/>
              <a:t>ORCiDs</a:t>
            </a:r>
            <a:r>
              <a:rPr lang="en-US" sz="2400" dirty="0" smtClean="0"/>
              <a:t> minted for graduate students</a:t>
            </a:r>
          </a:p>
          <a:p>
            <a:r>
              <a:rPr lang="en-US" sz="2400" dirty="0" smtClean="0"/>
              <a:t>2138 claimed in first 9 days</a:t>
            </a:r>
          </a:p>
          <a:p>
            <a:r>
              <a:rPr lang="en-US" sz="2400" dirty="0" smtClean="0"/>
              <a:t>Unclaimed ORCIDs due to variety of reasons:</a:t>
            </a:r>
          </a:p>
          <a:p>
            <a:pPr marL="457200" lvl="1" indent="-228600">
              <a:buClrTx/>
              <a:buFont typeface="Arial" panose="020B0604020202020204" pitchFamily="34" charset="0"/>
              <a:buChar char="•"/>
            </a:pPr>
            <a:r>
              <a:rPr lang="en-US" sz="2400" dirty="0" smtClean="0"/>
              <a:t>Email not working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(120)</a:t>
            </a:r>
          </a:p>
          <a:p>
            <a:pPr marL="457200" lvl="1" indent="-228600">
              <a:buClrTx/>
              <a:buFont typeface="Arial" panose="020B0604020202020204" pitchFamily="34" charset="0"/>
              <a:buChar char="•"/>
            </a:pPr>
            <a:r>
              <a:rPr lang="en-US" sz="2400" dirty="0" smtClean="0"/>
              <a:t>Email not checked despite university requirement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(lots)</a:t>
            </a:r>
          </a:p>
          <a:p>
            <a:pPr marL="457200" lvl="1" indent="-228600">
              <a:buClrTx/>
              <a:buFont typeface="Arial" panose="020B0604020202020204" pitchFamily="34" charset="0"/>
              <a:buChar char="•"/>
            </a:pPr>
            <a:r>
              <a:rPr lang="en-US" sz="2400" dirty="0" smtClean="0"/>
              <a:t>Email checked but instructions not followed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(some)</a:t>
            </a:r>
          </a:p>
          <a:p>
            <a:r>
              <a:rPr lang="en-US" sz="2400" dirty="0" smtClean="0"/>
              <a:t>Students who claim almost universally pleased to have an ORCID</a:t>
            </a:r>
          </a:p>
          <a:p>
            <a:r>
              <a:rPr lang="en-US" sz="2400" dirty="0" smtClean="0"/>
              <a:t>One student objected to our minting the ORCID</a:t>
            </a:r>
          </a:p>
          <a:p>
            <a:pPr lvl="1"/>
            <a:endParaRPr lang="en-US" sz="24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4171950"/>
            <a:ext cx="1371804" cy="753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3126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2900"/>
            <a:ext cx="8153400" cy="553221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Lessons Learned So Far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200150"/>
            <a:ext cx="7239000" cy="2362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Technical approach needed to success at scale 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sz="2000" dirty="0" smtClean="0"/>
              <a:t>ORCID minting system</a:t>
            </a:r>
          </a:p>
          <a:p>
            <a:r>
              <a:rPr lang="en-US" sz="2400" dirty="0" smtClean="0"/>
              <a:t>Early adoption of </a:t>
            </a:r>
            <a:r>
              <a:rPr lang="en-US" sz="2400" dirty="0" err="1" smtClean="0"/>
              <a:t>ORCiDs</a:t>
            </a:r>
            <a:r>
              <a:rPr lang="en-US" sz="2400" dirty="0" smtClean="0"/>
              <a:t> : Expect the unexpected!</a:t>
            </a:r>
          </a:p>
          <a:p>
            <a:r>
              <a:rPr lang="en-US" sz="2400" dirty="0" smtClean="0"/>
              <a:t>High-touch system equally essential as technology to reach and engage users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7168" y="4019550"/>
            <a:ext cx="1717437" cy="724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0357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133350"/>
            <a:ext cx="7467600" cy="857250"/>
          </a:xfrm>
        </p:spPr>
        <p:txBody>
          <a:bodyPr/>
          <a:lstStyle/>
          <a:p>
            <a:pPr algn="ctr"/>
            <a:r>
              <a:rPr lang="en-US" dirty="0" smtClean="0"/>
              <a:t>Outreach and User Support  </a:t>
            </a:r>
            <a:endParaRPr lang="en-US" dirty="0"/>
          </a:p>
        </p:txBody>
      </p:sp>
      <p:pic>
        <p:nvPicPr>
          <p:cNvPr id="3074" name="Picture 2" descr="Primer Cov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276349"/>
            <a:ext cx="3034957" cy="3613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02" t="10015" r="31040"/>
          <a:stretch/>
        </p:blipFill>
        <p:spPr bwMode="auto">
          <a:xfrm>
            <a:off x="4343400" y="1047750"/>
            <a:ext cx="3645264" cy="3678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2108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09600" y="133350"/>
            <a:ext cx="7620000" cy="857250"/>
          </a:xfrm>
        </p:spPr>
        <p:txBody>
          <a:bodyPr/>
          <a:lstStyle/>
          <a:p>
            <a:pPr algn="ctr"/>
            <a:r>
              <a:rPr lang="en-US" dirty="0" smtClean="0"/>
              <a:t>Support at Point of Need  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16" t="8246" r="24319" b="18518"/>
          <a:stretch/>
        </p:blipFill>
        <p:spPr bwMode="auto">
          <a:xfrm>
            <a:off x="1752600" y="903987"/>
            <a:ext cx="5697579" cy="4111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6263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85800" y="222861"/>
            <a:ext cx="7416707" cy="672489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Integration with Library Public Services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047749"/>
            <a:ext cx="7391400" cy="3995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459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04800" y="133350"/>
            <a:ext cx="8305800" cy="62865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Integration with Graduate School Services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72" t="9063" r="19050" b="8344"/>
          <a:stretch/>
        </p:blipFill>
        <p:spPr bwMode="auto">
          <a:xfrm>
            <a:off x="1605709" y="895350"/>
            <a:ext cx="5899991" cy="403045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5486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28600" y="57150"/>
            <a:ext cx="8686800" cy="85725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Evidence of Impact</a:t>
            </a:r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249" y="183412"/>
            <a:ext cx="1616605" cy="55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121181" y="840507"/>
            <a:ext cx="4572000" cy="160043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r>
              <a:rPr lang="en-US" dirty="0" smtClean="0"/>
              <a:t>I was in attendance last night at the Graduate Student Council meeting.  Thank you for your presentation in regards to ORCID.  I am hoping to attend one of your workshops to register for ORCID.  Please let me know when they workshops are scheduled.  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Thank you, Doctoral Student, Ag Economics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81000" y="3685528"/>
            <a:ext cx="5334000" cy="13849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/>
              <a:t>These services are good tools to make us more scientifically visible.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Thanks and I really appreciate your hard work</a:t>
            </a:r>
            <a:r>
              <a:rPr lang="en-US" dirty="0" smtClean="0"/>
              <a:t>,</a:t>
            </a:r>
          </a:p>
          <a:p>
            <a:endParaRPr lang="en-US" dirty="0"/>
          </a:p>
          <a:p>
            <a:r>
              <a:rPr lang="en-US" dirty="0" smtClean="0"/>
              <a:t>Doctoral Student, Construction Engineering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725314" y="804972"/>
            <a:ext cx="3810000" cy="160043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/>
              <a:t>We currently have 47 people registered for this Wednesday’s ORCID workshop. Please let me know if there is anything else we can help you with in preparation for the workshop.</a:t>
            </a:r>
          </a:p>
          <a:p>
            <a:r>
              <a:rPr lang="en-US" dirty="0"/>
              <a:t> </a:t>
            </a:r>
          </a:p>
          <a:p>
            <a:r>
              <a:rPr lang="en-US" dirty="0" smtClean="0"/>
              <a:t>Graduate Assistant / Event Assistant</a:t>
            </a:r>
          </a:p>
          <a:p>
            <a:r>
              <a:rPr lang="en-US" dirty="0" smtClean="0"/>
              <a:t>Office </a:t>
            </a:r>
            <a:r>
              <a:rPr lang="en-US" dirty="0"/>
              <a:t>of Graduate and Professional </a:t>
            </a:r>
            <a:r>
              <a:rPr lang="en-US" dirty="0" smtClean="0"/>
              <a:t>Studies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029200" y="2669865"/>
            <a:ext cx="3733800" cy="203132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/>
              <a:t>By the way, I've been mentioning ORCID in scientific-writing classes and workshops for a while.  And a few months ago, as part of my work with the </a:t>
            </a:r>
            <a:r>
              <a:rPr lang="en-US" dirty="0" err="1"/>
              <a:t>AuthorAID</a:t>
            </a:r>
            <a:r>
              <a:rPr lang="en-US" dirty="0"/>
              <a:t> project, I featured ORCID as a Resource of the Week (</a:t>
            </a:r>
            <a:r>
              <a:rPr lang="en-US" u="sng" dirty="0">
                <a:hlinkClick r:id="rId3"/>
              </a:rPr>
              <a:t>http://www.authoraid.info/en/news/details/35/</a:t>
            </a:r>
            <a:r>
              <a:rPr lang="en-US" dirty="0"/>
              <a:t>). 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Professor, Integrative </a:t>
            </a:r>
            <a:r>
              <a:rPr lang="en-US" dirty="0" err="1" smtClean="0"/>
              <a:t>BioSciences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 rot="21229580">
            <a:off x="307450" y="2621510"/>
            <a:ext cx="4800599" cy="95410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Subject: today’s </a:t>
            </a:r>
            <a:r>
              <a:rPr lang="en-US" dirty="0"/>
              <a:t>CVM-GSA </a:t>
            </a:r>
            <a:r>
              <a:rPr lang="en-US" dirty="0" smtClean="0"/>
              <a:t>attendance</a:t>
            </a:r>
          </a:p>
          <a:p>
            <a:endParaRPr lang="en-US" dirty="0"/>
          </a:p>
          <a:p>
            <a:r>
              <a:rPr lang="en-US" dirty="0"/>
              <a:t>Official signed in attendance was 53!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807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2314" y="4095750"/>
            <a:ext cx="1638491" cy="781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36" t="20650" r="22200" b="9726"/>
          <a:stretch/>
        </p:blipFill>
        <p:spPr bwMode="auto">
          <a:xfrm>
            <a:off x="1066800" y="209549"/>
            <a:ext cx="5562600" cy="4673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608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3429000" y="742950"/>
            <a:ext cx="3810000" cy="9906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n" sz="3600" b="1" dirty="0" smtClean="0">
                <a:solidFill>
                  <a:schemeClr val="accent1">
                    <a:lumMod val="50000"/>
                  </a:schemeClr>
                </a:solidFill>
              </a:rPr>
              <a:t>ORCiD</a:t>
            </a:r>
            <a:r>
              <a:rPr lang="en" sz="3600" dirty="0" smtClean="0"/>
              <a:t> @ </a:t>
            </a:r>
            <a:br>
              <a:rPr lang="en" sz="3600" dirty="0" smtClean="0"/>
            </a:br>
            <a:r>
              <a:rPr lang="en" sz="3600" dirty="0" smtClean="0"/>
              <a:t>East Carolina</a:t>
            </a:r>
            <a:endParaRPr lang="en" sz="3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762000" y="2571750"/>
            <a:ext cx="5562845" cy="1094825"/>
          </a:xfrm>
        </p:spPr>
        <p:txBody>
          <a:bodyPr>
            <a:noAutofit/>
          </a:bodyPr>
          <a:lstStyle/>
          <a:p>
            <a:pPr marL="912812" lvl="1" indent="-342900">
              <a:buClr>
                <a:schemeClr val="tx2"/>
              </a:buClr>
            </a:pPr>
            <a:r>
              <a:rPr lang="en" sz="2000" dirty="0" smtClean="0"/>
              <a:t>Largest programs: Education and Nursing</a:t>
            </a:r>
          </a:p>
          <a:p>
            <a:pPr marL="912812" lvl="1" indent="-342900">
              <a:buClr>
                <a:schemeClr val="tx2"/>
              </a:buClr>
            </a:pPr>
            <a:r>
              <a:rPr lang="en" sz="2000" dirty="0" smtClean="0"/>
              <a:t>Carnegie </a:t>
            </a:r>
            <a:r>
              <a:rPr lang="en" sz="2000" dirty="0"/>
              <a:t>Class DRU</a:t>
            </a:r>
          </a:p>
          <a:p>
            <a:pPr marL="912812" lvl="1" indent="-342900">
              <a:buClr>
                <a:schemeClr val="tx2"/>
              </a:buClr>
            </a:pPr>
            <a:r>
              <a:rPr lang="en" sz="2000" dirty="0"/>
              <a:t>2,043 FT, PT, and temp faculty (Fall 2013)</a:t>
            </a:r>
          </a:p>
          <a:p>
            <a:pPr marL="912812" lvl="1" indent="-342900">
              <a:buClr>
                <a:schemeClr val="tx2"/>
              </a:buClr>
            </a:pPr>
            <a:r>
              <a:rPr lang="en" sz="2000" dirty="0"/>
              <a:t>26,887 total student enrollment (Fall 2013)</a:t>
            </a:r>
          </a:p>
          <a:p>
            <a:pPr marL="800100" lvl="2" indent="228600">
              <a:buClr>
                <a:schemeClr val="tx1"/>
              </a:buClr>
              <a:buFont typeface="Wingdings" pitchFamily="2" charset="2"/>
              <a:buChar char="Ø"/>
            </a:pPr>
            <a:r>
              <a:rPr lang="en" sz="1600" dirty="0"/>
              <a:t>5,379 graduate students</a:t>
            </a:r>
          </a:p>
          <a:p>
            <a:endParaRPr lang="en-US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3556" y="4302179"/>
            <a:ext cx="1207113" cy="8413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05300"/>
            <a:ext cx="838200" cy="838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21920"/>
            <a:ext cx="3171122" cy="2011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195455"/>
      </p:ext>
    </p:extLst>
  </p:cSld>
  <p:clrMapOvr>
    <a:masterClrMapping/>
  </p:clrMapOvr>
  <p:transition spd="slow">
    <p:cut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 dirty="0"/>
              <a:t>Librarian </a:t>
            </a:r>
            <a:r>
              <a:rPr lang="en" dirty="0" smtClean="0"/>
              <a:t>Outreach @ ECU</a:t>
            </a:r>
            <a:endParaRPr lang="en" dirty="0"/>
          </a:p>
        </p:txBody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914400" y="1200150"/>
            <a:ext cx="7772400" cy="372568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230188" indent="-230188">
              <a:buClr>
                <a:schemeClr val="tx2"/>
              </a:buClr>
            </a:pPr>
            <a:r>
              <a:rPr lang="en" sz="2400" dirty="0" smtClean="0"/>
              <a:t>Outreach Efforts:</a:t>
            </a:r>
          </a:p>
          <a:p>
            <a:pPr marL="800100" lvl="1" indent="-230188">
              <a:buClrTx/>
              <a:buFont typeface="Arial" pitchFamily="34" charset="0"/>
              <a:buChar char="•"/>
            </a:pPr>
            <a:r>
              <a:rPr lang="en" sz="2000" dirty="0" smtClean="0"/>
              <a:t>Individuals</a:t>
            </a:r>
          </a:p>
          <a:p>
            <a:pPr marL="800100" lvl="1" indent="-230188">
              <a:buClrTx/>
              <a:buFont typeface="Arial" pitchFamily="34" charset="0"/>
              <a:buChar char="•"/>
            </a:pPr>
            <a:r>
              <a:rPr lang="en" sz="2000" dirty="0" smtClean="0"/>
              <a:t>Departments</a:t>
            </a:r>
          </a:p>
          <a:p>
            <a:pPr marL="800100" lvl="1" indent="-230188">
              <a:buClrTx/>
              <a:buFont typeface="Arial" pitchFamily="34" charset="0"/>
              <a:buChar char="•"/>
            </a:pPr>
            <a:r>
              <a:rPr lang="en" sz="2000" dirty="0" smtClean="0"/>
              <a:t>Part of Scheduled Presentations</a:t>
            </a:r>
          </a:p>
          <a:p>
            <a:pPr marL="569912" lvl="1" indent="0">
              <a:buClrTx/>
              <a:buNone/>
            </a:pPr>
            <a:endParaRPr lang="en" sz="2000" dirty="0" smtClean="0"/>
          </a:p>
          <a:p>
            <a:pPr marL="0" indent="0">
              <a:buClr>
                <a:schemeClr val="tx2"/>
              </a:buClr>
              <a:buNone/>
            </a:pPr>
            <a:r>
              <a:rPr lang="en" sz="2400" dirty="0"/>
              <a:t> </a:t>
            </a:r>
            <a:r>
              <a:rPr lang="en" sz="2400" dirty="0" smtClean="0"/>
              <a:t>           Key Related Project: REACH NC profiles</a:t>
            </a:r>
          </a:p>
          <a:p>
            <a:pPr marL="569912" lvl="1" indent="0">
              <a:buClr>
                <a:schemeClr val="tx1"/>
              </a:buClr>
              <a:buNone/>
            </a:pPr>
            <a:endParaRPr lang="en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05300"/>
            <a:ext cx="838200" cy="8382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6826" y="959688"/>
            <a:ext cx="2091175" cy="27855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96200" y="3711773"/>
            <a:ext cx="11218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 </a:t>
            </a:r>
            <a:r>
              <a:rPr lang="en-US" sz="900" dirty="0" smtClean="0"/>
              <a:t>Luca Masters</a:t>
            </a:r>
            <a:endParaRPr lang="en-US" sz="9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43800" y="3790950"/>
            <a:ext cx="477520" cy="18288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868" y="3238500"/>
            <a:ext cx="667732" cy="32385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305800" cy="85725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  <a:tabLst>
                <a:tab pos="8058150" algn="l"/>
                <a:tab pos="8115300" algn="l"/>
              </a:tabLst>
            </a:pPr>
            <a:r>
              <a:rPr lang="en" dirty="0"/>
              <a:t>What Is an ORCID iD?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556553137"/>
              </p:ext>
            </p:extLst>
          </p:nvPr>
        </p:nvGraphicFramePr>
        <p:xfrm>
          <a:off x="914400" y="971550"/>
          <a:ext cx="7772400" cy="3954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4171950"/>
            <a:ext cx="340042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324600" y="361950"/>
            <a:ext cx="2438400" cy="4286250"/>
          </a:xfrm>
        </p:spPr>
        <p:txBody>
          <a:bodyPr/>
          <a:lstStyle/>
          <a:p>
            <a:r>
              <a:rPr lang="en-US" dirty="0" smtClean="0"/>
              <a:t>Shared instance of </a:t>
            </a:r>
            <a:r>
              <a:rPr lang="en-US" dirty="0" err="1" smtClean="0"/>
              <a:t>SciVal</a:t>
            </a:r>
            <a:r>
              <a:rPr lang="en-US" dirty="0" smtClean="0"/>
              <a:t> Experts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</a:t>
            </a:r>
            <a:r>
              <a:rPr lang="en-US" sz="2000" dirty="0" smtClean="0"/>
              <a:t>Publications List</a:t>
            </a:r>
            <a:endParaRPr lang="en-US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992" y="4302252"/>
            <a:ext cx="1207008" cy="841248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50"/>
          <a:stretch/>
        </p:blipFill>
        <p:spPr bwMode="auto">
          <a:xfrm>
            <a:off x="0" y="0"/>
            <a:ext cx="6165968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599658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88" y="22860"/>
            <a:ext cx="8013425" cy="512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169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So Far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685034364"/>
              </p:ext>
            </p:extLst>
          </p:nvPr>
        </p:nvGraphicFramePr>
        <p:xfrm>
          <a:off x="457200" y="1200150"/>
          <a:ext cx="8229600" cy="3725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22654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Additional Resources:</a:t>
            </a:r>
          </a:p>
        </p:txBody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609600" y="1047750"/>
            <a:ext cx="8153400" cy="387808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dirty="0" smtClean="0"/>
              <a:t>Credit </a:t>
            </a:r>
            <a:r>
              <a:rPr lang="en-US" dirty="0"/>
              <a:t>Where credit is due, </a:t>
            </a:r>
            <a:r>
              <a:rPr lang="en-US" i="1" dirty="0"/>
              <a:t>Nature</a:t>
            </a:r>
            <a:r>
              <a:rPr lang="en-US" dirty="0"/>
              <a:t> </a:t>
            </a:r>
            <a:r>
              <a:rPr lang="en-US" b="1" dirty="0"/>
              <a:t>462</a:t>
            </a:r>
            <a:r>
              <a:rPr lang="en-US" dirty="0"/>
              <a:t>, 825 (17 December 2009):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http://dx.doi.org/10.1038/462825a</a:t>
            </a:r>
            <a:r>
              <a:rPr lang="en-US" dirty="0"/>
              <a:t>  </a:t>
            </a:r>
          </a:p>
          <a:p>
            <a:r>
              <a:rPr lang="en-US" dirty="0" smtClean="0"/>
              <a:t>ORCID</a:t>
            </a:r>
            <a:r>
              <a:rPr lang="en-US" dirty="0"/>
              <a:t>: a system to uniquely identify </a:t>
            </a:r>
            <a:r>
              <a:rPr lang="en-US" dirty="0" smtClean="0"/>
              <a:t>researchers</a:t>
            </a:r>
            <a:r>
              <a:rPr lang="en-US" dirty="0"/>
              <a:t>,</a:t>
            </a:r>
            <a:r>
              <a:rPr lang="en-US" dirty="0" smtClean="0"/>
              <a:t> </a:t>
            </a:r>
            <a:r>
              <a:rPr lang="en-US" i="1" dirty="0"/>
              <a:t>Learned Publishing </a:t>
            </a:r>
            <a:r>
              <a:rPr lang="en-US" b="1" dirty="0" smtClean="0"/>
              <a:t>25</a:t>
            </a:r>
            <a:r>
              <a:rPr lang="en-US" dirty="0" smtClean="0"/>
              <a:t>, 4 </a:t>
            </a:r>
            <a:r>
              <a:rPr lang="en-US" dirty="0"/>
              <a:t>(2012):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http://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dx.doi.org/10.1087/20120404 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dirty="0" smtClean="0"/>
              <a:t>ORCID </a:t>
            </a:r>
            <a:r>
              <a:rPr lang="en-US" dirty="0"/>
              <a:t>as the proposed researcher identifier solution, JISC: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http://www.jisc.ac.uk/whatwedo/programmes/di_researchmanagement/researchinformation/orcid.aspx </a:t>
            </a:r>
          </a:p>
          <a:p>
            <a:r>
              <a:rPr lang="en-US" dirty="0"/>
              <a:t>Scientists, Your Number is Up, Nature News (</a:t>
            </a:r>
            <a:r>
              <a:rPr lang="en-US" dirty="0" smtClean="0"/>
              <a:t>31 </a:t>
            </a:r>
            <a:r>
              <a:rPr lang="en-US" dirty="0"/>
              <a:t>May 2012):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http://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dx.doi.org/10.1038/485564a 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dirty="0"/>
              <a:t>Why Every Researcher Should Sign Up for their ORCID ID: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http://blogs.lse.ac.uk/impactofsocialsciences/2013/01/30/why-every-researcher-should-sign-up-for-their-orcid-id/ </a:t>
            </a:r>
          </a:p>
          <a:p>
            <a:endParaRPr lang="en-US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Questions?</a:t>
            </a:r>
          </a:p>
        </p:txBody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dirty="0"/>
              <a:t>
</a:t>
            </a:r>
          </a:p>
          <a:p>
            <a:pPr lvl="0" rtl="0">
              <a:buNone/>
            </a:pPr>
            <a:r>
              <a:rPr lang="en" dirty="0"/>
              <a:t>Get in touch!</a:t>
            </a:r>
          </a:p>
          <a:p>
            <a:pPr lvl="0" rtl="0">
              <a:buNone/>
            </a:pPr>
            <a:r>
              <a:rPr lang="en" dirty="0"/>
              <a:t>Barbara: </a:t>
            </a:r>
            <a:r>
              <a:rPr lang="en" b="1" u="sng" dirty="0">
                <a:solidFill>
                  <a:srgbClr val="92D050"/>
                </a:solidFill>
              </a:rPr>
              <a:t>bchen@mla.org</a:t>
            </a:r>
            <a:endParaRPr lang="en" b="1" u="sng" dirty="0">
              <a:solidFill>
                <a:srgbClr val="92D050"/>
              </a:solidFill>
              <a:hlinkClick r:id="rId3"/>
            </a:endParaRPr>
          </a:p>
          <a:p>
            <a:pPr lvl="0" rtl="0">
              <a:buNone/>
            </a:pPr>
            <a:r>
              <a:rPr lang="en" dirty="0"/>
              <a:t>Gail: </a:t>
            </a:r>
            <a:r>
              <a:rPr lang="en" b="1" u="sng" dirty="0">
                <a:solidFill>
                  <a:srgbClr val="92D050"/>
                </a:solidFill>
              </a:rPr>
              <a:t>gclement@library.tamu.edu</a:t>
            </a:r>
            <a:endParaRPr lang="en" b="1" u="sng" dirty="0">
              <a:solidFill>
                <a:srgbClr val="92D050"/>
              </a:solidFill>
              <a:hlinkClick r:id="rId4"/>
            </a:endParaRPr>
          </a:p>
          <a:p>
            <a:pPr>
              <a:buNone/>
            </a:pPr>
            <a:r>
              <a:rPr lang="en" dirty="0"/>
              <a:t>Joseph: </a:t>
            </a:r>
            <a:r>
              <a:rPr lang="en" b="1" u="sng" dirty="0">
                <a:solidFill>
                  <a:srgbClr val="92D050"/>
                </a:solidFill>
              </a:rPr>
              <a:t>thomasw@ecu.edu</a:t>
            </a:r>
            <a:r>
              <a:rPr lang="en" b="1" dirty="0">
                <a:solidFill>
                  <a:srgbClr val="92D050"/>
                </a:solidFill>
              </a:rPr>
              <a:t>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02125"/>
            <a:ext cx="841375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0" y="342900"/>
            <a:ext cx="3429000" cy="4286250"/>
          </a:xfrm>
        </p:spPr>
        <p:txBody>
          <a:bodyPr/>
          <a:lstStyle/>
          <a:p>
            <a:r>
              <a:rPr lang="en-US" dirty="0" smtClean="0"/>
              <a:t>Need to Disambiguate Authors?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839200" cy="1349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05300"/>
            <a:ext cx="838200" cy="838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1733550"/>
            <a:ext cx="3962400" cy="155427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“Estimates by China's Ministry of Public Security suggest that more than 1.1 billion people — around 85% of China's population — share just 129 surnames. Problems with abbreviations, ordering of given names and surnames and inconsistent journal practices heighten the confusion.”</a:t>
            </a:r>
          </a:p>
          <a:p>
            <a:r>
              <a:rPr lang="en-US" sz="1100" b="1" dirty="0">
                <a:solidFill>
                  <a:srgbClr val="99FF33"/>
                </a:solidFill>
              </a:rPr>
              <a:t>http://</a:t>
            </a:r>
            <a:r>
              <a:rPr lang="en-US" sz="1100" b="1" dirty="0" smtClean="0">
                <a:solidFill>
                  <a:srgbClr val="99FF33"/>
                </a:solidFill>
              </a:rPr>
              <a:t>www.nature.com/news/2008/080213/full/451766a.html</a:t>
            </a:r>
            <a:endParaRPr lang="en-US" sz="1100" b="1" dirty="0">
              <a:solidFill>
                <a:srgbClr val="99FF33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6695" y="3625008"/>
            <a:ext cx="3630611" cy="1518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28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733800" y="342900"/>
            <a:ext cx="4876800" cy="4286250"/>
          </a:xfrm>
        </p:spPr>
        <p:txBody>
          <a:bodyPr>
            <a:normAutofit/>
          </a:bodyPr>
          <a:lstStyle/>
          <a:p>
            <a:r>
              <a:rPr lang="en-US" dirty="0"/>
              <a:t>The ORCID API enables the exchange of information between systems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-</a:t>
            </a:r>
            <a:r>
              <a:rPr lang="en-US" sz="2000" dirty="0" smtClean="0"/>
              <a:t>Less </a:t>
            </a:r>
            <a:r>
              <a:rPr lang="en-US" sz="2000" dirty="0"/>
              <a:t>time re-keying</a:t>
            </a:r>
            <a:br>
              <a:rPr lang="en-US" sz="2000" dirty="0"/>
            </a:br>
            <a:r>
              <a:rPr lang="en-US" sz="2000" dirty="0" smtClean="0"/>
              <a:t>-Improved </a:t>
            </a:r>
            <a:r>
              <a:rPr lang="en-US" sz="2000" dirty="0"/>
              <a:t>data</a:t>
            </a:r>
            <a:br>
              <a:rPr lang="en-US" sz="2000" dirty="0"/>
            </a:br>
            <a:r>
              <a:rPr lang="en-US" sz="2000" dirty="0" smtClean="0"/>
              <a:t>-Easier </a:t>
            </a:r>
            <a:r>
              <a:rPr lang="en-US" sz="2000" dirty="0"/>
              <a:t>maintenance</a:t>
            </a:r>
            <a:br>
              <a:rPr lang="en-US" sz="2000" dirty="0"/>
            </a:br>
            <a:r>
              <a:rPr lang="en-US" sz="2000" dirty="0" smtClean="0"/>
              <a:t>-Better </a:t>
            </a:r>
            <a:r>
              <a:rPr lang="en-US" sz="2000" dirty="0"/>
              <a:t>sharing across systems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"/>
            <a:ext cx="3598698" cy="512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1628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304922" y="1371600"/>
            <a:ext cx="3352800" cy="131445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/>
              <a:t>How Can Associations Use ORCID?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581400" y="2800350"/>
            <a:ext cx="3200645" cy="1171025"/>
          </a:xfrm>
        </p:spPr>
        <p:txBody>
          <a:bodyPr>
            <a:normAutofit/>
          </a:bodyPr>
          <a:lstStyle/>
          <a:p>
            <a:pPr algn="l"/>
            <a:r>
              <a:rPr lang="en-US" sz="2600" b="1" dirty="0" smtClean="0">
                <a:solidFill>
                  <a:schemeClr val="accent1">
                    <a:lumMod val="50000"/>
                  </a:schemeClr>
                </a:solidFill>
              </a:rPr>
              <a:t>How Can Publishers Use ORCID?</a:t>
            </a:r>
            <a:endParaRPr lang="en-US" sz="2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05300"/>
            <a:ext cx="838200" cy="8382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4250" y="4371975"/>
            <a:ext cx="1809750" cy="771525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41772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-US" dirty="0"/>
              <a:t>a</a:t>
            </a:r>
            <a:r>
              <a:rPr lang="en" dirty="0" smtClean="0"/>
              <a:t>t a Glance</a:t>
            </a:r>
            <a:endParaRPr lang="en" dirty="0"/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914400" y="1200150"/>
            <a:ext cx="7772400" cy="372568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sz="1400" dirty="0"/>
              <a:t>Over 28,000 members in 100 countries </a:t>
            </a:r>
          </a:p>
          <a:p>
            <a:r>
              <a:rPr lang="en-US" sz="1400" dirty="0"/>
              <a:t>Programs serving English and foreign language teachers </a:t>
            </a:r>
          </a:p>
          <a:p>
            <a:r>
              <a:rPr lang="en-US" sz="1400" dirty="0"/>
              <a:t>An annual convention, with meetings on a wide variety of subjects, and smaller seminars across the country </a:t>
            </a:r>
          </a:p>
          <a:p>
            <a:r>
              <a:rPr lang="en-US" sz="1400" dirty="0"/>
              <a:t>The MLA International Bibliography, the only comprehensive bibliography in language and literature, available online </a:t>
            </a:r>
          </a:p>
          <a:p>
            <a:r>
              <a:rPr lang="en-US" sz="1400" dirty="0"/>
              <a:t>MLA Commons – vehicle for scholarly communication</a:t>
            </a:r>
          </a:p>
          <a:p>
            <a:r>
              <a:rPr lang="en-US" sz="1400" dirty="0"/>
              <a:t>Book publication program issuing about 12 new books each year and maintaining a backlist of over 200 titles </a:t>
            </a:r>
          </a:p>
          <a:p>
            <a:r>
              <a:rPr lang="en-US" sz="1400" dirty="0"/>
              <a:t>4 major periodicals: the ADE Bulletin; the ADFL Bulletin; Profession; and PMLA, one of the most distinguished journals in the humanities </a:t>
            </a:r>
          </a:p>
          <a:p>
            <a:r>
              <a:rPr lang="en-US" sz="1400" dirty="0"/>
              <a:t>A quarterly newsletter providing association news, lists of deadlines, and items of interest to members </a:t>
            </a:r>
          </a:p>
          <a:p>
            <a:r>
              <a:rPr lang="en-US" sz="1400" dirty="0"/>
              <a:t>136 divisions and discussion groups for specialized scholarly and teaching interests of members </a:t>
            </a:r>
          </a:p>
          <a:p>
            <a:r>
              <a:rPr lang="en-US" sz="1400" dirty="0"/>
              <a:t>47 membership committees overseeing association activities and publications </a:t>
            </a:r>
          </a:p>
          <a:p>
            <a:r>
              <a:rPr lang="en-US" sz="1400" dirty="0"/>
              <a:t>Leadership in the national education community </a:t>
            </a:r>
          </a:p>
          <a:p>
            <a:endParaRPr sz="1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361950"/>
            <a:ext cx="1809750" cy="771525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0150"/>
            <a:ext cx="8378825" cy="480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03353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994172"/>
          </a:xfrm>
        </p:spPr>
        <p:txBody>
          <a:bodyPr>
            <a:noAutofit/>
          </a:bodyPr>
          <a:lstStyle/>
          <a:p>
            <a:pPr lvl="0" algn="ctr"/>
            <a:r>
              <a:rPr lang="en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Authentication and identity management </a:t>
            </a:r>
            <a:r>
              <a:rPr lang="en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/>
            </a:r>
            <a:br>
              <a:rPr lang="en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</a:br>
            <a:r>
              <a:rPr lang="en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issues </a:t>
            </a:r>
            <a:r>
              <a:rPr lang="en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plague us all</a:t>
            </a:r>
            <a:r>
              <a:rPr lang="en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8818" y="2114550"/>
            <a:ext cx="6166364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4048577"/>
      </p:ext>
    </p:extLst>
  </p:cSld>
  <p:clrMapOvr>
    <a:masterClrMapping/>
  </p:clrMapOvr>
</p:sld>
</file>

<file path=ppt/theme/theme1.xml><?xml version="1.0" encoding="utf-8"?>
<a:theme xmlns:a="http://schemas.openxmlformats.org/drawingml/2006/main" name="Composite">
  <a:themeElements>
    <a:clrScheme name="Composite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Composit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mpos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10000"/>
                <a:lumMod val="80000"/>
              </a:schemeClr>
            </a:gs>
            <a:gs pos="79000">
              <a:schemeClr val="phClr">
                <a:tint val="100000"/>
                <a:shade val="90000"/>
                <a:satMod val="105000"/>
                <a:lumMod val="10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hade val="100000"/>
                <a:satMod val="100000"/>
                <a:lumMod val="110000"/>
              </a:schemeClr>
            </a:gs>
            <a:gs pos="83000">
              <a:schemeClr val="phClr">
                <a:shade val="75000"/>
                <a:satMod val="200000"/>
              </a:schemeClr>
            </a:gs>
            <a:gs pos="100000">
              <a:schemeClr val="phClr">
                <a:shade val="90000"/>
                <a:satMod val="200000"/>
              </a:schemeClr>
            </a:gs>
          </a:gsLst>
          <a:path path="circle">
            <a:fillToRect l="75000" t="100000" b="3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Composite</Template>
  <TotalTime>387</TotalTime>
  <Words>918</Words>
  <Application>Microsoft Office PowerPoint</Application>
  <PresentationFormat>On-screen Show (16:9)</PresentationFormat>
  <Paragraphs>135</Paragraphs>
  <Slides>34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Composite</vt:lpstr>
      <vt:lpstr>ORCID Identifiers: Planned and Potential Uses by Associations, Publishers, and Librarians</vt:lpstr>
      <vt:lpstr>What is ORCID?</vt:lpstr>
      <vt:lpstr>What Is an ORCID iD?</vt:lpstr>
      <vt:lpstr>Need to Disambiguate Authors?</vt:lpstr>
      <vt:lpstr>The ORCID API enables the exchange of information between systems:  -Less time re-keying -Improved data -Easier maintenance -Better sharing across systems </vt:lpstr>
      <vt:lpstr>How Can Associations Use ORCID?</vt:lpstr>
      <vt:lpstr>at a Glance</vt:lpstr>
      <vt:lpstr>PowerPoint Presentation</vt:lpstr>
      <vt:lpstr>Authentication and identity management  issues plague us all.</vt:lpstr>
      <vt:lpstr>MLA Bibliography Author Names </vt:lpstr>
      <vt:lpstr>PowerPoint Presentation</vt:lpstr>
      <vt:lpstr>PowerPoint Presentation</vt:lpstr>
      <vt:lpstr>PowerPoint Presentation</vt:lpstr>
      <vt:lpstr>PowerPoint Presentation</vt:lpstr>
      <vt:lpstr>ORCiD Integration at TAMU</vt:lpstr>
      <vt:lpstr>ORCID Integration at TAMU</vt:lpstr>
      <vt:lpstr>ORCID ID’s for Early Career Researchers</vt:lpstr>
      <vt:lpstr>Goals of Campus ORCID Integration  for early career scholars &amp; professionals </vt:lpstr>
      <vt:lpstr>ORCID Implementation Plan</vt:lpstr>
      <vt:lpstr>Progress To Date</vt:lpstr>
      <vt:lpstr>Lessons Learned So Far</vt:lpstr>
      <vt:lpstr>Outreach and User Support  </vt:lpstr>
      <vt:lpstr>Support at Point of Need  </vt:lpstr>
      <vt:lpstr>Integration with Library Public Services</vt:lpstr>
      <vt:lpstr>Integration with Graduate School Services</vt:lpstr>
      <vt:lpstr>Evidence of Impact</vt:lpstr>
      <vt:lpstr>PowerPoint Presentation</vt:lpstr>
      <vt:lpstr>ORCiD @  East Carolina</vt:lpstr>
      <vt:lpstr>Librarian Outreach @ ECU</vt:lpstr>
      <vt:lpstr>Shared instance of SciVal Experts  -Publications List</vt:lpstr>
      <vt:lpstr>PowerPoint Presentation</vt:lpstr>
      <vt:lpstr>Results So Far</vt:lpstr>
      <vt:lpstr>Additional Resources:</vt:lpstr>
      <vt:lpstr>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ORCID Identifiers: Planned and Potential Uses by Associations, Publishers, and Librarians</dc:title>
  <dc:creator>Thomas, William Joseph</dc:creator>
  <cp:lastModifiedBy>Administrator</cp:lastModifiedBy>
  <cp:revision>109</cp:revision>
  <dcterms:modified xsi:type="dcterms:W3CDTF">2014-05-06T17:56:25Z</dcterms:modified>
</cp:coreProperties>
</file>