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73" r:id="rId3"/>
    <p:sldId id="264" r:id="rId4"/>
    <p:sldId id="269" r:id="rId5"/>
    <p:sldId id="268" r:id="rId6"/>
    <p:sldId id="270" r:id="rId7"/>
    <p:sldId id="278" r:id="rId8"/>
    <p:sldId id="279" r:id="rId9"/>
    <p:sldId id="265" r:id="rId10"/>
    <p:sldId id="280" r:id="rId11"/>
    <p:sldId id="299" r:id="rId12"/>
    <p:sldId id="281" r:id="rId13"/>
    <p:sldId id="282" r:id="rId14"/>
    <p:sldId id="283" r:id="rId15"/>
    <p:sldId id="284" r:id="rId16"/>
    <p:sldId id="272" r:id="rId17"/>
    <p:sldId id="257" r:id="rId18"/>
    <p:sldId id="258" r:id="rId19"/>
    <p:sldId id="262" r:id="rId20"/>
    <p:sldId id="275" r:id="rId21"/>
    <p:sldId id="260" r:id="rId22"/>
    <p:sldId id="267" r:id="rId23"/>
    <p:sldId id="276" r:id="rId24"/>
    <p:sldId id="266"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77" r:id="rId38"/>
    <p:sldId id="297" r:id="rId39"/>
    <p:sldId id="298"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65" autoAdjust="0"/>
    <p:restoredTop sz="85073" autoAdjust="0"/>
  </p:normalViewPr>
  <p:slideViewPr>
    <p:cSldViewPr snapToGrid="0">
      <p:cViewPr varScale="1">
        <p:scale>
          <a:sx n="73" d="100"/>
          <a:sy n="73" d="100"/>
        </p:scale>
        <p:origin x="93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41BC42-489D-41A1-9C02-00A4D2B126B8}" type="doc">
      <dgm:prSet loTypeId="urn:microsoft.com/office/officeart/2005/8/layout/default" loCatId="list" qsTypeId="urn:microsoft.com/office/officeart/2005/8/quickstyle/simple3" qsCatId="simple" csTypeId="urn:microsoft.com/office/officeart/2005/8/colors/accent6_4" csCatId="accent6"/>
      <dgm:spPr/>
      <dgm:t>
        <a:bodyPr/>
        <a:lstStyle/>
        <a:p>
          <a:endParaRPr lang="en-US"/>
        </a:p>
      </dgm:t>
    </dgm:pt>
    <dgm:pt modelId="{04297C92-FDFA-4E81-821D-CB0F55F430A8}">
      <dgm:prSet/>
      <dgm:spPr/>
      <dgm:t>
        <a:bodyPr/>
        <a:lstStyle/>
        <a:p>
          <a:r>
            <a:rPr lang="en-US" dirty="0"/>
            <a:t>Textbooks</a:t>
          </a:r>
        </a:p>
      </dgm:t>
    </dgm:pt>
    <dgm:pt modelId="{0AB334F0-8930-4FF4-AFC8-4FEA1EE15F4D}" type="parTrans" cxnId="{ED5B6860-8E5D-431A-976E-61ED6AEE18B4}">
      <dgm:prSet/>
      <dgm:spPr/>
      <dgm:t>
        <a:bodyPr/>
        <a:lstStyle/>
        <a:p>
          <a:endParaRPr lang="en-US"/>
        </a:p>
      </dgm:t>
    </dgm:pt>
    <dgm:pt modelId="{21F52276-C7C1-48AB-BFBC-D6AEF998CEAE}" type="sibTrans" cxnId="{ED5B6860-8E5D-431A-976E-61ED6AEE18B4}">
      <dgm:prSet/>
      <dgm:spPr/>
      <dgm:t>
        <a:bodyPr/>
        <a:lstStyle/>
        <a:p>
          <a:endParaRPr lang="en-US"/>
        </a:p>
      </dgm:t>
    </dgm:pt>
    <dgm:pt modelId="{A4BA12F5-7BA6-4C3D-A2AC-6EE7DF6BB2B1}">
      <dgm:prSet/>
      <dgm:spPr/>
      <dgm:t>
        <a:bodyPr/>
        <a:lstStyle/>
        <a:p>
          <a:r>
            <a:rPr lang="en-US"/>
            <a:t>Syllabi</a:t>
          </a:r>
        </a:p>
      </dgm:t>
    </dgm:pt>
    <dgm:pt modelId="{B0CD9805-4951-4674-8CF3-C33F34679A22}" type="parTrans" cxnId="{CDB5D512-DD24-439C-A242-F5751E366D70}">
      <dgm:prSet/>
      <dgm:spPr/>
      <dgm:t>
        <a:bodyPr/>
        <a:lstStyle/>
        <a:p>
          <a:endParaRPr lang="en-US"/>
        </a:p>
      </dgm:t>
    </dgm:pt>
    <dgm:pt modelId="{14D4CD97-C082-47EF-B0AA-97D4105CDC9E}" type="sibTrans" cxnId="{CDB5D512-DD24-439C-A242-F5751E366D70}">
      <dgm:prSet/>
      <dgm:spPr/>
      <dgm:t>
        <a:bodyPr/>
        <a:lstStyle/>
        <a:p>
          <a:endParaRPr lang="en-US"/>
        </a:p>
      </dgm:t>
    </dgm:pt>
    <dgm:pt modelId="{656CD825-0F6A-4C5A-8B68-3AED682C0938}">
      <dgm:prSet/>
      <dgm:spPr/>
      <dgm:t>
        <a:bodyPr/>
        <a:lstStyle/>
        <a:p>
          <a:r>
            <a:rPr lang="en-US"/>
            <a:t>Curricula</a:t>
          </a:r>
        </a:p>
      </dgm:t>
    </dgm:pt>
    <dgm:pt modelId="{E5B199F4-55E8-416A-9861-1F4C8F5558C0}" type="parTrans" cxnId="{8581D3EB-BD94-4DDF-B579-47C2471E4B55}">
      <dgm:prSet/>
      <dgm:spPr/>
      <dgm:t>
        <a:bodyPr/>
        <a:lstStyle/>
        <a:p>
          <a:endParaRPr lang="en-US"/>
        </a:p>
      </dgm:t>
    </dgm:pt>
    <dgm:pt modelId="{C8197304-A4AC-4F09-BAF5-FABB5F79B446}" type="sibTrans" cxnId="{8581D3EB-BD94-4DDF-B579-47C2471E4B55}">
      <dgm:prSet/>
      <dgm:spPr/>
      <dgm:t>
        <a:bodyPr/>
        <a:lstStyle/>
        <a:p>
          <a:endParaRPr lang="en-US"/>
        </a:p>
      </dgm:t>
    </dgm:pt>
    <dgm:pt modelId="{FCBFAA29-7854-4FD7-81E8-106B1899FD5D}">
      <dgm:prSet/>
      <dgm:spPr/>
      <dgm:t>
        <a:bodyPr/>
        <a:lstStyle/>
        <a:p>
          <a:r>
            <a:rPr lang="en-US"/>
            <a:t>Tests</a:t>
          </a:r>
        </a:p>
      </dgm:t>
    </dgm:pt>
    <dgm:pt modelId="{FA9A7F55-438F-4C9D-AF59-8B7BF2E7273E}" type="parTrans" cxnId="{7C4CA24C-7893-45EE-B6BF-06A810645D73}">
      <dgm:prSet/>
      <dgm:spPr/>
      <dgm:t>
        <a:bodyPr/>
        <a:lstStyle/>
        <a:p>
          <a:endParaRPr lang="en-US"/>
        </a:p>
      </dgm:t>
    </dgm:pt>
    <dgm:pt modelId="{6C90B399-D66F-4EB1-BCAD-1339DA505A64}" type="sibTrans" cxnId="{7C4CA24C-7893-45EE-B6BF-06A810645D73}">
      <dgm:prSet/>
      <dgm:spPr/>
      <dgm:t>
        <a:bodyPr/>
        <a:lstStyle/>
        <a:p>
          <a:endParaRPr lang="en-US"/>
        </a:p>
      </dgm:t>
    </dgm:pt>
    <dgm:pt modelId="{7809FC09-74DD-421F-A25F-5FB8F0B3EED9}">
      <dgm:prSet/>
      <dgm:spPr/>
      <dgm:t>
        <a:bodyPr/>
        <a:lstStyle/>
        <a:p>
          <a:r>
            <a:rPr lang="en-US"/>
            <a:t>Projects</a:t>
          </a:r>
        </a:p>
      </dgm:t>
    </dgm:pt>
    <dgm:pt modelId="{DEF9BE8B-0A83-4022-940E-3A7A6ACD22EE}" type="parTrans" cxnId="{6FBF00F4-6466-4AA9-AE0A-5157907B5F68}">
      <dgm:prSet/>
      <dgm:spPr/>
      <dgm:t>
        <a:bodyPr/>
        <a:lstStyle/>
        <a:p>
          <a:endParaRPr lang="en-US"/>
        </a:p>
      </dgm:t>
    </dgm:pt>
    <dgm:pt modelId="{8DBC2F4A-13F1-4EEA-B29F-0DF520B46DAD}" type="sibTrans" cxnId="{6FBF00F4-6466-4AA9-AE0A-5157907B5F68}">
      <dgm:prSet/>
      <dgm:spPr/>
      <dgm:t>
        <a:bodyPr/>
        <a:lstStyle/>
        <a:p>
          <a:endParaRPr lang="en-US"/>
        </a:p>
      </dgm:t>
    </dgm:pt>
    <dgm:pt modelId="{1CD840FB-BD51-4E43-9406-AB50192F060C}">
      <dgm:prSet/>
      <dgm:spPr/>
      <dgm:t>
        <a:bodyPr/>
        <a:lstStyle/>
        <a:p>
          <a:r>
            <a:rPr lang="en-US"/>
            <a:t>Animation</a:t>
          </a:r>
        </a:p>
      </dgm:t>
    </dgm:pt>
    <dgm:pt modelId="{C2302805-F88F-4E5E-92E2-F638F2EBC962}" type="parTrans" cxnId="{0E888253-3E1A-4564-A906-9895E4A43A24}">
      <dgm:prSet/>
      <dgm:spPr/>
      <dgm:t>
        <a:bodyPr/>
        <a:lstStyle/>
        <a:p>
          <a:endParaRPr lang="en-US"/>
        </a:p>
      </dgm:t>
    </dgm:pt>
    <dgm:pt modelId="{10E04ABE-2CE9-4BAB-A57D-B85E46A1053B}" type="sibTrans" cxnId="{0E888253-3E1A-4564-A906-9895E4A43A24}">
      <dgm:prSet/>
      <dgm:spPr/>
      <dgm:t>
        <a:bodyPr/>
        <a:lstStyle/>
        <a:p>
          <a:endParaRPr lang="en-US"/>
        </a:p>
      </dgm:t>
    </dgm:pt>
    <dgm:pt modelId="{852D3F45-9C53-4C8B-A577-B5404B34CDB8}">
      <dgm:prSet/>
      <dgm:spPr/>
      <dgm:t>
        <a:bodyPr/>
        <a:lstStyle/>
        <a:p>
          <a:r>
            <a:rPr lang="en-US"/>
            <a:t>Video</a:t>
          </a:r>
        </a:p>
      </dgm:t>
    </dgm:pt>
    <dgm:pt modelId="{AD2EF0A4-517B-4C5A-997A-548647C56DFB}" type="parTrans" cxnId="{56343B47-3D12-4B4E-83D9-9B03E692DC6F}">
      <dgm:prSet/>
      <dgm:spPr/>
      <dgm:t>
        <a:bodyPr/>
        <a:lstStyle/>
        <a:p>
          <a:endParaRPr lang="en-US"/>
        </a:p>
      </dgm:t>
    </dgm:pt>
    <dgm:pt modelId="{E96DE3F3-DE3C-4CF8-8045-A09A2399A11A}" type="sibTrans" cxnId="{56343B47-3D12-4B4E-83D9-9B03E692DC6F}">
      <dgm:prSet/>
      <dgm:spPr/>
      <dgm:t>
        <a:bodyPr/>
        <a:lstStyle/>
        <a:p>
          <a:endParaRPr lang="en-US"/>
        </a:p>
      </dgm:t>
    </dgm:pt>
    <dgm:pt modelId="{35E995E3-AA8C-4DB1-BEC9-862EB3FDE858}">
      <dgm:prSet/>
      <dgm:spPr/>
      <dgm:t>
        <a:bodyPr/>
        <a:lstStyle/>
        <a:p>
          <a:r>
            <a:rPr lang="en-US"/>
            <a:t>Audio</a:t>
          </a:r>
        </a:p>
      </dgm:t>
    </dgm:pt>
    <dgm:pt modelId="{0A471EFF-7AE0-4F1A-975E-B7A3B6144CB9}" type="parTrans" cxnId="{C052A358-C81D-4980-82EA-DBF7CD602530}">
      <dgm:prSet/>
      <dgm:spPr/>
      <dgm:t>
        <a:bodyPr/>
        <a:lstStyle/>
        <a:p>
          <a:endParaRPr lang="en-US"/>
        </a:p>
      </dgm:t>
    </dgm:pt>
    <dgm:pt modelId="{D2622DEC-E350-4BD5-9ABD-7270ABCDE511}" type="sibTrans" cxnId="{C052A358-C81D-4980-82EA-DBF7CD602530}">
      <dgm:prSet/>
      <dgm:spPr/>
      <dgm:t>
        <a:bodyPr/>
        <a:lstStyle/>
        <a:p>
          <a:endParaRPr lang="en-US"/>
        </a:p>
      </dgm:t>
    </dgm:pt>
    <dgm:pt modelId="{5545CD99-FD42-48EE-B038-F632F171BA1B}">
      <dgm:prSet/>
      <dgm:spPr/>
      <dgm:t>
        <a:bodyPr/>
        <a:lstStyle/>
        <a:p>
          <a:r>
            <a:rPr lang="en-US"/>
            <a:t>Lecture notes</a:t>
          </a:r>
        </a:p>
      </dgm:t>
    </dgm:pt>
    <dgm:pt modelId="{50E6B603-C6CD-41BC-A119-2F41CD8023CD}" type="parTrans" cxnId="{675A3B2A-266B-4510-888D-231B63386DAF}">
      <dgm:prSet/>
      <dgm:spPr/>
      <dgm:t>
        <a:bodyPr/>
        <a:lstStyle/>
        <a:p>
          <a:endParaRPr lang="en-US"/>
        </a:p>
      </dgm:t>
    </dgm:pt>
    <dgm:pt modelId="{A0B86CB0-79DE-4BC8-9C1A-679424D196D0}" type="sibTrans" cxnId="{675A3B2A-266B-4510-888D-231B63386DAF}">
      <dgm:prSet/>
      <dgm:spPr/>
      <dgm:t>
        <a:bodyPr/>
        <a:lstStyle/>
        <a:p>
          <a:endParaRPr lang="en-US"/>
        </a:p>
      </dgm:t>
    </dgm:pt>
    <dgm:pt modelId="{011D303F-D054-450E-A6E0-34478DD44435}">
      <dgm:prSet/>
      <dgm:spPr/>
      <dgm:t>
        <a:bodyPr/>
        <a:lstStyle/>
        <a:p>
          <a:r>
            <a:rPr lang="en-US"/>
            <a:t>And MORE</a:t>
          </a:r>
        </a:p>
      </dgm:t>
    </dgm:pt>
    <dgm:pt modelId="{509176B5-0563-41E8-A723-5A67E43406D1}" type="parTrans" cxnId="{83ECB94E-2BE5-425E-9084-DF3C9916998D}">
      <dgm:prSet/>
      <dgm:spPr/>
      <dgm:t>
        <a:bodyPr/>
        <a:lstStyle/>
        <a:p>
          <a:endParaRPr lang="en-US"/>
        </a:p>
      </dgm:t>
    </dgm:pt>
    <dgm:pt modelId="{34A4F026-3891-4666-A0B4-2C47BC17C51A}" type="sibTrans" cxnId="{83ECB94E-2BE5-425E-9084-DF3C9916998D}">
      <dgm:prSet/>
      <dgm:spPr/>
      <dgm:t>
        <a:bodyPr/>
        <a:lstStyle/>
        <a:p>
          <a:endParaRPr lang="en-US"/>
        </a:p>
      </dgm:t>
    </dgm:pt>
    <dgm:pt modelId="{20168B88-B9F7-49A8-B988-4ED4F7CEFC4B}" type="pres">
      <dgm:prSet presAssocID="{3E41BC42-489D-41A1-9C02-00A4D2B126B8}" presName="diagram" presStyleCnt="0">
        <dgm:presLayoutVars>
          <dgm:dir/>
          <dgm:resizeHandles val="exact"/>
        </dgm:presLayoutVars>
      </dgm:prSet>
      <dgm:spPr/>
    </dgm:pt>
    <dgm:pt modelId="{83E69372-A375-4A05-B140-1D069538CB2A}" type="pres">
      <dgm:prSet presAssocID="{04297C92-FDFA-4E81-821D-CB0F55F430A8}" presName="node" presStyleLbl="node1" presStyleIdx="0" presStyleCnt="10">
        <dgm:presLayoutVars>
          <dgm:bulletEnabled val="1"/>
        </dgm:presLayoutVars>
      </dgm:prSet>
      <dgm:spPr/>
    </dgm:pt>
    <dgm:pt modelId="{C261A9E6-110A-41DA-8CAA-28008B0A8891}" type="pres">
      <dgm:prSet presAssocID="{21F52276-C7C1-48AB-BFBC-D6AEF998CEAE}" presName="sibTrans" presStyleCnt="0"/>
      <dgm:spPr/>
    </dgm:pt>
    <dgm:pt modelId="{9D04E6E3-9CAD-462A-855A-3A9025569613}" type="pres">
      <dgm:prSet presAssocID="{A4BA12F5-7BA6-4C3D-A2AC-6EE7DF6BB2B1}" presName="node" presStyleLbl="node1" presStyleIdx="1" presStyleCnt="10">
        <dgm:presLayoutVars>
          <dgm:bulletEnabled val="1"/>
        </dgm:presLayoutVars>
      </dgm:prSet>
      <dgm:spPr/>
    </dgm:pt>
    <dgm:pt modelId="{ED34FA0F-44BD-4DE8-B52A-A436E870CC56}" type="pres">
      <dgm:prSet presAssocID="{14D4CD97-C082-47EF-B0AA-97D4105CDC9E}" presName="sibTrans" presStyleCnt="0"/>
      <dgm:spPr/>
    </dgm:pt>
    <dgm:pt modelId="{672E517B-0EF9-440A-AE49-33534ED25B54}" type="pres">
      <dgm:prSet presAssocID="{656CD825-0F6A-4C5A-8B68-3AED682C0938}" presName="node" presStyleLbl="node1" presStyleIdx="2" presStyleCnt="10">
        <dgm:presLayoutVars>
          <dgm:bulletEnabled val="1"/>
        </dgm:presLayoutVars>
      </dgm:prSet>
      <dgm:spPr/>
    </dgm:pt>
    <dgm:pt modelId="{BBADF0BF-B59F-46BE-8A61-04F9E9615953}" type="pres">
      <dgm:prSet presAssocID="{C8197304-A4AC-4F09-BAF5-FABB5F79B446}" presName="sibTrans" presStyleCnt="0"/>
      <dgm:spPr/>
    </dgm:pt>
    <dgm:pt modelId="{03F5448A-F58F-4A2E-A5F5-A175E66B6E32}" type="pres">
      <dgm:prSet presAssocID="{FCBFAA29-7854-4FD7-81E8-106B1899FD5D}" presName="node" presStyleLbl="node1" presStyleIdx="3" presStyleCnt="10">
        <dgm:presLayoutVars>
          <dgm:bulletEnabled val="1"/>
        </dgm:presLayoutVars>
      </dgm:prSet>
      <dgm:spPr/>
    </dgm:pt>
    <dgm:pt modelId="{2C636E9E-A677-404F-B307-4FC41A9FF0BF}" type="pres">
      <dgm:prSet presAssocID="{6C90B399-D66F-4EB1-BCAD-1339DA505A64}" presName="sibTrans" presStyleCnt="0"/>
      <dgm:spPr/>
    </dgm:pt>
    <dgm:pt modelId="{6E2D02E1-7D1C-4E77-848A-924B9B057F30}" type="pres">
      <dgm:prSet presAssocID="{7809FC09-74DD-421F-A25F-5FB8F0B3EED9}" presName="node" presStyleLbl="node1" presStyleIdx="4" presStyleCnt="10">
        <dgm:presLayoutVars>
          <dgm:bulletEnabled val="1"/>
        </dgm:presLayoutVars>
      </dgm:prSet>
      <dgm:spPr/>
    </dgm:pt>
    <dgm:pt modelId="{B583A302-EEAF-4787-95C3-96833F316BBF}" type="pres">
      <dgm:prSet presAssocID="{8DBC2F4A-13F1-4EEA-B29F-0DF520B46DAD}" presName="sibTrans" presStyleCnt="0"/>
      <dgm:spPr/>
    </dgm:pt>
    <dgm:pt modelId="{CADD9E2C-EBDA-4CEC-8636-75ACA1D691BE}" type="pres">
      <dgm:prSet presAssocID="{1CD840FB-BD51-4E43-9406-AB50192F060C}" presName="node" presStyleLbl="node1" presStyleIdx="5" presStyleCnt="10">
        <dgm:presLayoutVars>
          <dgm:bulletEnabled val="1"/>
        </dgm:presLayoutVars>
      </dgm:prSet>
      <dgm:spPr/>
    </dgm:pt>
    <dgm:pt modelId="{D56BFC81-6241-41F5-B606-117524B00F2D}" type="pres">
      <dgm:prSet presAssocID="{10E04ABE-2CE9-4BAB-A57D-B85E46A1053B}" presName="sibTrans" presStyleCnt="0"/>
      <dgm:spPr/>
    </dgm:pt>
    <dgm:pt modelId="{192CDDC4-745F-4CFC-9DF3-99ADDED36466}" type="pres">
      <dgm:prSet presAssocID="{852D3F45-9C53-4C8B-A577-B5404B34CDB8}" presName="node" presStyleLbl="node1" presStyleIdx="6" presStyleCnt="10">
        <dgm:presLayoutVars>
          <dgm:bulletEnabled val="1"/>
        </dgm:presLayoutVars>
      </dgm:prSet>
      <dgm:spPr/>
    </dgm:pt>
    <dgm:pt modelId="{7F3C831B-7690-4C9C-8686-38522A659DFE}" type="pres">
      <dgm:prSet presAssocID="{E96DE3F3-DE3C-4CF8-8045-A09A2399A11A}" presName="sibTrans" presStyleCnt="0"/>
      <dgm:spPr/>
    </dgm:pt>
    <dgm:pt modelId="{E6D2B419-D098-40FA-A59B-E42BEDF89991}" type="pres">
      <dgm:prSet presAssocID="{35E995E3-AA8C-4DB1-BEC9-862EB3FDE858}" presName="node" presStyleLbl="node1" presStyleIdx="7" presStyleCnt="10">
        <dgm:presLayoutVars>
          <dgm:bulletEnabled val="1"/>
        </dgm:presLayoutVars>
      </dgm:prSet>
      <dgm:spPr/>
    </dgm:pt>
    <dgm:pt modelId="{572065E7-FFA3-4B11-A94C-2C952E68AED8}" type="pres">
      <dgm:prSet presAssocID="{D2622DEC-E350-4BD5-9ABD-7270ABCDE511}" presName="sibTrans" presStyleCnt="0"/>
      <dgm:spPr/>
    </dgm:pt>
    <dgm:pt modelId="{A5F28F2B-11E4-4678-BDEA-D3112FC03086}" type="pres">
      <dgm:prSet presAssocID="{5545CD99-FD42-48EE-B038-F632F171BA1B}" presName="node" presStyleLbl="node1" presStyleIdx="8" presStyleCnt="10">
        <dgm:presLayoutVars>
          <dgm:bulletEnabled val="1"/>
        </dgm:presLayoutVars>
      </dgm:prSet>
      <dgm:spPr/>
    </dgm:pt>
    <dgm:pt modelId="{882874B2-2C96-4305-81D2-AAA55FF03FE2}" type="pres">
      <dgm:prSet presAssocID="{A0B86CB0-79DE-4BC8-9C1A-679424D196D0}" presName="sibTrans" presStyleCnt="0"/>
      <dgm:spPr/>
    </dgm:pt>
    <dgm:pt modelId="{A1756BF7-0926-40DE-821A-E7301CCCCAAB}" type="pres">
      <dgm:prSet presAssocID="{011D303F-D054-450E-A6E0-34478DD44435}" presName="node" presStyleLbl="node1" presStyleIdx="9" presStyleCnt="10">
        <dgm:presLayoutVars>
          <dgm:bulletEnabled val="1"/>
        </dgm:presLayoutVars>
      </dgm:prSet>
      <dgm:spPr/>
    </dgm:pt>
  </dgm:ptLst>
  <dgm:cxnLst>
    <dgm:cxn modelId="{CDB5D512-DD24-439C-A242-F5751E366D70}" srcId="{3E41BC42-489D-41A1-9C02-00A4D2B126B8}" destId="{A4BA12F5-7BA6-4C3D-A2AC-6EE7DF6BB2B1}" srcOrd="1" destOrd="0" parTransId="{B0CD9805-4951-4674-8CF3-C33F34679A22}" sibTransId="{14D4CD97-C082-47EF-B0AA-97D4105CDC9E}"/>
    <dgm:cxn modelId="{7B7B2313-5229-4E37-850F-F5DF75CDF8F9}" type="presOf" srcId="{FCBFAA29-7854-4FD7-81E8-106B1899FD5D}" destId="{03F5448A-F58F-4A2E-A5F5-A175E66B6E32}" srcOrd="0" destOrd="0" presId="urn:microsoft.com/office/officeart/2005/8/layout/default"/>
    <dgm:cxn modelId="{E51CCD13-D897-4ED9-B5F9-350CF4744002}" type="presOf" srcId="{5545CD99-FD42-48EE-B038-F632F171BA1B}" destId="{A5F28F2B-11E4-4678-BDEA-D3112FC03086}" srcOrd="0" destOrd="0" presId="urn:microsoft.com/office/officeart/2005/8/layout/default"/>
    <dgm:cxn modelId="{5E053924-7041-4ED6-8D3A-C589D52C0CD4}" type="presOf" srcId="{656CD825-0F6A-4C5A-8B68-3AED682C0938}" destId="{672E517B-0EF9-440A-AE49-33534ED25B54}" srcOrd="0" destOrd="0" presId="urn:microsoft.com/office/officeart/2005/8/layout/default"/>
    <dgm:cxn modelId="{675A3B2A-266B-4510-888D-231B63386DAF}" srcId="{3E41BC42-489D-41A1-9C02-00A4D2B126B8}" destId="{5545CD99-FD42-48EE-B038-F632F171BA1B}" srcOrd="8" destOrd="0" parTransId="{50E6B603-C6CD-41BC-A119-2F41CD8023CD}" sibTransId="{A0B86CB0-79DE-4BC8-9C1A-679424D196D0}"/>
    <dgm:cxn modelId="{ED5B6860-8E5D-431A-976E-61ED6AEE18B4}" srcId="{3E41BC42-489D-41A1-9C02-00A4D2B126B8}" destId="{04297C92-FDFA-4E81-821D-CB0F55F430A8}" srcOrd="0" destOrd="0" parTransId="{0AB334F0-8930-4FF4-AFC8-4FEA1EE15F4D}" sibTransId="{21F52276-C7C1-48AB-BFBC-D6AEF998CEAE}"/>
    <dgm:cxn modelId="{56343B47-3D12-4B4E-83D9-9B03E692DC6F}" srcId="{3E41BC42-489D-41A1-9C02-00A4D2B126B8}" destId="{852D3F45-9C53-4C8B-A577-B5404B34CDB8}" srcOrd="6" destOrd="0" parTransId="{AD2EF0A4-517B-4C5A-997A-548647C56DFB}" sibTransId="{E96DE3F3-DE3C-4CF8-8045-A09A2399A11A}"/>
    <dgm:cxn modelId="{E6F77C4B-B059-4A92-A0F9-6C34306F2F14}" type="presOf" srcId="{7809FC09-74DD-421F-A25F-5FB8F0B3EED9}" destId="{6E2D02E1-7D1C-4E77-848A-924B9B057F30}" srcOrd="0" destOrd="0" presId="urn:microsoft.com/office/officeart/2005/8/layout/default"/>
    <dgm:cxn modelId="{7C4CA24C-7893-45EE-B6BF-06A810645D73}" srcId="{3E41BC42-489D-41A1-9C02-00A4D2B126B8}" destId="{FCBFAA29-7854-4FD7-81E8-106B1899FD5D}" srcOrd="3" destOrd="0" parTransId="{FA9A7F55-438F-4C9D-AF59-8B7BF2E7273E}" sibTransId="{6C90B399-D66F-4EB1-BCAD-1339DA505A64}"/>
    <dgm:cxn modelId="{83ECB94E-2BE5-425E-9084-DF3C9916998D}" srcId="{3E41BC42-489D-41A1-9C02-00A4D2B126B8}" destId="{011D303F-D054-450E-A6E0-34478DD44435}" srcOrd="9" destOrd="0" parTransId="{509176B5-0563-41E8-A723-5A67E43406D1}" sibTransId="{34A4F026-3891-4666-A0B4-2C47BC17C51A}"/>
    <dgm:cxn modelId="{ECA7726F-5FD1-4AA0-B123-6A583A0E3DCA}" type="presOf" srcId="{011D303F-D054-450E-A6E0-34478DD44435}" destId="{A1756BF7-0926-40DE-821A-E7301CCCCAAB}" srcOrd="0" destOrd="0" presId="urn:microsoft.com/office/officeart/2005/8/layout/default"/>
    <dgm:cxn modelId="{0E888253-3E1A-4564-A906-9895E4A43A24}" srcId="{3E41BC42-489D-41A1-9C02-00A4D2B126B8}" destId="{1CD840FB-BD51-4E43-9406-AB50192F060C}" srcOrd="5" destOrd="0" parTransId="{C2302805-F88F-4E5E-92E2-F638F2EBC962}" sibTransId="{10E04ABE-2CE9-4BAB-A57D-B85E46A1053B}"/>
    <dgm:cxn modelId="{143FA956-A5A3-4ADC-A5BE-375C16356E15}" type="presOf" srcId="{A4BA12F5-7BA6-4C3D-A2AC-6EE7DF6BB2B1}" destId="{9D04E6E3-9CAD-462A-855A-3A9025569613}" srcOrd="0" destOrd="0" presId="urn:microsoft.com/office/officeart/2005/8/layout/default"/>
    <dgm:cxn modelId="{C052A358-C81D-4980-82EA-DBF7CD602530}" srcId="{3E41BC42-489D-41A1-9C02-00A4D2B126B8}" destId="{35E995E3-AA8C-4DB1-BEC9-862EB3FDE858}" srcOrd="7" destOrd="0" parTransId="{0A471EFF-7AE0-4F1A-975E-B7A3B6144CB9}" sibTransId="{D2622DEC-E350-4BD5-9ABD-7270ABCDE511}"/>
    <dgm:cxn modelId="{2B189284-6115-4D1C-A48D-DAAEDBE7DA61}" type="presOf" srcId="{1CD840FB-BD51-4E43-9406-AB50192F060C}" destId="{CADD9E2C-EBDA-4CEC-8636-75ACA1D691BE}" srcOrd="0" destOrd="0" presId="urn:microsoft.com/office/officeart/2005/8/layout/default"/>
    <dgm:cxn modelId="{0A0BFD87-8159-4D58-9FFC-308FB2710EFF}" type="presOf" srcId="{35E995E3-AA8C-4DB1-BEC9-862EB3FDE858}" destId="{E6D2B419-D098-40FA-A59B-E42BEDF89991}" srcOrd="0" destOrd="0" presId="urn:microsoft.com/office/officeart/2005/8/layout/default"/>
    <dgm:cxn modelId="{FBD6CC92-9B6E-409D-AF62-07BC849F4369}" type="presOf" srcId="{852D3F45-9C53-4C8B-A577-B5404B34CDB8}" destId="{192CDDC4-745F-4CFC-9DF3-99ADDED36466}" srcOrd="0" destOrd="0" presId="urn:microsoft.com/office/officeart/2005/8/layout/default"/>
    <dgm:cxn modelId="{DE251C96-6DDD-434E-876D-03FFFDD7E878}" type="presOf" srcId="{3E41BC42-489D-41A1-9C02-00A4D2B126B8}" destId="{20168B88-B9F7-49A8-B988-4ED4F7CEFC4B}" srcOrd="0" destOrd="0" presId="urn:microsoft.com/office/officeart/2005/8/layout/default"/>
    <dgm:cxn modelId="{F50860C9-8C9A-4B14-B592-3D96DFB2BAB0}" type="presOf" srcId="{04297C92-FDFA-4E81-821D-CB0F55F430A8}" destId="{83E69372-A375-4A05-B140-1D069538CB2A}" srcOrd="0" destOrd="0" presId="urn:microsoft.com/office/officeart/2005/8/layout/default"/>
    <dgm:cxn modelId="{8581D3EB-BD94-4DDF-B579-47C2471E4B55}" srcId="{3E41BC42-489D-41A1-9C02-00A4D2B126B8}" destId="{656CD825-0F6A-4C5A-8B68-3AED682C0938}" srcOrd="2" destOrd="0" parTransId="{E5B199F4-55E8-416A-9861-1F4C8F5558C0}" sibTransId="{C8197304-A4AC-4F09-BAF5-FABB5F79B446}"/>
    <dgm:cxn modelId="{6FBF00F4-6466-4AA9-AE0A-5157907B5F68}" srcId="{3E41BC42-489D-41A1-9C02-00A4D2B126B8}" destId="{7809FC09-74DD-421F-A25F-5FB8F0B3EED9}" srcOrd="4" destOrd="0" parTransId="{DEF9BE8B-0A83-4022-940E-3A7A6ACD22EE}" sibTransId="{8DBC2F4A-13F1-4EEA-B29F-0DF520B46DAD}"/>
    <dgm:cxn modelId="{7A994BB0-7BEA-4686-B9BE-0E78BB8D5594}" type="presParOf" srcId="{20168B88-B9F7-49A8-B988-4ED4F7CEFC4B}" destId="{83E69372-A375-4A05-B140-1D069538CB2A}" srcOrd="0" destOrd="0" presId="urn:microsoft.com/office/officeart/2005/8/layout/default"/>
    <dgm:cxn modelId="{D4E9D70E-E8B7-4BB4-9EB8-25785E8E8A03}" type="presParOf" srcId="{20168B88-B9F7-49A8-B988-4ED4F7CEFC4B}" destId="{C261A9E6-110A-41DA-8CAA-28008B0A8891}" srcOrd="1" destOrd="0" presId="urn:microsoft.com/office/officeart/2005/8/layout/default"/>
    <dgm:cxn modelId="{D1936216-2657-447E-B42F-9B0B1E4683F5}" type="presParOf" srcId="{20168B88-B9F7-49A8-B988-4ED4F7CEFC4B}" destId="{9D04E6E3-9CAD-462A-855A-3A9025569613}" srcOrd="2" destOrd="0" presId="urn:microsoft.com/office/officeart/2005/8/layout/default"/>
    <dgm:cxn modelId="{DCE3CE3B-E4AC-4DB8-B54E-1F07012B82B6}" type="presParOf" srcId="{20168B88-B9F7-49A8-B988-4ED4F7CEFC4B}" destId="{ED34FA0F-44BD-4DE8-B52A-A436E870CC56}" srcOrd="3" destOrd="0" presId="urn:microsoft.com/office/officeart/2005/8/layout/default"/>
    <dgm:cxn modelId="{680FC555-94FE-4B75-8192-5FB8A24C45DB}" type="presParOf" srcId="{20168B88-B9F7-49A8-B988-4ED4F7CEFC4B}" destId="{672E517B-0EF9-440A-AE49-33534ED25B54}" srcOrd="4" destOrd="0" presId="urn:microsoft.com/office/officeart/2005/8/layout/default"/>
    <dgm:cxn modelId="{6CE29D3A-CFF6-4BD1-B224-1493119B8286}" type="presParOf" srcId="{20168B88-B9F7-49A8-B988-4ED4F7CEFC4B}" destId="{BBADF0BF-B59F-46BE-8A61-04F9E9615953}" srcOrd="5" destOrd="0" presId="urn:microsoft.com/office/officeart/2005/8/layout/default"/>
    <dgm:cxn modelId="{26E9FEC3-9E33-480D-85D6-63F0CFAB8FA8}" type="presParOf" srcId="{20168B88-B9F7-49A8-B988-4ED4F7CEFC4B}" destId="{03F5448A-F58F-4A2E-A5F5-A175E66B6E32}" srcOrd="6" destOrd="0" presId="urn:microsoft.com/office/officeart/2005/8/layout/default"/>
    <dgm:cxn modelId="{2FD23300-0EA1-4194-AC2C-ED9D65F18A1E}" type="presParOf" srcId="{20168B88-B9F7-49A8-B988-4ED4F7CEFC4B}" destId="{2C636E9E-A677-404F-B307-4FC41A9FF0BF}" srcOrd="7" destOrd="0" presId="urn:microsoft.com/office/officeart/2005/8/layout/default"/>
    <dgm:cxn modelId="{095F9DA9-84AA-41D0-B9BD-0E3016870EE0}" type="presParOf" srcId="{20168B88-B9F7-49A8-B988-4ED4F7CEFC4B}" destId="{6E2D02E1-7D1C-4E77-848A-924B9B057F30}" srcOrd="8" destOrd="0" presId="urn:microsoft.com/office/officeart/2005/8/layout/default"/>
    <dgm:cxn modelId="{3EF71102-C940-41EB-8A3F-BD8C63DC7FF3}" type="presParOf" srcId="{20168B88-B9F7-49A8-B988-4ED4F7CEFC4B}" destId="{B583A302-EEAF-4787-95C3-96833F316BBF}" srcOrd="9" destOrd="0" presId="urn:microsoft.com/office/officeart/2005/8/layout/default"/>
    <dgm:cxn modelId="{A2E31589-57BF-4F91-9932-BF8E0637145B}" type="presParOf" srcId="{20168B88-B9F7-49A8-B988-4ED4F7CEFC4B}" destId="{CADD9E2C-EBDA-4CEC-8636-75ACA1D691BE}" srcOrd="10" destOrd="0" presId="urn:microsoft.com/office/officeart/2005/8/layout/default"/>
    <dgm:cxn modelId="{3C3E5333-8061-40F0-BAF7-182395F10184}" type="presParOf" srcId="{20168B88-B9F7-49A8-B988-4ED4F7CEFC4B}" destId="{D56BFC81-6241-41F5-B606-117524B00F2D}" srcOrd="11" destOrd="0" presId="urn:microsoft.com/office/officeart/2005/8/layout/default"/>
    <dgm:cxn modelId="{11D7B1B1-0FF7-4158-BD23-79205996B44E}" type="presParOf" srcId="{20168B88-B9F7-49A8-B988-4ED4F7CEFC4B}" destId="{192CDDC4-745F-4CFC-9DF3-99ADDED36466}" srcOrd="12" destOrd="0" presId="urn:microsoft.com/office/officeart/2005/8/layout/default"/>
    <dgm:cxn modelId="{A698232D-E977-44E2-91A3-503505C45B4B}" type="presParOf" srcId="{20168B88-B9F7-49A8-B988-4ED4F7CEFC4B}" destId="{7F3C831B-7690-4C9C-8686-38522A659DFE}" srcOrd="13" destOrd="0" presId="urn:microsoft.com/office/officeart/2005/8/layout/default"/>
    <dgm:cxn modelId="{8AE12C34-59EC-4F1B-91DB-B1B4CE6F4C67}" type="presParOf" srcId="{20168B88-B9F7-49A8-B988-4ED4F7CEFC4B}" destId="{E6D2B419-D098-40FA-A59B-E42BEDF89991}" srcOrd="14" destOrd="0" presId="urn:microsoft.com/office/officeart/2005/8/layout/default"/>
    <dgm:cxn modelId="{B4F32DA8-D8EE-488E-8F62-E0D79EFB82CC}" type="presParOf" srcId="{20168B88-B9F7-49A8-B988-4ED4F7CEFC4B}" destId="{572065E7-FFA3-4B11-A94C-2C952E68AED8}" srcOrd="15" destOrd="0" presId="urn:microsoft.com/office/officeart/2005/8/layout/default"/>
    <dgm:cxn modelId="{7DEA357B-98A3-474D-9FC7-4831A1A7489D}" type="presParOf" srcId="{20168B88-B9F7-49A8-B988-4ED4F7CEFC4B}" destId="{A5F28F2B-11E4-4678-BDEA-D3112FC03086}" srcOrd="16" destOrd="0" presId="urn:microsoft.com/office/officeart/2005/8/layout/default"/>
    <dgm:cxn modelId="{3EFFB08A-0180-416A-A4DD-981F1F02E8C3}" type="presParOf" srcId="{20168B88-B9F7-49A8-B988-4ED4F7CEFC4B}" destId="{882874B2-2C96-4305-81D2-AAA55FF03FE2}" srcOrd="17" destOrd="0" presId="urn:microsoft.com/office/officeart/2005/8/layout/default"/>
    <dgm:cxn modelId="{C8AB5BF6-A8F4-4528-90C1-88E4A1196FDE}" type="presParOf" srcId="{20168B88-B9F7-49A8-B988-4ED4F7CEFC4B}" destId="{A1756BF7-0926-40DE-821A-E7301CCCCAAB}" srcOrd="18"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E69372-A375-4A05-B140-1D069538CB2A}">
      <dsp:nvSpPr>
        <dsp:cNvPr id="0" name=""/>
        <dsp:cNvSpPr/>
      </dsp:nvSpPr>
      <dsp:spPr>
        <a:xfrm>
          <a:off x="3701" y="496634"/>
          <a:ext cx="2004303" cy="1202581"/>
        </a:xfrm>
        <a:prstGeom prst="rect">
          <a:avLst/>
        </a:prstGeom>
        <a:gradFill rotWithShape="0">
          <a:gsLst>
            <a:gs pos="0">
              <a:schemeClr val="accent6">
                <a:shade val="50000"/>
                <a:hueOff val="0"/>
                <a:satOff val="0"/>
                <a:lumOff val="0"/>
                <a:alphaOff val="0"/>
                <a:tint val="60000"/>
                <a:satMod val="100000"/>
                <a:lumMod val="110000"/>
              </a:schemeClr>
            </a:gs>
            <a:gs pos="100000">
              <a:schemeClr val="accent6">
                <a:shade val="50000"/>
                <a:hueOff val="0"/>
                <a:satOff val="0"/>
                <a:lumOff val="0"/>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dirty="0"/>
            <a:t>Textbooks</a:t>
          </a:r>
        </a:p>
      </dsp:txBody>
      <dsp:txXfrm>
        <a:off x="3701" y="496634"/>
        <a:ext cx="2004303" cy="1202581"/>
      </dsp:txXfrm>
    </dsp:sp>
    <dsp:sp modelId="{9D04E6E3-9CAD-462A-855A-3A9025569613}">
      <dsp:nvSpPr>
        <dsp:cNvPr id="0" name=""/>
        <dsp:cNvSpPr/>
      </dsp:nvSpPr>
      <dsp:spPr>
        <a:xfrm>
          <a:off x="2208435" y="496634"/>
          <a:ext cx="2004303" cy="1202581"/>
        </a:xfrm>
        <a:prstGeom prst="rect">
          <a:avLst/>
        </a:prstGeom>
        <a:gradFill rotWithShape="0">
          <a:gsLst>
            <a:gs pos="0">
              <a:schemeClr val="accent6">
                <a:shade val="50000"/>
                <a:hueOff val="-52418"/>
                <a:satOff val="8908"/>
                <a:lumOff val="7533"/>
                <a:alphaOff val="0"/>
                <a:tint val="60000"/>
                <a:satMod val="100000"/>
                <a:lumMod val="110000"/>
              </a:schemeClr>
            </a:gs>
            <a:gs pos="100000">
              <a:schemeClr val="accent6">
                <a:shade val="50000"/>
                <a:hueOff val="-52418"/>
                <a:satOff val="8908"/>
                <a:lumOff val="7533"/>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Syllabi</a:t>
          </a:r>
        </a:p>
      </dsp:txBody>
      <dsp:txXfrm>
        <a:off x="2208435" y="496634"/>
        <a:ext cx="2004303" cy="1202581"/>
      </dsp:txXfrm>
    </dsp:sp>
    <dsp:sp modelId="{672E517B-0EF9-440A-AE49-33534ED25B54}">
      <dsp:nvSpPr>
        <dsp:cNvPr id="0" name=""/>
        <dsp:cNvSpPr/>
      </dsp:nvSpPr>
      <dsp:spPr>
        <a:xfrm>
          <a:off x="4413168" y="496634"/>
          <a:ext cx="2004303" cy="1202581"/>
        </a:xfrm>
        <a:prstGeom prst="rect">
          <a:avLst/>
        </a:prstGeom>
        <a:gradFill rotWithShape="0">
          <a:gsLst>
            <a:gs pos="0">
              <a:schemeClr val="accent6">
                <a:shade val="50000"/>
                <a:hueOff val="-104837"/>
                <a:satOff val="17816"/>
                <a:lumOff val="15066"/>
                <a:alphaOff val="0"/>
                <a:tint val="60000"/>
                <a:satMod val="100000"/>
                <a:lumMod val="110000"/>
              </a:schemeClr>
            </a:gs>
            <a:gs pos="100000">
              <a:schemeClr val="accent6">
                <a:shade val="50000"/>
                <a:hueOff val="-104837"/>
                <a:satOff val="17816"/>
                <a:lumOff val="15066"/>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Curricula</a:t>
          </a:r>
        </a:p>
      </dsp:txBody>
      <dsp:txXfrm>
        <a:off x="4413168" y="496634"/>
        <a:ext cx="2004303" cy="1202581"/>
      </dsp:txXfrm>
    </dsp:sp>
    <dsp:sp modelId="{03F5448A-F58F-4A2E-A5F5-A175E66B6E32}">
      <dsp:nvSpPr>
        <dsp:cNvPr id="0" name=""/>
        <dsp:cNvSpPr/>
      </dsp:nvSpPr>
      <dsp:spPr>
        <a:xfrm>
          <a:off x="6617902" y="496634"/>
          <a:ext cx="2004303" cy="1202581"/>
        </a:xfrm>
        <a:prstGeom prst="rect">
          <a:avLst/>
        </a:prstGeom>
        <a:gradFill rotWithShape="0">
          <a:gsLst>
            <a:gs pos="0">
              <a:schemeClr val="accent6">
                <a:shade val="50000"/>
                <a:hueOff val="-157255"/>
                <a:satOff val="26724"/>
                <a:lumOff val="22599"/>
                <a:alphaOff val="0"/>
                <a:tint val="60000"/>
                <a:satMod val="100000"/>
                <a:lumMod val="110000"/>
              </a:schemeClr>
            </a:gs>
            <a:gs pos="100000">
              <a:schemeClr val="accent6">
                <a:shade val="50000"/>
                <a:hueOff val="-157255"/>
                <a:satOff val="26724"/>
                <a:lumOff val="22599"/>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Tests</a:t>
          </a:r>
        </a:p>
      </dsp:txBody>
      <dsp:txXfrm>
        <a:off x="6617902" y="496634"/>
        <a:ext cx="2004303" cy="1202581"/>
      </dsp:txXfrm>
    </dsp:sp>
    <dsp:sp modelId="{6E2D02E1-7D1C-4E77-848A-924B9B057F30}">
      <dsp:nvSpPr>
        <dsp:cNvPr id="0" name=""/>
        <dsp:cNvSpPr/>
      </dsp:nvSpPr>
      <dsp:spPr>
        <a:xfrm>
          <a:off x="8822635" y="496634"/>
          <a:ext cx="2004303" cy="1202581"/>
        </a:xfrm>
        <a:prstGeom prst="rect">
          <a:avLst/>
        </a:prstGeom>
        <a:gradFill rotWithShape="0">
          <a:gsLst>
            <a:gs pos="0">
              <a:schemeClr val="accent6">
                <a:shade val="50000"/>
                <a:hueOff val="-209674"/>
                <a:satOff val="35632"/>
                <a:lumOff val="30132"/>
                <a:alphaOff val="0"/>
                <a:tint val="60000"/>
                <a:satMod val="100000"/>
                <a:lumMod val="110000"/>
              </a:schemeClr>
            </a:gs>
            <a:gs pos="100000">
              <a:schemeClr val="accent6">
                <a:shade val="50000"/>
                <a:hueOff val="-209674"/>
                <a:satOff val="35632"/>
                <a:lumOff val="30132"/>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Projects</a:t>
          </a:r>
        </a:p>
      </dsp:txBody>
      <dsp:txXfrm>
        <a:off x="8822635" y="496634"/>
        <a:ext cx="2004303" cy="1202581"/>
      </dsp:txXfrm>
    </dsp:sp>
    <dsp:sp modelId="{CADD9E2C-EBDA-4CEC-8636-75ACA1D691BE}">
      <dsp:nvSpPr>
        <dsp:cNvPr id="0" name=""/>
        <dsp:cNvSpPr/>
      </dsp:nvSpPr>
      <dsp:spPr>
        <a:xfrm>
          <a:off x="3701" y="1899646"/>
          <a:ext cx="2004303" cy="1202581"/>
        </a:xfrm>
        <a:prstGeom prst="rect">
          <a:avLst/>
        </a:prstGeom>
        <a:gradFill rotWithShape="0">
          <a:gsLst>
            <a:gs pos="0">
              <a:schemeClr val="accent6">
                <a:shade val="50000"/>
                <a:hueOff val="-262092"/>
                <a:satOff val="44540"/>
                <a:lumOff val="37665"/>
                <a:alphaOff val="0"/>
                <a:tint val="60000"/>
                <a:satMod val="100000"/>
                <a:lumMod val="110000"/>
              </a:schemeClr>
            </a:gs>
            <a:gs pos="100000">
              <a:schemeClr val="accent6">
                <a:shade val="50000"/>
                <a:hueOff val="-262092"/>
                <a:satOff val="44540"/>
                <a:lumOff val="37665"/>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Animation</a:t>
          </a:r>
        </a:p>
      </dsp:txBody>
      <dsp:txXfrm>
        <a:off x="3701" y="1899646"/>
        <a:ext cx="2004303" cy="1202581"/>
      </dsp:txXfrm>
    </dsp:sp>
    <dsp:sp modelId="{192CDDC4-745F-4CFC-9DF3-99ADDED36466}">
      <dsp:nvSpPr>
        <dsp:cNvPr id="0" name=""/>
        <dsp:cNvSpPr/>
      </dsp:nvSpPr>
      <dsp:spPr>
        <a:xfrm>
          <a:off x="2208435" y="1899646"/>
          <a:ext cx="2004303" cy="1202581"/>
        </a:xfrm>
        <a:prstGeom prst="rect">
          <a:avLst/>
        </a:prstGeom>
        <a:gradFill rotWithShape="0">
          <a:gsLst>
            <a:gs pos="0">
              <a:schemeClr val="accent6">
                <a:shade val="50000"/>
                <a:hueOff val="-209674"/>
                <a:satOff val="35632"/>
                <a:lumOff val="30132"/>
                <a:alphaOff val="0"/>
                <a:tint val="60000"/>
                <a:satMod val="100000"/>
                <a:lumMod val="110000"/>
              </a:schemeClr>
            </a:gs>
            <a:gs pos="100000">
              <a:schemeClr val="accent6">
                <a:shade val="50000"/>
                <a:hueOff val="-209674"/>
                <a:satOff val="35632"/>
                <a:lumOff val="30132"/>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Video</a:t>
          </a:r>
        </a:p>
      </dsp:txBody>
      <dsp:txXfrm>
        <a:off x="2208435" y="1899646"/>
        <a:ext cx="2004303" cy="1202581"/>
      </dsp:txXfrm>
    </dsp:sp>
    <dsp:sp modelId="{E6D2B419-D098-40FA-A59B-E42BEDF89991}">
      <dsp:nvSpPr>
        <dsp:cNvPr id="0" name=""/>
        <dsp:cNvSpPr/>
      </dsp:nvSpPr>
      <dsp:spPr>
        <a:xfrm>
          <a:off x="4413168" y="1899646"/>
          <a:ext cx="2004303" cy="1202581"/>
        </a:xfrm>
        <a:prstGeom prst="rect">
          <a:avLst/>
        </a:prstGeom>
        <a:gradFill rotWithShape="0">
          <a:gsLst>
            <a:gs pos="0">
              <a:schemeClr val="accent6">
                <a:shade val="50000"/>
                <a:hueOff val="-157255"/>
                <a:satOff val="26724"/>
                <a:lumOff val="22599"/>
                <a:alphaOff val="0"/>
                <a:tint val="60000"/>
                <a:satMod val="100000"/>
                <a:lumMod val="110000"/>
              </a:schemeClr>
            </a:gs>
            <a:gs pos="100000">
              <a:schemeClr val="accent6">
                <a:shade val="50000"/>
                <a:hueOff val="-157255"/>
                <a:satOff val="26724"/>
                <a:lumOff val="22599"/>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Audio</a:t>
          </a:r>
        </a:p>
      </dsp:txBody>
      <dsp:txXfrm>
        <a:off x="4413168" y="1899646"/>
        <a:ext cx="2004303" cy="1202581"/>
      </dsp:txXfrm>
    </dsp:sp>
    <dsp:sp modelId="{A5F28F2B-11E4-4678-BDEA-D3112FC03086}">
      <dsp:nvSpPr>
        <dsp:cNvPr id="0" name=""/>
        <dsp:cNvSpPr/>
      </dsp:nvSpPr>
      <dsp:spPr>
        <a:xfrm>
          <a:off x="6617902" y="1899646"/>
          <a:ext cx="2004303" cy="1202581"/>
        </a:xfrm>
        <a:prstGeom prst="rect">
          <a:avLst/>
        </a:prstGeom>
        <a:gradFill rotWithShape="0">
          <a:gsLst>
            <a:gs pos="0">
              <a:schemeClr val="accent6">
                <a:shade val="50000"/>
                <a:hueOff val="-104837"/>
                <a:satOff val="17816"/>
                <a:lumOff val="15066"/>
                <a:alphaOff val="0"/>
                <a:tint val="60000"/>
                <a:satMod val="100000"/>
                <a:lumMod val="110000"/>
              </a:schemeClr>
            </a:gs>
            <a:gs pos="100000">
              <a:schemeClr val="accent6">
                <a:shade val="50000"/>
                <a:hueOff val="-104837"/>
                <a:satOff val="17816"/>
                <a:lumOff val="15066"/>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Lecture notes</a:t>
          </a:r>
        </a:p>
      </dsp:txBody>
      <dsp:txXfrm>
        <a:off x="6617902" y="1899646"/>
        <a:ext cx="2004303" cy="1202581"/>
      </dsp:txXfrm>
    </dsp:sp>
    <dsp:sp modelId="{A1756BF7-0926-40DE-821A-E7301CCCCAAB}">
      <dsp:nvSpPr>
        <dsp:cNvPr id="0" name=""/>
        <dsp:cNvSpPr/>
      </dsp:nvSpPr>
      <dsp:spPr>
        <a:xfrm>
          <a:off x="8822635" y="1899646"/>
          <a:ext cx="2004303" cy="1202581"/>
        </a:xfrm>
        <a:prstGeom prst="rect">
          <a:avLst/>
        </a:prstGeom>
        <a:gradFill rotWithShape="0">
          <a:gsLst>
            <a:gs pos="0">
              <a:schemeClr val="accent6">
                <a:shade val="50000"/>
                <a:hueOff val="-52418"/>
                <a:satOff val="8908"/>
                <a:lumOff val="7533"/>
                <a:alphaOff val="0"/>
                <a:tint val="60000"/>
                <a:satMod val="100000"/>
                <a:lumMod val="110000"/>
              </a:schemeClr>
            </a:gs>
            <a:gs pos="100000">
              <a:schemeClr val="accent6">
                <a:shade val="50000"/>
                <a:hueOff val="-52418"/>
                <a:satOff val="8908"/>
                <a:lumOff val="7533"/>
                <a:alphaOff val="0"/>
                <a:tint val="70000"/>
                <a:satMod val="100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US" sz="3000" kern="1200"/>
            <a:t>And MORE</a:t>
          </a:r>
        </a:p>
      </dsp:txBody>
      <dsp:txXfrm>
        <a:off x="8822635" y="1899646"/>
        <a:ext cx="2004303" cy="120258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7535D5-9624-45B0-8E4A-CEA691D233E1}" type="datetimeFigureOut">
              <a:rPr lang="en-US" smtClean="0"/>
              <a:t>4/20/2018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98551-9B2D-4DC2-A2D7-4FD70C13E398}" type="slidenum">
              <a:rPr lang="en-US" smtClean="0"/>
              <a:t>‹#›</a:t>
            </a:fld>
            <a:endParaRPr lang="en-US"/>
          </a:p>
        </p:txBody>
      </p:sp>
    </p:spTree>
    <p:extLst>
      <p:ext uri="{BB962C8B-B14F-4D97-AF65-F5344CB8AC3E}">
        <p14:creationId xmlns:p14="http://schemas.microsoft.com/office/powerpoint/2010/main" val="32207403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798551-9B2D-4DC2-A2D7-4FD70C13E398}" type="slidenum">
              <a:rPr lang="en-US" smtClean="0"/>
              <a:t>1</a:t>
            </a:fld>
            <a:endParaRPr lang="en-US"/>
          </a:p>
        </p:txBody>
      </p:sp>
    </p:spTree>
    <p:extLst>
      <p:ext uri="{BB962C8B-B14F-4D97-AF65-F5344CB8AC3E}">
        <p14:creationId xmlns:p14="http://schemas.microsoft.com/office/powerpoint/2010/main" val="519630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a:t>
            </a:r>
          </a:p>
        </p:txBody>
      </p:sp>
      <p:sp>
        <p:nvSpPr>
          <p:cNvPr id="4" name="Slide Number Placeholder 3"/>
          <p:cNvSpPr>
            <a:spLocks noGrp="1"/>
          </p:cNvSpPr>
          <p:nvPr>
            <p:ph type="sldNum" sz="quarter" idx="10"/>
          </p:nvPr>
        </p:nvSpPr>
        <p:spPr/>
        <p:txBody>
          <a:bodyPr/>
          <a:lstStyle/>
          <a:p>
            <a:fld id="{AC798551-9B2D-4DC2-A2D7-4FD70C13E398}" type="slidenum">
              <a:rPr lang="en-US" smtClean="0"/>
              <a:t>22</a:t>
            </a:fld>
            <a:endParaRPr lang="en-US"/>
          </a:p>
        </p:txBody>
      </p:sp>
    </p:spTree>
    <p:extLst>
      <p:ext uri="{BB962C8B-B14F-4D97-AF65-F5344CB8AC3E}">
        <p14:creationId xmlns:p14="http://schemas.microsoft.com/office/powerpoint/2010/main" val="2735435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82% of students felt they would do significantly better in a course if the textbook was available free online and buying a hard copy was optional. This is exactly how open textbooks are designed.</a:t>
            </a:r>
          </a:p>
          <a:p>
            <a:r>
              <a:rPr lang="en-US" sz="1200" b="0" i="0" kern="1200" dirty="0">
                <a:solidFill>
                  <a:schemeClr val="tx1"/>
                </a:solidFill>
                <a:effectLst/>
                <a:latin typeface="+mn-lt"/>
                <a:ea typeface="+mn-ea"/>
                <a:cs typeface="+mn-cs"/>
              </a:rPr>
              <a:t>The survey found that 94% of students who had foregone purchasing a textbook were concerned that doing so would hurt their grade in a course. More than half of the students felt significant concern for their grade.</a:t>
            </a:r>
          </a:p>
          <a:p>
            <a:r>
              <a:rPr lang="en-US" sz="1200" b="0" i="0" kern="1200" dirty="0">
                <a:solidFill>
                  <a:schemeClr val="tx1"/>
                </a:solidFill>
                <a:effectLst/>
                <a:latin typeface="+mn-lt"/>
                <a:ea typeface="+mn-ea"/>
                <a:cs typeface="+mn-cs"/>
              </a:rPr>
              <a:t>Nearly half of all students surveyed said that the cost of textbooks impacted how many/which classes they took each semester.</a:t>
            </a:r>
          </a:p>
          <a:p>
            <a:r>
              <a:rPr lang="en-US" sz="1200" b="0" i="0" kern="1200" dirty="0">
                <a:solidFill>
                  <a:schemeClr val="tx1"/>
                </a:solidFill>
                <a:effectLst/>
                <a:latin typeface="+mn-lt"/>
                <a:ea typeface="+mn-ea"/>
                <a:cs typeface="+mn-cs"/>
              </a:rPr>
              <a:t>Nearly half of all students surveyed said that the cost of textbooks impacted how many/which classes they took each semester.</a:t>
            </a:r>
          </a:p>
          <a:p>
            <a:r>
              <a:rPr lang="en-US" sz="1200" b="0" i="0" kern="1200" dirty="0">
                <a:solidFill>
                  <a:schemeClr val="tx1"/>
                </a:solidFill>
                <a:effectLst/>
                <a:latin typeface="+mn-lt"/>
                <a:ea typeface="+mn-ea"/>
                <a:cs typeface="+mn-cs"/>
              </a:rPr>
              <a:t>Students attend college seeking job preparation and/or degree attainment.</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23</a:t>
            </a:fld>
            <a:endParaRPr lang="en-US"/>
          </a:p>
        </p:txBody>
      </p:sp>
    </p:spTree>
    <p:extLst>
      <p:ext uri="{BB962C8B-B14F-4D97-AF65-F5344CB8AC3E}">
        <p14:creationId xmlns:p14="http://schemas.microsoft.com/office/powerpoint/2010/main" val="2153393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source and open publishing platforms </a:t>
            </a:r>
          </a:p>
          <a:p>
            <a:r>
              <a:rPr lang="en-US" dirty="0"/>
              <a:t>* Note </a:t>
            </a:r>
            <a:r>
              <a:rPr lang="en-US" dirty="0" err="1"/>
              <a:t>Youtube</a:t>
            </a:r>
            <a:r>
              <a:rPr lang="en-US" dirty="0"/>
              <a:t>.</a:t>
            </a:r>
          </a:p>
        </p:txBody>
      </p:sp>
      <p:sp>
        <p:nvSpPr>
          <p:cNvPr id="4" name="Slide Number Placeholder 3"/>
          <p:cNvSpPr>
            <a:spLocks noGrp="1"/>
          </p:cNvSpPr>
          <p:nvPr>
            <p:ph type="sldNum" sz="quarter" idx="10"/>
          </p:nvPr>
        </p:nvSpPr>
        <p:spPr/>
        <p:txBody>
          <a:bodyPr/>
          <a:lstStyle/>
          <a:p>
            <a:fld id="{AC798551-9B2D-4DC2-A2D7-4FD70C13E398}" type="slidenum">
              <a:rPr lang="en-US" smtClean="0"/>
              <a:t>28</a:t>
            </a:fld>
            <a:endParaRPr lang="en-US"/>
          </a:p>
        </p:txBody>
      </p:sp>
    </p:spTree>
    <p:extLst>
      <p:ext uri="{BB962C8B-B14F-4D97-AF65-F5344CB8AC3E}">
        <p14:creationId xmlns:p14="http://schemas.microsoft.com/office/powerpoint/2010/main" val="558936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where it can get a little tricky</a:t>
            </a: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29</a:t>
            </a:fld>
            <a:endParaRPr lang="en-US"/>
          </a:p>
        </p:txBody>
      </p:sp>
    </p:spTree>
    <p:extLst>
      <p:ext uri="{BB962C8B-B14F-4D97-AF65-F5344CB8AC3E}">
        <p14:creationId xmlns:p14="http://schemas.microsoft.com/office/powerpoint/2010/main" val="3846574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30</a:t>
            </a:fld>
            <a:endParaRPr lang="en-US"/>
          </a:p>
        </p:txBody>
      </p:sp>
    </p:spTree>
    <p:extLst>
      <p:ext uri="{BB962C8B-B14F-4D97-AF65-F5344CB8AC3E}">
        <p14:creationId xmlns:p14="http://schemas.microsoft.com/office/powerpoint/2010/main" val="1390887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Symbol based </a:t>
            </a:r>
            <a:r>
              <a:rPr lang="en-US" dirty="0" err="1"/>
              <a:t>liscening</a:t>
            </a:r>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31</a:t>
            </a:fld>
            <a:endParaRPr lang="en-US"/>
          </a:p>
        </p:txBody>
      </p:sp>
    </p:spTree>
    <p:extLst>
      <p:ext uri="{BB962C8B-B14F-4D97-AF65-F5344CB8AC3E}">
        <p14:creationId xmlns:p14="http://schemas.microsoft.com/office/powerpoint/2010/main" val="446341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Least restrictive to most restrictive</a:t>
            </a: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32</a:t>
            </a:fld>
            <a:endParaRPr lang="en-US"/>
          </a:p>
        </p:txBody>
      </p:sp>
    </p:spTree>
    <p:extLst>
      <p:ext uri="{BB962C8B-B14F-4D97-AF65-F5344CB8AC3E}">
        <p14:creationId xmlns:p14="http://schemas.microsoft.com/office/powerpoint/2010/main" val="3614591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be found everywhere</a:t>
            </a:r>
          </a:p>
        </p:txBody>
      </p:sp>
      <p:sp>
        <p:nvSpPr>
          <p:cNvPr id="4" name="Slide Number Placeholder 3"/>
          <p:cNvSpPr>
            <a:spLocks noGrp="1"/>
          </p:cNvSpPr>
          <p:nvPr>
            <p:ph type="sldNum" sz="quarter" idx="10"/>
          </p:nvPr>
        </p:nvSpPr>
        <p:spPr/>
        <p:txBody>
          <a:bodyPr/>
          <a:lstStyle/>
          <a:p>
            <a:fld id="{AC798551-9B2D-4DC2-A2D7-4FD70C13E398}" type="slidenum">
              <a:rPr lang="en-US" smtClean="0"/>
              <a:t>33</a:t>
            </a:fld>
            <a:endParaRPr lang="en-US"/>
          </a:p>
        </p:txBody>
      </p:sp>
    </p:spTree>
    <p:extLst>
      <p:ext uri="{BB962C8B-B14F-4D97-AF65-F5344CB8AC3E}">
        <p14:creationId xmlns:p14="http://schemas.microsoft.com/office/powerpoint/2010/main" val="3970646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to show the entire video</a:t>
            </a:r>
          </a:p>
        </p:txBody>
      </p:sp>
      <p:sp>
        <p:nvSpPr>
          <p:cNvPr id="4" name="Slide Number Placeholder 3"/>
          <p:cNvSpPr>
            <a:spLocks noGrp="1"/>
          </p:cNvSpPr>
          <p:nvPr>
            <p:ph type="sldNum" sz="quarter" idx="10"/>
          </p:nvPr>
        </p:nvSpPr>
        <p:spPr/>
        <p:txBody>
          <a:bodyPr/>
          <a:lstStyle/>
          <a:p>
            <a:fld id="{AC798551-9B2D-4DC2-A2D7-4FD70C13E398}" type="slidenum">
              <a:rPr lang="en-US" smtClean="0"/>
              <a:t>34</a:t>
            </a:fld>
            <a:endParaRPr lang="en-US"/>
          </a:p>
        </p:txBody>
      </p:sp>
    </p:spTree>
    <p:extLst>
      <p:ext uri="{BB962C8B-B14F-4D97-AF65-F5344CB8AC3E}">
        <p14:creationId xmlns:p14="http://schemas.microsoft.com/office/powerpoint/2010/main" val="35527095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a:t>
            </a:r>
            <a:r>
              <a:rPr lang="en-US" dirty="0" err="1"/>
              <a:t>liscene</a:t>
            </a:r>
            <a:r>
              <a:rPr lang="en-US" dirty="0"/>
              <a:t> on </a:t>
            </a:r>
            <a:r>
              <a:rPr lang="en-US" dirty="0" err="1"/>
              <a:t>Youtube</a:t>
            </a:r>
            <a:r>
              <a:rPr lang="en-US" dirty="0"/>
              <a:t> is very different than a </a:t>
            </a:r>
            <a:r>
              <a:rPr lang="en-US" dirty="0" err="1"/>
              <a:t>Youtube</a:t>
            </a:r>
            <a:r>
              <a:rPr lang="en-US" dirty="0"/>
              <a:t> standard </a:t>
            </a:r>
            <a:r>
              <a:rPr lang="en-US" dirty="0" err="1"/>
              <a:t>liscense</a:t>
            </a:r>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36</a:t>
            </a:fld>
            <a:endParaRPr lang="en-US"/>
          </a:p>
        </p:txBody>
      </p:sp>
    </p:spTree>
    <p:extLst>
      <p:ext uri="{BB962C8B-B14F-4D97-AF65-F5344CB8AC3E}">
        <p14:creationId xmlns:p14="http://schemas.microsoft.com/office/powerpoint/2010/main" val="161080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Authors agreeing- since early 1990s when they began talking about it till now,  there has been has been a significant rise, in 2015 it was estimated that 45% of all scholarly literature is open.  With at least 28% being open now. There is a rise in more and more universities with Alternative Text and OER authors</a:t>
            </a:r>
          </a:p>
          <a:p>
            <a:r>
              <a:rPr lang="en-US" dirty="0"/>
              <a:t>Digital divide,</a:t>
            </a:r>
          </a:p>
          <a:p>
            <a:r>
              <a:rPr lang="en-US" dirty="0"/>
              <a:t>97% access in Urban, but falls to 65% in rural, and 60% in tribal lands, </a:t>
            </a:r>
          </a:p>
          <a:p>
            <a:r>
              <a:rPr lang="en-US" dirty="0"/>
              <a:t>Over 30 million Americans don’t have access…</a:t>
            </a:r>
          </a:p>
          <a:p>
            <a:r>
              <a:rPr lang="en-US" dirty="0"/>
              <a:t>Initiatives in place, like the mobility fund framework from FCC for a 4.53 Billion dollar allocation to being </a:t>
            </a:r>
            <a:r>
              <a:rPr lang="en-US" dirty="0" err="1"/>
              <a:t>ww</a:t>
            </a:r>
            <a:r>
              <a:rPr lang="en-US" dirty="0"/>
              <a:t> to rural areas, Connect America which will provide an additional 2 billion, and NY will partner for 170 for rural broadband and 220 million from the state</a:t>
            </a:r>
          </a:p>
          <a:p>
            <a:r>
              <a:rPr lang="en-US" dirty="0"/>
              <a:t>Springer Nature creating materials to supplement OERs </a:t>
            </a:r>
          </a:p>
          <a:p>
            <a:r>
              <a:rPr lang="en-US" dirty="0"/>
              <a:t>Open </a:t>
            </a:r>
            <a:r>
              <a:rPr lang="en-US" dirty="0" err="1"/>
              <a:t>Stax</a:t>
            </a:r>
            <a:r>
              <a:rPr lang="en-US" dirty="0"/>
              <a:t> is peer reviewed.  Other materials are peer reviewed as well.</a:t>
            </a:r>
          </a:p>
        </p:txBody>
      </p:sp>
      <p:sp>
        <p:nvSpPr>
          <p:cNvPr id="4" name="Slide Number Placeholder 3"/>
          <p:cNvSpPr>
            <a:spLocks noGrp="1"/>
          </p:cNvSpPr>
          <p:nvPr>
            <p:ph type="sldNum" sz="quarter" idx="10"/>
          </p:nvPr>
        </p:nvSpPr>
        <p:spPr/>
        <p:txBody>
          <a:bodyPr/>
          <a:lstStyle/>
          <a:p>
            <a:fld id="{AC798551-9B2D-4DC2-A2D7-4FD70C13E398}" type="slidenum">
              <a:rPr lang="en-US" smtClean="0"/>
              <a:t>6</a:t>
            </a:fld>
            <a:endParaRPr lang="en-US"/>
          </a:p>
        </p:txBody>
      </p:sp>
    </p:spTree>
    <p:extLst>
      <p:ext uri="{BB962C8B-B14F-4D97-AF65-F5344CB8AC3E}">
        <p14:creationId xmlns:p14="http://schemas.microsoft.com/office/powerpoint/2010/main" val="17847422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Ensuring equal education</a:t>
            </a:r>
          </a:p>
        </p:txBody>
      </p:sp>
      <p:sp>
        <p:nvSpPr>
          <p:cNvPr id="4" name="Slide Number Placeholder 3"/>
          <p:cNvSpPr>
            <a:spLocks noGrp="1"/>
          </p:cNvSpPr>
          <p:nvPr>
            <p:ph type="sldNum" sz="quarter" idx="10"/>
          </p:nvPr>
        </p:nvSpPr>
        <p:spPr/>
        <p:txBody>
          <a:bodyPr/>
          <a:lstStyle/>
          <a:p>
            <a:fld id="{AC798551-9B2D-4DC2-A2D7-4FD70C13E398}" type="slidenum">
              <a:rPr lang="en-US" smtClean="0"/>
              <a:t>37</a:t>
            </a:fld>
            <a:endParaRPr lang="en-US"/>
          </a:p>
        </p:txBody>
      </p:sp>
    </p:spTree>
    <p:extLst>
      <p:ext uri="{BB962C8B-B14F-4D97-AF65-F5344CB8AC3E}">
        <p14:creationId xmlns:p14="http://schemas.microsoft.com/office/powerpoint/2010/main" val="1222819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2010 Department of Justice proposed an addition to the ADA </a:t>
            </a:r>
          </a:p>
          <a:p>
            <a:r>
              <a:rPr lang="en-US" dirty="0"/>
              <a:t>2018 Upcoming ruling</a:t>
            </a:r>
          </a:p>
          <a:p>
            <a:r>
              <a:rPr lang="en-US" dirty="0"/>
              <a:t>Web accessibility Initiative, </a:t>
            </a:r>
            <a:r>
              <a:rPr lang="en-US" dirty="0" err="1"/>
              <a:t>Constorium</a:t>
            </a:r>
            <a:r>
              <a:rPr lang="en-US" dirty="0"/>
              <a:t>, best practice</a:t>
            </a:r>
          </a:p>
          <a:p>
            <a:r>
              <a:rPr lang="en-US" dirty="0"/>
              <a:t>Just do your best</a:t>
            </a: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7</a:t>
            </a:fld>
            <a:endParaRPr lang="en-US"/>
          </a:p>
        </p:txBody>
      </p:sp>
    </p:spTree>
    <p:extLst>
      <p:ext uri="{BB962C8B-B14F-4D97-AF65-F5344CB8AC3E}">
        <p14:creationId xmlns:p14="http://schemas.microsoft.com/office/powerpoint/2010/main" val="2231344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Word before migration</a:t>
            </a: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8</a:t>
            </a:fld>
            <a:endParaRPr lang="en-US"/>
          </a:p>
        </p:txBody>
      </p:sp>
    </p:spTree>
    <p:extLst>
      <p:ext uri="{BB962C8B-B14F-4D97-AF65-F5344CB8AC3E}">
        <p14:creationId xmlns:p14="http://schemas.microsoft.com/office/powerpoint/2010/main" val="2002030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reading this to you, but there are various search engines you can use for OERs</a:t>
            </a:r>
          </a:p>
        </p:txBody>
      </p:sp>
      <p:sp>
        <p:nvSpPr>
          <p:cNvPr id="4" name="Slide Number Placeholder 3"/>
          <p:cNvSpPr>
            <a:spLocks noGrp="1"/>
          </p:cNvSpPr>
          <p:nvPr>
            <p:ph type="sldNum" sz="quarter" idx="10"/>
          </p:nvPr>
        </p:nvSpPr>
        <p:spPr/>
        <p:txBody>
          <a:bodyPr/>
          <a:lstStyle/>
          <a:p>
            <a:fld id="{AC798551-9B2D-4DC2-A2D7-4FD70C13E398}" type="slidenum">
              <a:rPr lang="en-US" smtClean="0"/>
              <a:t>12</a:t>
            </a:fld>
            <a:endParaRPr lang="en-US"/>
          </a:p>
        </p:txBody>
      </p:sp>
    </p:spTree>
    <p:extLst>
      <p:ext uri="{BB962C8B-B14F-4D97-AF65-F5344CB8AC3E}">
        <p14:creationId xmlns:p14="http://schemas.microsoft.com/office/powerpoint/2010/main" val="3063919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CC) </a:t>
            </a:r>
            <a:r>
              <a:rPr lang="en-US" dirty="0" err="1"/>
              <a:t>Liscense</a:t>
            </a:r>
            <a:r>
              <a:rPr lang="en-US" dirty="0"/>
              <a:t> for all pictures and photography on </a:t>
            </a:r>
            <a:r>
              <a:rPr lang="en-US" dirty="0" err="1"/>
              <a:t>pixaby</a:t>
            </a:r>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14</a:t>
            </a:fld>
            <a:endParaRPr lang="en-US"/>
          </a:p>
        </p:txBody>
      </p:sp>
    </p:spTree>
    <p:extLst>
      <p:ext uri="{BB962C8B-B14F-4D97-AF65-F5344CB8AC3E}">
        <p14:creationId xmlns:p14="http://schemas.microsoft.com/office/powerpoint/2010/main" val="1148179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January 1988 1046 homeschools</a:t>
            </a:r>
          </a:p>
          <a:p>
            <a:r>
              <a:rPr lang="en-US" dirty="0"/>
              <a:t>End of  89 32% increase</a:t>
            </a:r>
          </a:p>
          <a:p>
            <a:r>
              <a:rPr lang="en-US" dirty="0"/>
              <a:t>74,653 homeschools in 2015-2016</a:t>
            </a:r>
          </a:p>
          <a:p>
            <a:r>
              <a:rPr lang="en-US" dirty="0"/>
              <a:t>8.5% growth … now 80,973 registered homeschool</a:t>
            </a:r>
          </a:p>
          <a:p>
            <a:r>
              <a:rPr lang="en-US" dirty="0"/>
              <a:t>Estimates that there an estimated 127,847 homeschooled students</a:t>
            </a:r>
          </a:p>
          <a:p>
            <a:r>
              <a:rPr lang="en-US" dirty="0"/>
              <a:t>Note: not all are registered</a:t>
            </a:r>
          </a:p>
          <a:p>
            <a:r>
              <a:rPr lang="en-US" dirty="0"/>
              <a:t>Compulsory age is 7, do not have to register</a:t>
            </a:r>
          </a:p>
          <a:p>
            <a:r>
              <a:rPr lang="en-US" dirty="0"/>
              <a:t>14% average annual growth</a:t>
            </a:r>
          </a:p>
          <a:p>
            <a:r>
              <a:rPr lang="en-US" dirty="0"/>
              <a:t>Now more Homeschool students than those that attend private schools in NC</a:t>
            </a:r>
          </a:p>
        </p:txBody>
      </p:sp>
      <p:sp>
        <p:nvSpPr>
          <p:cNvPr id="4" name="Slide Number Placeholder 3"/>
          <p:cNvSpPr>
            <a:spLocks noGrp="1"/>
          </p:cNvSpPr>
          <p:nvPr>
            <p:ph type="sldNum" sz="quarter" idx="10"/>
          </p:nvPr>
        </p:nvSpPr>
        <p:spPr/>
        <p:txBody>
          <a:bodyPr/>
          <a:lstStyle/>
          <a:p>
            <a:fld id="{AC798551-9B2D-4DC2-A2D7-4FD70C13E398}" type="slidenum">
              <a:rPr lang="en-US" smtClean="0"/>
              <a:t>17</a:t>
            </a:fld>
            <a:endParaRPr lang="en-US"/>
          </a:p>
        </p:txBody>
      </p:sp>
    </p:spTree>
    <p:extLst>
      <p:ext uri="{BB962C8B-B14F-4D97-AF65-F5344CB8AC3E}">
        <p14:creationId xmlns:p14="http://schemas.microsoft.com/office/powerpoint/2010/main" val="3438727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Note: not all are registered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Now more Homeschool students than those that attend private schools in NC</a:t>
            </a:r>
            <a:br>
              <a:rPr lang="en-US" sz="1200" dirty="0"/>
            </a:br>
            <a:r>
              <a:rPr lang="en-US" sz="1200" dirty="0"/>
              <a:t>*202,433 and more homeschooled students estimated</a:t>
            </a:r>
          </a:p>
          <a:p>
            <a:r>
              <a:rPr lang="en-US" dirty="0"/>
              <a:t>NC has the highest Homeschool population in the nation and is rising.</a:t>
            </a:r>
          </a:p>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18</a:t>
            </a:fld>
            <a:endParaRPr lang="en-US"/>
          </a:p>
        </p:txBody>
      </p:sp>
    </p:spTree>
    <p:extLst>
      <p:ext uri="{BB962C8B-B14F-4D97-AF65-F5344CB8AC3E}">
        <p14:creationId xmlns:p14="http://schemas.microsoft.com/office/powerpoint/2010/main" val="1365184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C798551-9B2D-4DC2-A2D7-4FD70C13E398}" type="slidenum">
              <a:rPr lang="en-US" smtClean="0"/>
              <a:t>19</a:t>
            </a:fld>
            <a:endParaRPr lang="en-US"/>
          </a:p>
        </p:txBody>
      </p:sp>
    </p:spTree>
    <p:extLst>
      <p:ext uri="{BB962C8B-B14F-4D97-AF65-F5344CB8AC3E}">
        <p14:creationId xmlns:p14="http://schemas.microsoft.com/office/powerpoint/2010/main" val="5258159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3828D99-A590-4BCB-96EA-4D1CFDFCA9A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78401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156855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999159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658BE9A6-39D6-41E0-A6A0-C48B029BC4F5}"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31029490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4982148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3828D99-A590-4BCB-96EA-4D1CFDFCA9AA}"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12299335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03828D99-A590-4BCB-96EA-4D1CFDFCA9AA}"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1017600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828D99-A590-4BCB-96EA-4D1CFDFCA9A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5462010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03828D99-A590-4BCB-96EA-4D1CFDFCA9AA}" type="datetimeFigureOut">
              <a:rPr lang="en-US" smtClean="0"/>
              <a:t>4/20/2018</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58BE9A6-39D6-41E0-A6A0-C48B029BC4F5}" type="slidenum">
              <a:rPr lang="en-US" smtClean="0"/>
              <a:t>‹#›</a:t>
            </a:fld>
            <a:endParaRPr lang="en-US"/>
          </a:p>
        </p:txBody>
      </p:sp>
    </p:spTree>
    <p:extLst>
      <p:ext uri="{BB962C8B-B14F-4D97-AF65-F5344CB8AC3E}">
        <p14:creationId xmlns:p14="http://schemas.microsoft.com/office/powerpoint/2010/main" val="17153439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828D99-A590-4BCB-96EA-4D1CFDFCA9A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6696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3828D99-A590-4BCB-96EA-4D1CFDFCA9AA}"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2237117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1963530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3828D99-A590-4BCB-96EA-4D1CFDFCA9AA}" type="datetimeFigureOut">
              <a:rPr lang="en-US" smtClean="0"/>
              <a:t>4/20/2018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850025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3828D99-A590-4BCB-96EA-4D1CFDFCA9AA}"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190640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03828D99-A590-4BCB-96EA-4D1CFDFCA9AA}" type="datetimeFigureOut">
              <a:rPr lang="en-US" smtClean="0"/>
              <a:t>4/20/2018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2818262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424205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3828D99-A590-4BCB-96EA-4D1CFDFCA9AA}"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BE9A6-39D6-41E0-A6A0-C48B029BC4F5}" type="slidenum">
              <a:rPr lang="en-US" smtClean="0"/>
              <a:t>‹#›</a:t>
            </a:fld>
            <a:endParaRPr lang="en-US"/>
          </a:p>
        </p:txBody>
      </p:sp>
    </p:spTree>
    <p:extLst>
      <p:ext uri="{BB962C8B-B14F-4D97-AF65-F5344CB8AC3E}">
        <p14:creationId xmlns:p14="http://schemas.microsoft.com/office/powerpoint/2010/main" val="329938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3828D99-A590-4BCB-96EA-4D1CFDFCA9AA}" type="datetimeFigureOut">
              <a:rPr lang="en-US" smtClean="0"/>
              <a:t>4/20/2018</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58BE9A6-39D6-41E0-A6A0-C48B029BC4F5}" type="slidenum">
              <a:rPr lang="en-US" smtClean="0"/>
              <a:t>‹#›</a:t>
            </a:fld>
            <a:endParaRPr lang="en-US"/>
          </a:p>
        </p:txBody>
      </p:sp>
    </p:spTree>
    <p:extLst>
      <p:ext uri="{BB962C8B-B14F-4D97-AF65-F5344CB8AC3E}">
        <p14:creationId xmlns:p14="http://schemas.microsoft.com/office/powerpoint/2010/main" val="425465432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nc-sa/2.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jpg"/><Relationship Id="rId7" Type="http://schemas.openxmlformats.org/officeDocument/2006/relationships/image" Target="../media/image17.png"/><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20.JPG"/><Relationship Id="rId4" Type="http://schemas.openxmlformats.org/officeDocument/2006/relationships/image" Target="../media/image14.png"/><Relationship Id="rId9" Type="http://schemas.openxmlformats.org/officeDocument/2006/relationships/image" Target="../media/image19.gif"/></Relationships>
</file>

<file path=ppt/slides/_rels/slide11.xml.rels><?xml version="1.0" encoding="UTF-8" standalone="yes"?>
<Relationships xmlns="http://schemas.openxmlformats.org/package/2006/relationships"><Relationship Id="rId3" Type="http://schemas.openxmlformats.org/officeDocument/2006/relationships/hyperlink" Target="http://libguides.ecu.edu/c.php?g=168838&amp;p=1107859" TargetMode="External"/><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www.google.com/coop/cse?cx=009190243792682903990:e40rcqv1bbo" TargetMode="External"/><Relationship Id="rId3" Type="http://schemas.openxmlformats.org/officeDocument/2006/relationships/hyperlink" Target="http://discovered.creativecommons.org/search/" TargetMode="External"/><Relationship Id="rId7" Type="http://schemas.openxmlformats.org/officeDocument/2006/relationships/hyperlink" Target="http://www.temoa.info/" TargetMode="External"/><Relationship Id="rId12" Type="http://schemas.openxmlformats.org/officeDocument/2006/relationships/hyperlink" Target="https://openeducationalresources.pbworks.com/w/page/27045418/Finding%20OERs"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www.oercommons.org/" TargetMode="External"/><Relationship Id="rId11" Type="http://schemas.openxmlformats.org/officeDocument/2006/relationships/hyperlink" Target="http://www.jiscdigitalmedia.ac.uk/crossmedia/advice/finding-video-audio-and-images-online/#creative-commons" TargetMode="External"/><Relationship Id="rId5" Type="http://schemas.openxmlformats.org/officeDocument/2006/relationships/hyperlink" Target="http://www.ocwfinder.org/" TargetMode="External"/><Relationship Id="rId10" Type="http://schemas.openxmlformats.org/officeDocument/2006/relationships/hyperlink" Target="http://edtechpost.wikispaces.com/OER+Dynamic+Search+Engine" TargetMode="External"/><Relationship Id="rId4" Type="http://schemas.openxmlformats.org/officeDocument/2006/relationships/hyperlink" Target="http://www.jorum.ac.uk/" TargetMode="External"/><Relationship Id="rId9" Type="http://schemas.openxmlformats.org/officeDocument/2006/relationships/hyperlink" Target="http://xpert.nottingham.ac.uk/"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8.xml"/><Relationship Id="rId5" Type="http://schemas.openxmlformats.org/officeDocument/2006/relationships/image" Target="../media/image22.JP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5.xml.rels><?xml version="1.0" encoding="UTF-8" standalone="yes"?>
<Relationships xmlns="http://schemas.openxmlformats.org/package/2006/relationships"><Relationship Id="rId3" Type="http://schemas.openxmlformats.org/officeDocument/2006/relationships/hyperlink" Target="https://ccsearch.creativecommons.org/" TargetMode="External"/><Relationship Id="rId2" Type="http://schemas.openxmlformats.org/officeDocument/2006/relationships/hyperlink" Target="https://search.creativecommons.org/" TargetMode="External"/><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7.JP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9.JP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8.JPG"/><Relationship Id="rId5" Type="http://schemas.openxmlformats.org/officeDocument/2006/relationships/image" Target="../media/image3.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34.jpeg"/><Relationship Id="rId5" Type="http://schemas.openxmlformats.org/officeDocument/2006/relationships/image" Target="../media/image3.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1.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2.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1.png"/><Relationship Id="rId2"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hyperlink" Target="https://www.flickr.com/photos/thomashawk/14307107082/in/photolist-gLjnyB-XWoYsq-6Y6CQm-nNgEu3-bPXT2a-6Y2AZz-bB4eXm-JdML3-6Y2Die-6Y2Bii-6Y2CF8-6Y6Fbm-6Y3RMe-6Y6Fud-bB4epo" TargetMode="External"/><Relationship Id="rId5" Type="http://schemas.openxmlformats.org/officeDocument/2006/relationships/image" Target="../media/image50.jp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hyperlink" Target="https://www.youtube.com/channel/UCdWnM_bm3neIlQR-jX2zvPg" TargetMode="External"/><Relationship Id="rId4" Type="http://schemas.openxmlformats.org/officeDocument/2006/relationships/hyperlink" Target="https://www.youtube.com/watch?v=6CL88tfPxwM"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5.jpe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hyperlink" Target="mailto:seiberth17@ecu.edu" TargetMode="Externa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829B9-FF9C-4872-BFB9-CD76C83EF02C}"/>
              </a:ext>
            </a:extLst>
          </p:cNvPr>
          <p:cNvSpPr>
            <a:spLocks noGrp="1"/>
          </p:cNvSpPr>
          <p:nvPr>
            <p:ph type="ctrTitle"/>
          </p:nvPr>
        </p:nvSpPr>
        <p:spPr/>
        <p:txBody>
          <a:bodyPr/>
          <a:lstStyle/>
          <a:p>
            <a:r>
              <a:rPr lang="en-US" dirty="0"/>
              <a:t>Information Moshing:</a:t>
            </a:r>
          </a:p>
        </p:txBody>
      </p:sp>
      <p:sp>
        <p:nvSpPr>
          <p:cNvPr id="3" name="Subtitle 2">
            <a:extLst>
              <a:ext uri="{FF2B5EF4-FFF2-40B4-BE49-F238E27FC236}">
                <a16:creationId xmlns:a16="http://schemas.microsoft.com/office/drawing/2014/main" id="{4E14D54F-C339-4F56-B18C-D94BF01DF0F9}"/>
              </a:ext>
            </a:extLst>
          </p:cNvPr>
          <p:cNvSpPr>
            <a:spLocks noGrp="1"/>
          </p:cNvSpPr>
          <p:nvPr>
            <p:ph type="subTitle" idx="1"/>
          </p:nvPr>
        </p:nvSpPr>
        <p:spPr/>
        <p:txBody>
          <a:bodyPr/>
          <a:lstStyle/>
          <a:p>
            <a:r>
              <a:rPr lang="en-US" dirty="0"/>
              <a:t>Open Educational Resources; What they are, Where they are, and What can we do with them.</a:t>
            </a:r>
          </a:p>
          <a:p>
            <a:endParaRPr lang="en-US" dirty="0"/>
          </a:p>
        </p:txBody>
      </p:sp>
      <p:sp>
        <p:nvSpPr>
          <p:cNvPr id="4" name="TextBox 3">
            <a:extLst>
              <a:ext uri="{FF2B5EF4-FFF2-40B4-BE49-F238E27FC236}">
                <a16:creationId xmlns:a16="http://schemas.microsoft.com/office/drawing/2014/main" id="{8A495D3E-E2BC-4FC1-817D-1F9D4AD75A5E}"/>
              </a:ext>
            </a:extLst>
          </p:cNvPr>
          <p:cNvSpPr txBox="1"/>
          <p:nvPr/>
        </p:nvSpPr>
        <p:spPr>
          <a:xfrm>
            <a:off x="9369778" y="2958579"/>
            <a:ext cx="2642070" cy="923330"/>
          </a:xfrm>
          <a:prstGeom prst="rect">
            <a:avLst/>
          </a:prstGeom>
          <a:noFill/>
        </p:spPr>
        <p:txBody>
          <a:bodyPr wrap="none" rtlCol="0">
            <a:spAutoFit/>
          </a:bodyPr>
          <a:lstStyle/>
          <a:p>
            <a:r>
              <a:rPr lang="en-US" dirty="0"/>
              <a:t>Heather Seibert</a:t>
            </a:r>
          </a:p>
          <a:p>
            <a:r>
              <a:rPr lang="en-US" dirty="0"/>
              <a:t>East Carolina University</a:t>
            </a:r>
          </a:p>
          <a:p>
            <a:r>
              <a:rPr lang="en-US" dirty="0"/>
              <a:t>seiberth17@ecu.edu</a:t>
            </a:r>
          </a:p>
        </p:txBody>
      </p:sp>
      <p:pic>
        <p:nvPicPr>
          <p:cNvPr id="5" name="Picture 2" descr="Creative Commons License">
            <a:hlinkClick r:id="rId3"/>
            <a:extLst>
              <a:ext uri="{FF2B5EF4-FFF2-40B4-BE49-F238E27FC236}">
                <a16:creationId xmlns:a16="http://schemas.microsoft.com/office/drawing/2014/main" id="{D6E95CF4-C8F4-47F2-AE4D-439E0FB2A2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87074" y="6224066"/>
            <a:ext cx="1088529" cy="3834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1119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3FA730-C0FC-4BB1-B80A-C1D662294C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587" y="470517"/>
            <a:ext cx="2967529" cy="778152"/>
          </a:xfrm>
          <a:prstGeom prst="rect">
            <a:avLst/>
          </a:prstGeom>
        </p:spPr>
      </p:pic>
      <p:pic>
        <p:nvPicPr>
          <p:cNvPr id="5" name="Picture 4">
            <a:extLst>
              <a:ext uri="{FF2B5EF4-FFF2-40B4-BE49-F238E27FC236}">
                <a16:creationId xmlns:a16="http://schemas.microsoft.com/office/drawing/2014/main" id="{47BA5418-7926-464B-8058-71E9258128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5256" y="2044453"/>
            <a:ext cx="1438275" cy="923925"/>
          </a:xfrm>
          <a:prstGeom prst="rect">
            <a:avLst/>
          </a:prstGeom>
        </p:spPr>
      </p:pic>
      <p:pic>
        <p:nvPicPr>
          <p:cNvPr id="7" name="Picture 6">
            <a:extLst>
              <a:ext uri="{FF2B5EF4-FFF2-40B4-BE49-F238E27FC236}">
                <a16:creationId xmlns:a16="http://schemas.microsoft.com/office/drawing/2014/main" id="{B07CB750-7F60-43D7-9EE3-BE6A8D5024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5510" y="1656980"/>
            <a:ext cx="1438275" cy="1390650"/>
          </a:xfrm>
          <a:prstGeom prst="rect">
            <a:avLst/>
          </a:prstGeom>
        </p:spPr>
      </p:pic>
      <p:pic>
        <p:nvPicPr>
          <p:cNvPr id="9" name="Picture 8">
            <a:extLst>
              <a:ext uri="{FF2B5EF4-FFF2-40B4-BE49-F238E27FC236}">
                <a16:creationId xmlns:a16="http://schemas.microsoft.com/office/drawing/2014/main" id="{580C5911-D29B-4782-8CFA-DB6525CC80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8730" y="3780592"/>
            <a:ext cx="5460317" cy="888889"/>
          </a:xfrm>
          <a:prstGeom prst="rect">
            <a:avLst/>
          </a:prstGeom>
        </p:spPr>
      </p:pic>
      <p:pic>
        <p:nvPicPr>
          <p:cNvPr id="13" name="Picture 12">
            <a:extLst>
              <a:ext uri="{FF2B5EF4-FFF2-40B4-BE49-F238E27FC236}">
                <a16:creationId xmlns:a16="http://schemas.microsoft.com/office/drawing/2014/main" id="{E49DAD05-E8A2-49AF-90E7-5AC1E36BBD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56275" y="5402443"/>
            <a:ext cx="2078669" cy="352860"/>
          </a:xfrm>
          <a:prstGeom prst="rect">
            <a:avLst/>
          </a:prstGeom>
        </p:spPr>
      </p:pic>
      <p:pic>
        <p:nvPicPr>
          <p:cNvPr id="15" name="Picture 14">
            <a:extLst>
              <a:ext uri="{FF2B5EF4-FFF2-40B4-BE49-F238E27FC236}">
                <a16:creationId xmlns:a16="http://schemas.microsoft.com/office/drawing/2014/main" id="{A281039B-C08F-4520-B8E5-FF12668DA5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9587" y="3999268"/>
            <a:ext cx="6158730" cy="2806349"/>
          </a:xfrm>
          <a:prstGeom prst="rect">
            <a:avLst/>
          </a:prstGeom>
        </p:spPr>
      </p:pic>
      <p:pic>
        <p:nvPicPr>
          <p:cNvPr id="17" name="Picture 16">
            <a:extLst>
              <a:ext uri="{FF2B5EF4-FFF2-40B4-BE49-F238E27FC236}">
                <a16:creationId xmlns:a16="http://schemas.microsoft.com/office/drawing/2014/main" id="{30ADA415-AA8E-4BBF-873F-EF2B470052E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20537" y="501866"/>
            <a:ext cx="3648075" cy="809625"/>
          </a:xfrm>
          <a:prstGeom prst="rect">
            <a:avLst/>
          </a:prstGeom>
        </p:spPr>
      </p:pic>
      <p:pic>
        <p:nvPicPr>
          <p:cNvPr id="19" name="Picture 18">
            <a:extLst>
              <a:ext uri="{FF2B5EF4-FFF2-40B4-BE49-F238E27FC236}">
                <a16:creationId xmlns:a16="http://schemas.microsoft.com/office/drawing/2014/main" id="{3919807B-2782-499D-8AEF-6555AC4E2DD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1493" y="1855746"/>
            <a:ext cx="1809750" cy="447675"/>
          </a:xfrm>
          <a:prstGeom prst="rect">
            <a:avLst/>
          </a:prstGeom>
        </p:spPr>
      </p:pic>
      <p:pic>
        <p:nvPicPr>
          <p:cNvPr id="27" name="Picture 26">
            <a:extLst>
              <a:ext uri="{FF2B5EF4-FFF2-40B4-BE49-F238E27FC236}">
                <a16:creationId xmlns:a16="http://schemas.microsoft.com/office/drawing/2014/main" id="{1EAE3C9A-54D9-414A-93D0-55994B2607B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22952" y="2216906"/>
            <a:ext cx="2381250" cy="1714500"/>
          </a:xfrm>
          <a:prstGeom prst="rect">
            <a:avLst/>
          </a:prstGeom>
        </p:spPr>
      </p:pic>
    </p:spTree>
    <p:extLst>
      <p:ext uri="{BB962C8B-B14F-4D97-AF65-F5344CB8AC3E}">
        <p14:creationId xmlns:p14="http://schemas.microsoft.com/office/powerpoint/2010/main" val="2585510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60604" y="2203959"/>
            <a:ext cx="5624855" cy="3330137"/>
          </a:xfrm>
          <a:prstGeom prst="rect">
            <a:avLst/>
          </a:prstGeom>
        </p:spPr>
      </p:pic>
      <p:sp>
        <p:nvSpPr>
          <p:cNvPr id="4" name="TextBox 3"/>
          <p:cNvSpPr txBox="1"/>
          <p:nvPr/>
        </p:nvSpPr>
        <p:spPr>
          <a:xfrm>
            <a:off x="666975" y="1072192"/>
            <a:ext cx="473206" cy="923330"/>
          </a:xfrm>
          <a:prstGeom prst="rect">
            <a:avLst/>
          </a:prstGeom>
          <a:noFill/>
        </p:spPr>
        <p:txBody>
          <a:bodyPr wrap="none" rtlCol="0">
            <a:spAutoFit/>
          </a:bodyPr>
          <a:lstStyle/>
          <a:p>
            <a:br>
              <a:rPr lang="en-US"/>
            </a:br>
            <a:endParaRPr lang="en-US"/>
          </a:p>
          <a:p>
            <a:pPr marL="285750" indent="-285750">
              <a:buFont typeface="Arial" panose="020B0604020202020204" pitchFamily="34" charset="0"/>
              <a:buChar char="•"/>
            </a:pPr>
            <a:endParaRPr lang="en-US"/>
          </a:p>
        </p:txBody>
      </p:sp>
      <p:sp>
        <p:nvSpPr>
          <p:cNvPr id="5" name="Rectangle 4"/>
          <p:cNvSpPr/>
          <p:nvPr/>
        </p:nvSpPr>
        <p:spPr>
          <a:xfrm>
            <a:off x="334122" y="1533857"/>
            <a:ext cx="6096000" cy="4401205"/>
          </a:xfrm>
          <a:prstGeom prst="rect">
            <a:avLst/>
          </a:prstGeom>
        </p:spPr>
        <p:txBody>
          <a:bodyPr>
            <a:spAutoFit/>
          </a:bodyPr>
          <a:lstStyle/>
          <a:p>
            <a:r>
              <a:rPr lang="en-US" sz="2800" b="1" dirty="0"/>
              <a:t>Joyner Library Open Educational Resources </a:t>
            </a:r>
            <a:r>
              <a:rPr lang="en-US" sz="2800" b="1" dirty="0" err="1">
                <a:hlinkClick r:id="rId3"/>
              </a:rPr>
              <a:t>Libguide</a:t>
            </a:r>
            <a:r>
              <a:rPr lang="en-US" sz="2800" b="1" dirty="0"/>
              <a:t>:</a:t>
            </a:r>
          </a:p>
          <a:p>
            <a:endParaRPr lang="en-US" sz="2800" b="1" dirty="0"/>
          </a:p>
          <a:p>
            <a:pPr marL="285750" indent="-285750">
              <a:buFont typeface="Arial" panose="020B0604020202020204" pitchFamily="34" charset="0"/>
              <a:buChar char="•"/>
            </a:pPr>
            <a:r>
              <a:rPr lang="en-US" sz="2800" dirty="0"/>
              <a:t>Open Access Textbooks</a:t>
            </a:r>
          </a:p>
          <a:p>
            <a:pPr marL="285750" indent="-285750">
              <a:buFont typeface="Arial" panose="020B0604020202020204" pitchFamily="34" charset="0"/>
              <a:buChar char="•"/>
            </a:pPr>
            <a:r>
              <a:rPr lang="en-US" sz="2800" dirty="0"/>
              <a:t>Open Courses</a:t>
            </a:r>
          </a:p>
          <a:p>
            <a:pPr marL="285750" indent="-285750">
              <a:buFont typeface="Arial" panose="020B0604020202020204" pitchFamily="34" charset="0"/>
              <a:buChar char="•"/>
            </a:pPr>
            <a:r>
              <a:rPr lang="en-US" sz="2800" dirty="0"/>
              <a:t>Open Teaching Materials</a:t>
            </a:r>
          </a:p>
          <a:p>
            <a:pPr marL="285750" indent="-285750">
              <a:buFont typeface="Arial" panose="020B0604020202020204" pitchFamily="34" charset="0"/>
              <a:buChar char="•"/>
            </a:pPr>
            <a:r>
              <a:rPr lang="en-US" sz="2800" dirty="0"/>
              <a:t>Open Access Books &amp; Articles</a:t>
            </a:r>
          </a:p>
          <a:p>
            <a:pPr marL="285750" indent="-285750">
              <a:buFont typeface="Arial" panose="020B0604020202020204" pitchFamily="34" charset="0"/>
              <a:buChar char="•"/>
            </a:pPr>
            <a:r>
              <a:rPr lang="en-US" sz="2800" dirty="0"/>
              <a:t>Open Access Media</a:t>
            </a:r>
          </a:p>
          <a:p>
            <a:pPr marL="285750" indent="-285750">
              <a:buFont typeface="Arial" panose="020B0604020202020204" pitchFamily="34" charset="0"/>
              <a:buChar char="•"/>
            </a:pPr>
            <a:r>
              <a:rPr lang="en-US" sz="2800" dirty="0"/>
              <a:t>License information &amp; Creating OERs</a:t>
            </a:r>
          </a:p>
        </p:txBody>
      </p:sp>
    </p:spTree>
    <p:extLst>
      <p:ext uri="{BB962C8B-B14F-4D97-AF65-F5344CB8AC3E}">
        <p14:creationId xmlns:p14="http://schemas.microsoft.com/office/powerpoint/2010/main" val="2326141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0">
              <a:schemeClr val="bg2">
                <a:shade val="100000"/>
                <a:hueMod val="100000"/>
                <a:satMod val="110000"/>
                <a:lumMod val="130000"/>
              </a:schemeClr>
            </a:gs>
            <a:gs pos="92000">
              <a:schemeClr val="bg2">
                <a:shade val="78000"/>
                <a:hueMod val="44000"/>
                <a:satMod val="200000"/>
                <a:lumMod val="79000"/>
              </a:schemeClr>
            </a:gs>
          </a:gsLst>
          <a:lin ang="2520000" scaled="0"/>
        </a:gra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79F7D0-D36B-4A85-9FAB-55220CA91896}"/>
              </a:ext>
            </a:extLst>
          </p:cNvPr>
          <p:cNvSpPr txBox="1"/>
          <p:nvPr/>
        </p:nvSpPr>
        <p:spPr>
          <a:xfrm>
            <a:off x="211463" y="174024"/>
            <a:ext cx="10535560" cy="7848302"/>
          </a:xfrm>
          <a:prstGeom prst="rect">
            <a:avLst/>
          </a:prstGeom>
          <a:noFill/>
        </p:spPr>
        <p:txBody>
          <a:bodyPr wrap="square" rtlCol="0">
            <a:spAutoFit/>
          </a:bodyPr>
          <a:lstStyle/>
          <a:p>
            <a:pPr fontAlgn="base"/>
            <a:r>
              <a:rPr lang="en-US" b="1" dirty="0">
                <a:solidFill>
                  <a:schemeClr val="bg1"/>
                </a:solidFill>
              </a:rPr>
              <a:t>A number of search engines exist to search Open Educational Resources. </a:t>
            </a:r>
            <a:r>
              <a:rPr lang="en-US" dirty="0">
                <a:solidFill>
                  <a:schemeClr val="bg1"/>
                </a:solidFill>
              </a:rPr>
              <a:t>These include:</a:t>
            </a:r>
          </a:p>
          <a:p>
            <a:pPr fontAlgn="base"/>
            <a:endParaRPr lang="en-US" dirty="0">
              <a:solidFill>
                <a:schemeClr val="bg1"/>
              </a:solidFill>
            </a:endParaRPr>
          </a:p>
          <a:p>
            <a:pPr fontAlgn="base"/>
            <a:r>
              <a:rPr lang="en-US" dirty="0">
                <a:solidFill>
                  <a:schemeClr val="bg1"/>
                </a:solidFill>
                <a:hlinkClick r:id="rId3"/>
              </a:rPr>
              <a:t>DiscoverEd</a:t>
            </a:r>
            <a:r>
              <a:rPr lang="en-US" dirty="0">
                <a:solidFill>
                  <a:schemeClr val="bg1"/>
                </a:solidFill>
              </a:rPr>
              <a:t> - "Discover the Universe of Open Educational Resources"</a:t>
            </a:r>
          </a:p>
          <a:p>
            <a:pPr fontAlgn="base"/>
            <a:r>
              <a:rPr lang="en-US" dirty="0">
                <a:solidFill>
                  <a:schemeClr val="bg1"/>
                </a:solidFill>
                <a:hlinkClick r:id="rId4"/>
              </a:rPr>
              <a:t>Jorum</a:t>
            </a:r>
            <a:r>
              <a:rPr lang="en-US" dirty="0">
                <a:solidFill>
                  <a:schemeClr val="bg1"/>
                </a:solidFill>
              </a:rPr>
              <a:t> - "free learning and teaching resources, created and contributed by teaching staff from UK Further and Higher Education Institutions"</a:t>
            </a:r>
          </a:p>
          <a:p>
            <a:pPr fontAlgn="base"/>
            <a:r>
              <a:rPr lang="en-US" dirty="0">
                <a:solidFill>
                  <a:schemeClr val="bg1"/>
                </a:solidFill>
                <a:hlinkClick r:id="rId5"/>
              </a:rPr>
              <a:t>OCWFinder</a:t>
            </a:r>
            <a:r>
              <a:rPr lang="en-US" dirty="0">
                <a:solidFill>
                  <a:schemeClr val="bg1"/>
                </a:solidFill>
              </a:rPr>
              <a:t> - "search, recommend, collaborate, remix"</a:t>
            </a:r>
          </a:p>
          <a:p>
            <a:pPr fontAlgn="base"/>
            <a:r>
              <a:rPr lang="en-US" dirty="0">
                <a:solidFill>
                  <a:schemeClr val="bg1"/>
                </a:solidFill>
                <a:hlinkClick r:id="rId6"/>
              </a:rPr>
              <a:t>OER Commons</a:t>
            </a:r>
            <a:r>
              <a:rPr lang="en-US" dirty="0">
                <a:solidFill>
                  <a:schemeClr val="bg1"/>
                </a:solidFill>
              </a:rPr>
              <a:t> - "Find Free-to-Use Teaching and Learning Content from around the World. Organize K-12 Lessons, College Courses, and more."</a:t>
            </a:r>
          </a:p>
          <a:p>
            <a:pPr fontAlgn="base"/>
            <a:r>
              <a:rPr lang="en-US" dirty="0">
                <a:solidFill>
                  <a:schemeClr val="bg1"/>
                </a:solidFill>
                <a:hlinkClick r:id="rId7"/>
              </a:rPr>
              <a:t>Temoa</a:t>
            </a:r>
            <a:r>
              <a:rPr lang="en-US" dirty="0">
                <a:solidFill>
                  <a:schemeClr val="bg1"/>
                </a:solidFill>
              </a:rPr>
              <a:t> - "a knowledge hub that eases a public and multilingual catalog of Open Educational Resources (OER) which aims to support the education community to find those resources and materials that meet their needs for teaching and learning through a specialized and collaborative search system and social tools."</a:t>
            </a:r>
          </a:p>
          <a:p>
            <a:pPr fontAlgn="base"/>
            <a:r>
              <a:rPr lang="en-US" dirty="0">
                <a:solidFill>
                  <a:schemeClr val="bg1"/>
                </a:solidFill>
                <a:hlinkClick r:id="rId8"/>
              </a:rPr>
              <a:t>University Learning = OCW+OER = Free custom search engine</a:t>
            </a:r>
            <a:r>
              <a:rPr lang="en-US" dirty="0">
                <a:solidFill>
                  <a:schemeClr val="bg1"/>
                </a:solidFill>
              </a:rPr>
              <a:t> - a meta-search engine incorporating many different OER repositories (uses Google Custom Search)</a:t>
            </a:r>
          </a:p>
          <a:p>
            <a:pPr fontAlgn="base"/>
            <a:r>
              <a:rPr lang="en-US" dirty="0">
                <a:solidFill>
                  <a:schemeClr val="bg1"/>
                </a:solidFill>
                <a:hlinkClick r:id="rId9"/>
              </a:rPr>
              <a:t>XPERT</a:t>
            </a:r>
            <a:r>
              <a:rPr lang="en-US" dirty="0">
                <a:solidFill>
                  <a:schemeClr val="bg1"/>
                </a:solidFill>
              </a:rPr>
              <a:t> - "a JISC funded rapid innovation project (summer 2009) to explore the potential of delivering and supporting a distributed repository of e-learning resources created and seamlessly published through the open source e-learning development tool called </a:t>
            </a:r>
            <a:r>
              <a:rPr lang="en-US" dirty="0" err="1">
                <a:solidFill>
                  <a:schemeClr val="bg1"/>
                </a:solidFill>
              </a:rPr>
              <a:t>Xerte</a:t>
            </a:r>
            <a:r>
              <a:rPr lang="en-US" dirty="0">
                <a:solidFill>
                  <a:schemeClr val="bg1"/>
                </a:solidFill>
              </a:rPr>
              <a:t> Online Toolkits. The aim of XPERT is to progress the vision of a distributed architecture of e-learning resources for sharing and re-use." </a:t>
            </a:r>
          </a:p>
          <a:p>
            <a:pPr fontAlgn="base"/>
            <a:r>
              <a:rPr lang="en-US" dirty="0">
                <a:solidFill>
                  <a:schemeClr val="bg1"/>
                </a:solidFill>
                <a:hlinkClick r:id="rId10"/>
              </a:rPr>
              <a:t>OER Dynamic Search Engine</a:t>
            </a:r>
            <a:r>
              <a:rPr lang="en-US" dirty="0">
                <a:solidFill>
                  <a:schemeClr val="bg1"/>
                </a:solidFill>
              </a:rPr>
              <a:t> - a wiki page of OER sites with accompanied search engine (powered by Google Custom Search) </a:t>
            </a:r>
          </a:p>
          <a:p>
            <a:pPr fontAlgn="base"/>
            <a:r>
              <a:rPr lang="en-US" dirty="0">
                <a:solidFill>
                  <a:schemeClr val="bg1"/>
                </a:solidFill>
                <a:hlinkClick r:id="rId11"/>
              </a:rPr>
              <a:t>JISC Digital Media</a:t>
            </a:r>
            <a:r>
              <a:rPr lang="en-US" dirty="0">
                <a:solidFill>
                  <a:schemeClr val="bg1"/>
                </a:solidFill>
              </a:rPr>
              <a:t> maintain guidance on finding video, audio and images online, including those licensed as Creative Commons.</a:t>
            </a:r>
          </a:p>
          <a:p>
            <a:pPr fontAlgn="base"/>
            <a:r>
              <a:rPr lang="en-US" dirty="0">
                <a:solidFill>
                  <a:schemeClr val="bg1"/>
                </a:solidFill>
              </a:rPr>
              <a:t>											</a:t>
            </a:r>
            <a:r>
              <a:rPr lang="en-US" sz="1400" dirty="0">
                <a:solidFill>
                  <a:schemeClr val="bg1"/>
                </a:solidFill>
                <a:hlinkClick r:id="rId12"/>
              </a:rPr>
              <a:t>Open Educational Resources - </a:t>
            </a:r>
            <a:r>
              <a:rPr lang="en-US" sz="1400" dirty="0" err="1">
                <a:solidFill>
                  <a:schemeClr val="bg1"/>
                </a:solidFill>
                <a:hlinkClick r:id="rId12"/>
              </a:rPr>
              <a:t>PBWorks</a:t>
            </a:r>
            <a:endParaRPr lang="en-US" sz="1400" dirty="0">
              <a:solidFill>
                <a:schemeClr val="bg1"/>
              </a:solidFill>
            </a:endParaRPr>
          </a:p>
          <a:p>
            <a:pPr fontAlgn="base"/>
            <a:endParaRPr lang="en-US" dirty="0"/>
          </a:p>
          <a:p>
            <a:pPr fontAlgn="base"/>
            <a:endParaRPr lang="en-US" dirty="0"/>
          </a:p>
          <a:p>
            <a:pPr fontAlgn="base"/>
            <a:r>
              <a:rPr lang="en-US" dirty="0"/>
              <a:t>	</a:t>
            </a:r>
          </a:p>
        </p:txBody>
      </p:sp>
    </p:spTree>
    <p:extLst>
      <p:ext uri="{BB962C8B-B14F-4D97-AF65-F5344CB8AC3E}">
        <p14:creationId xmlns:p14="http://schemas.microsoft.com/office/powerpoint/2010/main" val="2694267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3" name="Picture 12">
            <a:extLst>
              <a:ext uri="{FF2B5EF4-FFF2-40B4-BE49-F238E27FC236}">
                <a16:creationId xmlns:a16="http://schemas.microsoft.com/office/drawing/2014/main" id="{224C28B3-E902-49D1-98A0-582D277A0E0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5" name="Picture 14">
            <a:extLst>
              <a:ext uri="{FF2B5EF4-FFF2-40B4-BE49-F238E27FC236}">
                <a16:creationId xmlns:a16="http://schemas.microsoft.com/office/drawing/2014/main" id="{F3A6C14C-E755-4A02-821B-6EA2D4C9F20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a:extLst>
              <a:ext uri="{FF2B5EF4-FFF2-40B4-BE49-F238E27FC236}">
                <a16:creationId xmlns:a16="http://schemas.microsoft.com/office/drawing/2014/main" id="{6478287C-E119-4E9C-95B0-518478BD9D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EA4A294F-6D36-425B-8632-27FD6A284D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Picture 20">
            <a:extLst>
              <a:ext uri="{FF2B5EF4-FFF2-40B4-BE49-F238E27FC236}">
                <a16:creationId xmlns:a16="http://schemas.microsoft.com/office/drawing/2014/main" id="{B3F9E774-F054-4892-8E69-C76B2C8545F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a:gradFill>
            <a:gsLst>
              <a:gs pos="0">
                <a:srgbClr val="F78925"/>
              </a:gs>
              <a:gs pos="50000">
                <a:srgbClr val="D54209"/>
              </a:gs>
              <a:gs pos="100000">
                <a:srgbClr val="8D0000"/>
              </a:gs>
            </a:gsLst>
            <a:lin ang="2520000" scaled="0"/>
          </a:gradFill>
        </p:spPr>
      </p:pic>
      <p:pic>
        <p:nvPicPr>
          <p:cNvPr id="23" name="Picture 22">
            <a:extLst>
              <a:ext uri="{FF2B5EF4-FFF2-40B4-BE49-F238E27FC236}">
                <a16:creationId xmlns:a16="http://schemas.microsoft.com/office/drawing/2014/main" id="{BEF6A099-2A38-4C66-88FF-FDBCB564E5F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5" name="Rectangle 24">
            <a:extLst>
              <a:ext uri="{FF2B5EF4-FFF2-40B4-BE49-F238E27FC236}">
                <a16:creationId xmlns:a16="http://schemas.microsoft.com/office/drawing/2014/main" id="{D0D98427-7B26-46E2-93FE-CB8CD38542A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15A4233-F980-4EF6-B2C0-D7C63E752AD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4959094" cy="1368198"/>
          </a:xfrm>
          <a:prstGeom prst="rect">
            <a:avLst/>
          </a:prstGeom>
          <a:solidFill>
            <a:srgbClr val="0D0D0D"/>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9" name="Picture 28">
            <a:extLst>
              <a:ext uri="{FF2B5EF4-FFF2-40B4-BE49-F238E27FC236}">
                <a16:creationId xmlns:a16="http://schemas.microsoft.com/office/drawing/2014/main" id="{3B7E3E62-AACE-4D18-93B3-B4C452E287C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70241"/>
            <a:ext cx="4956048" cy="199787"/>
          </a:xfrm>
          <a:prstGeom prst="rect">
            <a:avLst/>
          </a:prstGeom>
        </p:spPr>
      </p:pic>
      <p:sp useBgFill="1">
        <p:nvSpPr>
          <p:cNvPr id="31" name="Rectangle 30">
            <a:extLst>
              <a:ext uri="{FF2B5EF4-FFF2-40B4-BE49-F238E27FC236}">
                <a16:creationId xmlns:a16="http://schemas.microsoft.com/office/drawing/2014/main" id="{421B5709-714B-4EA8-8C75-C105D9B4D5D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6090" y="642795"/>
            <a:ext cx="6272654" cy="5575126"/>
          </a:xfrm>
          <a:prstGeom prst="rect">
            <a:avLst/>
          </a:prstGeom>
          <a:ln>
            <a:noFill/>
          </a:ln>
          <a:effectLst>
            <a:outerShdw blurRad="76200" dist="63500" dir="5040000" algn="t" rotWithShape="0">
              <a:prstClr val="black">
                <a:alpha val="4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BF4C68B7-D24C-400F-898E-6723B839F61D}"/>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5593085" y="2496774"/>
            <a:ext cx="5629268" cy="1857658"/>
          </a:xfrm>
          <a:prstGeom prst="rect">
            <a:avLst/>
          </a:prstGeom>
          <a:ln>
            <a:noFill/>
          </a:ln>
          <a:effectLst/>
        </p:spPr>
      </p:pic>
      <p:sp>
        <p:nvSpPr>
          <p:cNvPr id="2" name="Title 1">
            <a:extLst>
              <a:ext uri="{FF2B5EF4-FFF2-40B4-BE49-F238E27FC236}">
                <a16:creationId xmlns:a16="http://schemas.microsoft.com/office/drawing/2014/main" id="{44B1D00F-D90D-411E-B4A7-F889B9EB4677}"/>
              </a:ext>
            </a:extLst>
          </p:cNvPr>
          <p:cNvSpPr>
            <a:spLocks noGrp="1"/>
          </p:cNvSpPr>
          <p:nvPr>
            <p:ph type="title"/>
          </p:nvPr>
        </p:nvSpPr>
        <p:spPr>
          <a:xfrm>
            <a:off x="680321" y="753228"/>
            <a:ext cx="4136123" cy="1080938"/>
          </a:xfrm>
        </p:spPr>
        <p:txBody>
          <a:bodyPr vert="horz" lIns="91440" tIns="45720" rIns="91440" bIns="45720" rtlCol="0" anchor="ctr">
            <a:normAutofit/>
          </a:bodyPr>
          <a:lstStyle/>
          <a:p>
            <a:r>
              <a:rPr lang="en-US" sz="2400" dirty="0">
                <a:solidFill>
                  <a:srgbClr val="FFFFFF"/>
                </a:solidFill>
              </a:rPr>
              <a:t>GMU OER Metafinder</a:t>
            </a:r>
          </a:p>
        </p:txBody>
      </p:sp>
      <p:sp>
        <p:nvSpPr>
          <p:cNvPr id="4" name="Text Placeholder 3">
            <a:extLst>
              <a:ext uri="{FF2B5EF4-FFF2-40B4-BE49-F238E27FC236}">
                <a16:creationId xmlns:a16="http://schemas.microsoft.com/office/drawing/2014/main" id="{DA9C84F0-1303-4822-B55A-A5B1D1BC496F}"/>
              </a:ext>
            </a:extLst>
          </p:cNvPr>
          <p:cNvSpPr>
            <a:spLocks noGrp="1"/>
          </p:cNvSpPr>
          <p:nvPr>
            <p:ph type="body" sz="half" idx="2"/>
          </p:nvPr>
        </p:nvSpPr>
        <p:spPr>
          <a:xfrm>
            <a:off x="377001" y="2618605"/>
            <a:ext cx="3885054" cy="3599316"/>
          </a:xfrm>
        </p:spPr>
        <p:txBody>
          <a:bodyPr vert="horz" lIns="91440" tIns="45720" rIns="91440" bIns="45720" rtlCol="0">
            <a:noAutofit/>
          </a:bodyPr>
          <a:lstStyle/>
          <a:p>
            <a:pPr indent="-228600">
              <a:buFont typeface="Arial" panose="020B0604020202020204" pitchFamily="34" charset="0"/>
              <a:buChar char="•"/>
            </a:pPr>
            <a:r>
              <a:rPr lang="en-US" sz="1800" dirty="0">
                <a:solidFill>
                  <a:srgbClr val="FFFFFF"/>
                </a:solidFill>
              </a:rPr>
              <a:t>Searches 16 targets in Real-Time</a:t>
            </a:r>
          </a:p>
          <a:p>
            <a:pPr indent="-228600">
              <a:buFont typeface="Arial" panose="020B0604020202020204" pitchFamily="34" charset="0"/>
              <a:buChar char="•"/>
            </a:pPr>
            <a:r>
              <a:rPr lang="en-US" sz="1800" dirty="0">
                <a:solidFill>
                  <a:srgbClr val="FFFFFF"/>
                </a:solidFill>
              </a:rPr>
              <a:t>Gives several hundred hits from each site</a:t>
            </a:r>
          </a:p>
          <a:p>
            <a:pPr algn="ctr"/>
            <a:endParaRPr lang="en-US" sz="1800" dirty="0">
              <a:solidFill>
                <a:srgbClr val="FFFFFF"/>
              </a:solidFill>
            </a:endParaRPr>
          </a:p>
          <a:p>
            <a:pPr algn="ctr"/>
            <a:r>
              <a:rPr lang="en-US" sz="1800" dirty="0">
                <a:solidFill>
                  <a:srgbClr val="FFFFFF"/>
                </a:solidFill>
              </a:rPr>
              <a:t>Includes</a:t>
            </a:r>
          </a:p>
          <a:p>
            <a:pPr marL="285750" indent="-285750">
              <a:buFont typeface="Arial" panose="020B0604020202020204" pitchFamily="34" charset="0"/>
              <a:buChar char="•"/>
            </a:pPr>
            <a:r>
              <a:rPr lang="en-US" sz="1800" dirty="0">
                <a:solidFill>
                  <a:srgbClr val="FFFFFF"/>
                </a:solidFill>
              </a:rPr>
              <a:t>American memory project</a:t>
            </a:r>
          </a:p>
          <a:p>
            <a:pPr marL="285750" indent="-285750">
              <a:buFont typeface="Arial" panose="020B0604020202020204" pitchFamily="34" charset="0"/>
              <a:buChar char="•"/>
            </a:pPr>
            <a:r>
              <a:rPr lang="en-US" sz="1800" dirty="0">
                <a:solidFill>
                  <a:srgbClr val="FFFFFF"/>
                </a:solidFill>
              </a:rPr>
              <a:t>BC Campus: Open Ed</a:t>
            </a:r>
          </a:p>
          <a:p>
            <a:pPr marL="285750" indent="-285750">
              <a:buFont typeface="Arial" panose="020B0604020202020204" pitchFamily="34" charset="0"/>
              <a:buChar char="•"/>
            </a:pPr>
            <a:r>
              <a:rPr lang="en-US" sz="1800" dirty="0">
                <a:solidFill>
                  <a:srgbClr val="FFFFFF"/>
                </a:solidFill>
              </a:rPr>
              <a:t>World Digital Library</a:t>
            </a:r>
          </a:p>
          <a:p>
            <a:pPr marL="285750" indent="-285750">
              <a:buFont typeface="Arial" panose="020B0604020202020204" pitchFamily="34" charset="0"/>
              <a:buChar char="•"/>
            </a:pPr>
            <a:r>
              <a:rPr lang="en-US" sz="1800" dirty="0">
                <a:solidFill>
                  <a:srgbClr val="FFFFFF"/>
                </a:solidFill>
              </a:rPr>
              <a:t>OAOpen.org</a:t>
            </a:r>
          </a:p>
          <a:p>
            <a:pPr marL="285750" indent="-285750">
              <a:buFont typeface="Arial" panose="020B0604020202020204" pitchFamily="34" charset="0"/>
              <a:buChar char="•"/>
            </a:pPr>
            <a:r>
              <a:rPr lang="en-US" sz="1800" dirty="0">
                <a:solidFill>
                  <a:srgbClr val="FFFFFF"/>
                </a:solidFill>
              </a:rPr>
              <a:t>Directory of Open Access Books</a:t>
            </a:r>
          </a:p>
          <a:p>
            <a:pPr marL="285750" indent="-285750">
              <a:buFont typeface="Arial" panose="020B0604020202020204" pitchFamily="34" charset="0"/>
              <a:buChar char="•"/>
            </a:pPr>
            <a:r>
              <a:rPr lang="en-US" sz="1800" dirty="0">
                <a:solidFill>
                  <a:srgbClr val="FFFFFF"/>
                </a:solidFill>
              </a:rPr>
              <a:t>MIT OpenCourseware </a:t>
            </a:r>
          </a:p>
          <a:p>
            <a:endParaRPr lang="en-US" sz="1800" dirty="0">
              <a:solidFill>
                <a:srgbClr val="FFFFFF"/>
              </a:solidFill>
            </a:endParaRPr>
          </a:p>
        </p:txBody>
      </p:sp>
    </p:spTree>
    <p:extLst>
      <p:ext uri="{BB962C8B-B14F-4D97-AF65-F5344CB8AC3E}">
        <p14:creationId xmlns:p14="http://schemas.microsoft.com/office/powerpoint/2010/main" val="225782708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Image result for pixabay">
            <a:extLst>
              <a:ext uri="{FF2B5EF4-FFF2-40B4-BE49-F238E27FC236}">
                <a16:creationId xmlns:a16="http://schemas.microsoft.com/office/drawing/2014/main" id="{42D7F71E-9488-4A88-A2A1-C03F8E0CFB9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6" descr="Pixabay, Image Database, Photos, Images, Videos, Cco">
            <a:extLst>
              <a:ext uri="{FF2B5EF4-FFF2-40B4-BE49-F238E27FC236}">
                <a16:creationId xmlns:a16="http://schemas.microsoft.com/office/drawing/2014/main" id="{2504E01F-3114-4B25-BCA6-C869E08C15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5681" y="0"/>
            <a:ext cx="9144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A82192B-86F1-45E9-A2BB-842EF48A3CB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6666" y="1946837"/>
            <a:ext cx="10193867" cy="4227631"/>
          </a:xfrm>
          <a:prstGeom prst="rect">
            <a:avLst/>
          </a:prstGeom>
        </p:spPr>
      </p:pic>
      <p:sp>
        <p:nvSpPr>
          <p:cNvPr id="8" name="TextBox 7">
            <a:extLst>
              <a:ext uri="{FF2B5EF4-FFF2-40B4-BE49-F238E27FC236}">
                <a16:creationId xmlns:a16="http://schemas.microsoft.com/office/drawing/2014/main" id="{B75C4D3D-01A7-4269-B1E5-790C368A575F}"/>
              </a:ext>
            </a:extLst>
          </p:cNvPr>
          <p:cNvSpPr txBox="1"/>
          <p:nvPr/>
        </p:nvSpPr>
        <p:spPr>
          <a:xfrm>
            <a:off x="9674578" y="6376908"/>
            <a:ext cx="1921808" cy="369332"/>
          </a:xfrm>
          <a:prstGeom prst="rect">
            <a:avLst/>
          </a:prstGeom>
          <a:noFill/>
        </p:spPr>
        <p:txBody>
          <a:bodyPr wrap="none" rtlCol="0">
            <a:spAutoFit/>
          </a:bodyPr>
          <a:lstStyle/>
          <a:p>
            <a:r>
              <a:rPr lang="en-US"/>
              <a:t>Pixabay</a:t>
            </a:r>
            <a:r>
              <a:rPr lang="en-US" dirty="0"/>
              <a:t>.com CC0</a:t>
            </a:r>
          </a:p>
        </p:txBody>
      </p:sp>
    </p:spTree>
    <p:extLst>
      <p:ext uri="{BB962C8B-B14F-4D97-AF65-F5344CB8AC3E}">
        <p14:creationId xmlns:p14="http://schemas.microsoft.com/office/powerpoint/2010/main" val="3177201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44309A-6AAF-4DA5-91B4-2ABBC516021A}"/>
              </a:ext>
            </a:extLst>
          </p:cNvPr>
          <p:cNvSpPr txBox="1"/>
          <p:nvPr/>
        </p:nvSpPr>
        <p:spPr>
          <a:xfrm>
            <a:off x="3027680" y="274320"/>
            <a:ext cx="5897768" cy="1200329"/>
          </a:xfrm>
          <a:prstGeom prst="rect">
            <a:avLst/>
          </a:prstGeom>
          <a:noFill/>
        </p:spPr>
        <p:txBody>
          <a:bodyPr wrap="none" rtlCol="0">
            <a:spAutoFit/>
          </a:bodyPr>
          <a:lstStyle/>
          <a:p>
            <a:endParaRPr lang="en-US" b="1" dirty="0"/>
          </a:p>
          <a:p>
            <a:r>
              <a:rPr lang="en-US" b="1" dirty="0">
                <a:hlinkClick r:id="rId2"/>
              </a:rPr>
              <a:t>CC Search - Creative Commons</a:t>
            </a:r>
            <a:r>
              <a:rPr lang="en-US" b="1" dirty="0"/>
              <a:t>   Search: DOG – Flickr</a:t>
            </a:r>
          </a:p>
          <a:p>
            <a:r>
              <a:rPr lang="en-US" b="1" dirty="0"/>
              <a:t>	            </a:t>
            </a:r>
            <a:r>
              <a:rPr lang="en-US" b="1" dirty="0">
                <a:hlinkClick r:id="rId3"/>
              </a:rPr>
              <a:t>New beta search CC</a:t>
            </a:r>
            <a:endParaRPr lang="en-US" b="1" dirty="0"/>
          </a:p>
          <a:p>
            <a:endParaRPr lang="en-US" dirty="0"/>
          </a:p>
        </p:txBody>
      </p:sp>
      <p:pic>
        <p:nvPicPr>
          <p:cNvPr id="3" name="Picture 2">
            <a:extLst>
              <a:ext uri="{FF2B5EF4-FFF2-40B4-BE49-F238E27FC236}">
                <a16:creationId xmlns:a16="http://schemas.microsoft.com/office/drawing/2014/main" id="{0A04D0DC-82A4-480E-B99B-2177F74D2F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408" y="1329303"/>
            <a:ext cx="9523814" cy="5185187"/>
          </a:xfrm>
          <a:prstGeom prst="rect">
            <a:avLst/>
          </a:prstGeom>
        </p:spPr>
      </p:pic>
    </p:spTree>
    <p:extLst>
      <p:ext uri="{BB962C8B-B14F-4D97-AF65-F5344CB8AC3E}">
        <p14:creationId xmlns:p14="http://schemas.microsoft.com/office/powerpoint/2010/main" val="689908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192" name="Picture 70">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193" name="Picture 72">
            <a:extLst>
              <a:ext uri="{FF2B5EF4-FFF2-40B4-BE49-F238E27FC236}">
                <a16:creationId xmlns:a16="http://schemas.microsoft.com/office/drawing/2014/main" id="{0146E45C-1450-4186-B501-74F221F897A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7194" name="Picture 74">
            <a:extLst>
              <a:ext uri="{FF2B5EF4-FFF2-40B4-BE49-F238E27FC236}">
                <a16:creationId xmlns:a16="http://schemas.microsoft.com/office/drawing/2014/main" id="{EEDDA48B-BC04-4915-ADA3-A1A9522EB0D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7195" name="Rectangle 76">
            <a:extLst>
              <a:ext uri="{FF2B5EF4-FFF2-40B4-BE49-F238E27FC236}">
                <a16:creationId xmlns:a16="http://schemas.microsoft.com/office/drawing/2014/main" id="{78C9D07A-5A22-4E55-B18A-47CF07E508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6" name="Rectangle 78">
            <a:extLst>
              <a:ext uri="{FF2B5EF4-FFF2-40B4-BE49-F238E27FC236}">
                <a16:creationId xmlns:a16="http://schemas.microsoft.com/office/drawing/2014/main" id="{3D71E629-0739-4A59-972B-A9E9A4500E3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197" name="Rectangle 80">
            <a:extLst>
              <a:ext uri="{FF2B5EF4-FFF2-40B4-BE49-F238E27FC236}">
                <a16:creationId xmlns:a16="http://schemas.microsoft.com/office/drawing/2014/main" id="{2F84762E-7FCC-4EAF-B9E7-CE7214491E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id="{927A1389-2A5D-4886-AD82-F213767E673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8207"/>
            <a:ext cx="12192000" cy="6858000"/>
          </a:xfrm>
          <a:prstGeom prst="rect">
            <a:avLst/>
          </a:prstGeom>
        </p:spPr>
      </p:pic>
      <p:sp>
        <p:nvSpPr>
          <p:cNvPr id="7198" name="Rectangle 84">
            <a:extLst>
              <a:ext uri="{FF2B5EF4-FFF2-40B4-BE49-F238E27FC236}">
                <a16:creationId xmlns:a16="http://schemas.microsoft.com/office/drawing/2014/main" id="{A1038667-0C3F-4764-A24D-DA9D9B47485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4527" y="0"/>
            <a:ext cx="755294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99" name="Picture 86">
            <a:extLst>
              <a:ext uri="{FF2B5EF4-FFF2-40B4-BE49-F238E27FC236}">
                <a16:creationId xmlns:a16="http://schemas.microsoft.com/office/drawing/2014/main" id="{6AC2195B-895A-4535-8ECD-9F5B669C5CA5}"/>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print">
            <a:extLst>
              <a:ext uri="{28A0092B-C50C-407E-A947-70E740481C1C}">
                <a14:useLocalDpi xmlns:a14="http://schemas.microsoft.com/office/drawing/2010/main" val="0"/>
              </a:ext>
            </a:extLst>
          </a:blip>
          <a:stretch>
            <a:fillRect/>
          </a:stretch>
        </p:blipFill>
        <p:spPr>
          <a:xfrm>
            <a:off x="1" y="5006045"/>
            <a:ext cx="4965192" cy="144049"/>
          </a:xfrm>
          <a:prstGeom prst="rect">
            <a:avLst/>
          </a:prstGeom>
        </p:spPr>
      </p:pic>
      <p:sp>
        <p:nvSpPr>
          <p:cNvPr id="89" name="Rectangle 88">
            <a:extLst>
              <a:ext uri="{FF2B5EF4-FFF2-40B4-BE49-F238E27FC236}">
                <a16:creationId xmlns:a16="http://schemas.microsoft.com/office/drawing/2014/main" id="{571EEFCA-9235-4BC2-85C3-A4EC6EE57AC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838764"/>
            <a:ext cx="4964567"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170" name="Picture 2" descr="Cricket, Insect, Grasshopper, Pest, Nature, Wildlife">
            <a:extLst>
              <a:ext uri="{FF2B5EF4-FFF2-40B4-BE49-F238E27FC236}">
                <a16:creationId xmlns:a16="http://schemas.microsoft.com/office/drawing/2014/main" id="{3EC97924-F5E4-47B6-999C-015CF4A1EAD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4606" y="1057660"/>
            <a:ext cx="6260963" cy="4742679"/>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E1F4B92-022A-46DD-88EC-08DAE7994D20}"/>
              </a:ext>
            </a:extLst>
          </p:cNvPr>
          <p:cNvSpPr>
            <a:spLocks noGrp="1"/>
          </p:cNvSpPr>
          <p:nvPr>
            <p:ph type="title"/>
          </p:nvPr>
        </p:nvSpPr>
        <p:spPr>
          <a:xfrm>
            <a:off x="680322" y="2063262"/>
            <a:ext cx="3739278" cy="2661138"/>
          </a:xfrm>
        </p:spPr>
        <p:txBody>
          <a:bodyPr vert="horz" lIns="91440" tIns="45720" rIns="91440" bIns="45720" rtlCol="0" anchor="ctr">
            <a:normAutofit/>
          </a:bodyPr>
          <a:lstStyle/>
          <a:p>
            <a:pPr algn="r"/>
            <a:r>
              <a:rPr lang="en-US" sz="5400" dirty="0"/>
              <a:t>Who Cares?</a:t>
            </a:r>
          </a:p>
        </p:txBody>
      </p:sp>
    </p:spTree>
    <p:extLst>
      <p:ext uri="{BB962C8B-B14F-4D97-AF65-F5344CB8AC3E}">
        <p14:creationId xmlns:p14="http://schemas.microsoft.com/office/powerpoint/2010/main" val="763880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5" name="Picture 14">
            <a:extLst>
              <a:ext uri="{FF2B5EF4-FFF2-40B4-BE49-F238E27FC236}">
                <a16:creationId xmlns:a16="http://schemas.microsoft.com/office/drawing/2014/main" id="{224C28B3-E902-49D1-98A0-582D277A0E0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7" name="Picture 16">
            <a:extLst>
              <a:ext uri="{FF2B5EF4-FFF2-40B4-BE49-F238E27FC236}">
                <a16:creationId xmlns:a16="http://schemas.microsoft.com/office/drawing/2014/main" id="{F3A6C14C-E755-4A02-821B-6EA2D4C9F20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9" name="Rectangle 18">
            <a:extLst>
              <a:ext uri="{FF2B5EF4-FFF2-40B4-BE49-F238E27FC236}">
                <a16:creationId xmlns:a16="http://schemas.microsoft.com/office/drawing/2014/main" id="{6478287C-E119-4E9C-95B0-518478BD9D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a:extLst>
              <a:ext uri="{FF2B5EF4-FFF2-40B4-BE49-F238E27FC236}">
                <a16:creationId xmlns:a16="http://schemas.microsoft.com/office/drawing/2014/main" id="{EA4A294F-6D36-425B-8632-27FD6A284D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3" name="Rectangle 22">
            <a:extLst>
              <a:ext uri="{FF2B5EF4-FFF2-40B4-BE49-F238E27FC236}">
                <a16:creationId xmlns:a16="http://schemas.microsoft.com/office/drawing/2014/main" id="{F4979F40-3A44-4CCB-9EB7-F8318BCE576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15291D39-6B03-4BB5-BFC6-CBF11E90BFD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sp>
        <p:nvSpPr>
          <p:cNvPr id="27" name="Rectangle 26">
            <a:extLst>
              <a:ext uri="{FF2B5EF4-FFF2-40B4-BE49-F238E27FC236}">
                <a16:creationId xmlns:a16="http://schemas.microsoft.com/office/drawing/2014/main" id="{AFD071FA-0514-4371-9568-86216A1F465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5211DDA4-E7B5-4325-A844-B7F59B084BA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4959094"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31" name="Picture 30">
            <a:extLst>
              <a:ext uri="{FF2B5EF4-FFF2-40B4-BE49-F238E27FC236}">
                <a16:creationId xmlns:a16="http://schemas.microsoft.com/office/drawing/2014/main" id="{0D58E222-6309-4F79-AC20-9D3C69CD9B1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1"/>
            <a:ext cx="4956048" cy="199787"/>
          </a:xfrm>
          <a:prstGeom prst="rect">
            <a:avLst/>
          </a:prstGeom>
        </p:spPr>
      </p:pic>
      <p:pic>
        <p:nvPicPr>
          <p:cNvPr id="8" name="Picture Placeholder 7">
            <a:extLst>
              <a:ext uri="{FF2B5EF4-FFF2-40B4-BE49-F238E27FC236}">
                <a16:creationId xmlns:a16="http://schemas.microsoft.com/office/drawing/2014/main" id="{21F049BE-7C63-4270-9D33-47B5003AE4C2}"/>
              </a:ext>
            </a:extLst>
          </p:cNvPr>
          <p:cNvPicPr>
            <a:picLocks noGrp="1" noChangeAspect="1"/>
          </p:cNvPicPr>
          <p:nvPr>
            <p:ph type="pic" idx="1"/>
          </p:nvPr>
        </p:nvPicPr>
        <p:blipFill>
          <a:blip r:embed="rId6">
            <a:extLst>
              <a:ext uri="{28A0092B-C50C-407E-A947-70E740481C1C}">
                <a14:useLocalDpi xmlns:a14="http://schemas.microsoft.com/office/drawing/2010/main" val="0"/>
              </a:ext>
            </a:extLst>
          </a:blip>
          <a:srcRect t="968" b="968"/>
          <a:stretch>
            <a:fillRect/>
          </a:stretch>
        </p:blipFill>
        <p:spPr>
          <a:xfrm>
            <a:off x="5276090" y="1346330"/>
            <a:ext cx="6269479" cy="4165339"/>
          </a:xfrm>
          <a:prstGeom prst="rect">
            <a:avLst/>
          </a:prstGeom>
          <a:ln>
            <a:noFill/>
          </a:ln>
          <a:effectLst>
            <a:outerShdw blurRad="76200" dist="63500" dir="5040000" algn="tl" rotWithShape="0">
              <a:srgbClr val="000000">
                <a:alpha val="41000"/>
              </a:srgbClr>
            </a:outerShdw>
          </a:effectLst>
        </p:spPr>
      </p:pic>
      <p:sp>
        <p:nvSpPr>
          <p:cNvPr id="2" name="Title 1">
            <a:extLst>
              <a:ext uri="{FF2B5EF4-FFF2-40B4-BE49-F238E27FC236}">
                <a16:creationId xmlns:a16="http://schemas.microsoft.com/office/drawing/2014/main" id="{B405842C-AC9B-4354-9F7A-6F9677AF4426}"/>
              </a:ext>
            </a:extLst>
          </p:cNvPr>
          <p:cNvSpPr>
            <a:spLocks noGrp="1"/>
          </p:cNvSpPr>
          <p:nvPr>
            <p:ph type="title"/>
          </p:nvPr>
        </p:nvSpPr>
        <p:spPr>
          <a:xfrm>
            <a:off x="680321" y="753228"/>
            <a:ext cx="4136123" cy="1080938"/>
          </a:xfrm>
        </p:spPr>
        <p:txBody>
          <a:bodyPr vert="horz" lIns="91440" tIns="45720" rIns="91440" bIns="45720" rtlCol="0" anchor="ctr">
            <a:normAutofit/>
          </a:bodyPr>
          <a:lstStyle/>
          <a:p>
            <a:r>
              <a:rPr lang="en-US" sz="2400"/>
              <a:t>Homeschooling Families</a:t>
            </a:r>
          </a:p>
        </p:txBody>
      </p:sp>
      <p:sp>
        <p:nvSpPr>
          <p:cNvPr id="4" name="Text Placeholder 3">
            <a:extLst>
              <a:ext uri="{FF2B5EF4-FFF2-40B4-BE49-F238E27FC236}">
                <a16:creationId xmlns:a16="http://schemas.microsoft.com/office/drawing/2014/main" id="{2FC5EF8B-65E4-4A8C-9AD0-7E6BBFD1A965}"/>
              </a:ext>
            </a:extLst>
          </p:cNvPr>
          <p:cNvSpPr>
            <a:spLocks noGrp="1"/>
          </p:cNvSpPr>
          <p:nvPr>
            <p:ph type="body" sz="half" idx="2"/>
          </p:nvPr>
        </p:nvSpPr>
        <p:spPr>
          <a:xfrm>
            <a:off x="320635" y="2291404"/>
            <a:ext cx="4015976" cy="3644785"/>
          </a:xfrm>
        </p:spPr>
        <p:txBody>
          <a:bodyPr vert="horz" lIns="91440" tIns="45720" rIns="91440" bIns="45720" rtlCol="0">
            <a:normAutofit fontScale="92500" lnSpcReduction="20000"/>
          </a:bodyPr>
          <a:lstStyle/>
          <a:p>
            <a:pPr indent="-228600">
              <a:buFont typeface="Arial" panose="020B0604020202020204" pitchFamily="34" charset="0"/>
              <a:buChar char="•"/>
            </a:pPr>
            <a:r>
              <a:rPr lang="en-US" sz="3200" dirty="0"/>
              <a:t>January 1988 – 1046 Registered homeschools</a:t>
            </a:r>
          </a:p>
          <a:p>
            <a:pPr indent="-228600">
              <a:buFont typeface="Arial" panose="020B0604020202020204" pitchFamily="34" charset="0"/>
              <a:buChar char="•"/>
            </a:pPr>
            <a:r>
              <a:rPr lang="en-US" sz="3200" dirty="0"/>
              <a:t>End of 1989 – 32% increase</a:t>
            </a:r>
          </a:p>
          <a:p>
            <a:pPr indent="-228600">
              <a:buFont typeface="Arial" panose="020B0604020202020204" pitchFamily="34" charset="0"/>
              <a:buChar char="•"/>
            </a:pPr>
            <a:r>
              <a:rPr lang="en-US" sz="3200" dirty="0"/>
              <a:t>14% estimated growth per year</a:t>
            </a:r>
          </a:p>
          <a:p>
            <a:pPr indent="-228600">
              <a:buFont typeface="Arial" panose="020B0604020202020204" pitchFamily="34" charset="0"/>
              <a:buChar char="•"/>
            </a:pPr>
            <a:r>
              <a:rPr lang="en-US" sz="3200" dirty="0"/>
              <a:t>Average up to thousands of dollars</a:t>
            </a:r>
          </a:p>
          <a:p>
            <a:pPr indent="-228600">
              <a:buFont typeface="Arial" panose="020B0604020202020204" pitchFamily="34" charset="0"/>
              <a:buChar char="•"/>
            </a:pPr>
            <a:endParaRPr lang="en-US" sz="1400" dirty="0"/>
          </a:p>
        </p:txBody>
      </p:sp>
    </p:spTree>
    <p:extLst>
      <p:ext uri="{BB962C8B-B14F-4D97-AF65-F5344CB8AC3E}">
        <p14:creationId xmlns:p14="http://schemas.microsoft.com/office/powerpoint/2010/main" val="18228429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0E93D5FC-63A0-47A4-A8C7-365881F6453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2" name="Picture 21">
            <a:extLst>
              <a:ext uri="{FF2B5EF4-FFF2-40B4-BE49-F238E27FC236}">
                <a16:creationId xmlns:a16="http://schemas.microsoft.com/office/drawing/2014/main" id="{85C2F18C-671F-4ECE-96A3-EBAFC57964D9}"/>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24" name="Picture 23">
            <a:extLst>
              <a:ext uri="{FF2B5EF4-FFF2-40B4-BE49-F238E27FC236}">
                <a16:creationId xmlns:a16="http://schemas.microsoft.com/office/drawing/2014/main" id="{89728584-DEE7-4174-9BB7-DAEBB71F92D3}"/>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26" name="Rectangle 25">
            <a:extLst>
              <a:ext uri="{FF2B5EF4-FFF2-40B4-BE49-F238E27FC236}">
                <a16:creationId xmlns:a16="http://schemas.microsoft.com/office/drawing/2014/main" id="{64C1E679-9F46-4A3D-8724-12767F0EB08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 name="Rectangle 27">
            <a:extLst>
              <a:ext uri="{FF2B5EF4-FFF2-40B4-BE49-F238E27FC236}">
                <a16:creationId xmlns:a16="http://schemas.microsoft.com/office/drawing/2014/main" id="{2DB7D69C-15F2-4834-A591-AF4B6F90BAA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0" name="Group 29">
            <a:extLst>
              <a:ext uri="{FF2B5EF4-FFF2-40B4-BE49-F238E27FC236}">
                <a16:creationId xmlns:a16="http://schemas.microsoft.com/office/drawing/2014/main" id="{7D0669C1-CDCE-41C7-A9AB-65D9119F8388}"/>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31" name="Rectangle 30">
              <a:extLst>
                <a:ext uri="{FF2B5EF4-FFF2-40B4-BE49-F238E27FC236}">
                  <a16:creationId xmlns:a16="http://schemas.microsoft.com/office/drawing/2014/main" id="{1F80B4EE-271C-45C6-9338-555D3B0C4A6C}"/>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6FCF3DCC-E585-4F88-8F8B-4EABFEF062C5}"/>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12" name="Content Placeholder 11">
            <a:extLst>
              <a:ext uri="{FF2B5EF4-FFF2-40B4-BE49-F238E27FC236}">
                <a16:creationId xmlns:a16="http://schemas.microsoft.com/office/drawing/2014/main" id="{32708B62-DC9B-4E9E-924D-ABB214F3A1DA}"/>
              </a:ext>
            </a:extLst>
          </p:cNvPr>
          <p:cNvPicPr>
            <a:picLocks noGrp="1" noChangeAspect="1"/>
          </p:cNvPicPr>
          <p:nvPr>
            <p:ph sz="quarter" idx="4"/>
          </p:nvPr>
        </p:nvPicPr>
        <p:blipFill rotWithShape="1">
          <a:blip r:embed="rId6">
            <a:extLst>
              <a:ext uri="{28A0092B-C50C-407E-A947-70E740481C1C}">
                <a14:useLocalDpi xmlns:a14="http://schemas.microsoft.com/office/drawing/2010/main" val="0"/>
              </a:ext>
            </a:extLst>
          </a:blip>
          <a:srcRect l="19512" r="3937" b="3"/>
          <a:stretch/>
        </p:blipFill>
        <p:spPr>
          <a:xfrm>
            <a:off x="6992890" y="3652044"/>
            <a:ext cx="4719805" cy="2836084"/>
          </a:xfrm>
          <a:prstGeom prst="rect">
            <a:avLst/>
          </a:prstGeom>
          <a:ln>
            <a:noFill/>
          </a:ln>
          <a:effectLst>
            <a:outerShdw blurRad="76200" dist="63500" dir="5040000" algn="tl" rotWithShape="0">
              <a:srgbClr val="000000">
                <a:alpha val="41000"/>
              </a:srgbClr>
            </a:outerShdw>
          </a:effectLst>
        </p:spPr>
      </p:pic>
      <p:pic>
        <p:nvPicPr>
          <p:cNvPr id="15" name="Content Placeholder 7">
            <a:extLst>
              <a:ext uri="{FF2B5EF4-FFF2-40B4-BE49-F238E27FC236}">
                <a16:creationId xmlns:a16="http://schemas.microsoft.com/office/drawing/2014/main" id="{2EFB7173-7E71-4811-8496-1F4F7D05F505}"/>
              </a:ext>
            </a:extLst>
          </p:cNvPr>
          <p:cNvPicPr>
            <a:picLocks noChangeAspect="1"/>
          </p:cNvPicPr>
          <p:nvPr/>
        </p:nvPicPr>
        <p:blipFill rotWithShape="1">
          <a:blip r:embed="rId7">
            <a:extLst>
              <a:ext uri="{28A0092B-C50C-407E-A947-70E740481C1C}">
                <a14:useLocalDpi xmlns:a14="http://schemas.microsoft.com/office/drawing/2010/main" val="0"/>
              </a:ext>
            </a:extLst>
          </a:blip>
          <a:srcRect l="15703" r="3" b="3"/>
          <a:stretch/>
        </p:blipFill>
        <p:spPr>
          <a:xfrm>
            <a:off x="6992887" y="454257"/>
            <a:ext cx="4719805" cy="2743530"/>
          </a:xfrm>
          <a:prstGeom prst="rect">
            <a:avLst/>
          </a:prstGeom>
          <a:ln>
            <a:noFill/>
          </a:ln>
          <a:effectLst>
            <a:outerShdw blurRad="76200" dist="63500" dir="5040000" algn="tl" rotWithShape="0">
              <a:srgbClr val="000000">
                <a:alpha val="41000"/>
              </a:srgbClr>
            </a:outerShdw>
          </a:effectLst>
        </p:spPr>
      </p:pic>
      <p:sp>
        <p:nvSpPr>
          <p:cNvPr id="34" name="Rectangle 33">
            <a:extLst>
              <a:ext uri="{FF2B5EF4-FFF2-40B4-BE49-F238E27FC236}">
                <a16:creationId xmlns:a16="http://schemas.microsoft.com/office/drawing/2014/main" id="{F1AACF4D-AF22-463C-97CE-C34F0783C08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649975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36" name="Picture 35">
            <a:extLst>
              <a:ext uri="{FF2B5EF4-FFF2-40B4-BE49-F238E27FC236}">
                <a16:creationId xmlns:a16="http://schemas.microsoft.com/office/drawing/2014/main" id="{6524329A-37E7-4025-B6E9-A97D4053689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6492240" cy="261714"/>
          </a:xfrm>
          <a:prstGeom prst="rect">
            <a:avLst/>
          </a:prstGeom>
        </p:spPr>
      </p:pic>
      <p:sp>
        <p:nvSpPr>
          <p:cNvPr id="2" name="Title 1">
            <a:extLst>
              <a:ext uri="{FF2B5EF4-FFF2-40B4-BE49-F238E27FC236}">
                <a16:creationId xmlns:a16="http://schemas.microsoft.com/office/drawing/2014/main" id="{8F2B6E09-4A9C-4680-B1E1-57C11EE4B309}"/>
              </a:ext>
            </a:extLst>
          </p:cNvPr>
          <p:cNvSpPr>
            <a:spLocks noGrp="1"/>
          </p:cNvSpPr>
          <p:nvPr>
            <p:ph type="title"/>
          </p:nvPr>
        </p:nvSpPr>
        <p:spPr>
          <a:xfrm>
            <a:off x="680321" y="753228"/>
            <a:ext cx="5632247" cy="1080938"/>
          </a:xfrm>
        </p:spPr>
        <p:txBody>
          <a:bodyPr vert="horz" lIns="91440" tIns="45720" rIns="91440" bIns="45720" rtlCol="0" anchor="ctr">
            <a:normAutofit/>
          </a:bodyPr>
          <a:lstStyle/>
          <a:p>
            <a:r>
              <a:rPr lang="en-US" dirty="0"/>
              <a:t>Growth in North Carolina</a:t>
            </a:r>
          </a:p>
        </p:txBody>
      </p:sp>
      <p:sp>
        <p:nvSpPr>
          <p:cNvPr id="17" name="Content Placeholder 16">
            <a:extLst>
              <a:ext uri="{FF2B5EF4-FFF2-40B4-BE49-F238E27FC236}">
                <a16:creationId xmlns:a16="http://schemas.microsoft.com/office/drawing/2014/main" id="{E7198167-C660-4D10-9FB7-87DB5767DEAA}"/>
              </a:ext>
            </a:extLst>
          </p:cNvPr>
          <p:cNvSpPr>
            <a:spLocks noGrp="1"/>
          </p:cNvSpPr>
          <p:nvPr>
            <p:ph sz="half" idx="2"/>
          </p:nvPr>
        </p:nvSpPr>
        <p:spPr>
          <a:xfrm>
            <a:off x="884509" y="2478152"/>
            <a:ext cx="5632246" cy="3599316"/>
          </a:xfrm>
        </p:spPr>
        <p:txBody>
          <a:bodyPr vert="horz" lIns="91440" tIns="45720" rIns="91440" bIns="45720" rtlCol="0">
            <a:normAutofit lnSpcReduction="10000"/>
          </a:bodyPr>
          <a:lstStyle/>
          <a:p>
            <a:r>
              <a:rPr lang="en-US" sz="3600" dirty="0"/>
              <a:t>2015-2016 – 74,653</a:t>
            </a:r>
          </a:p>
          <a:p>
            <a:r>
              <a:rPr lang="en-US" sz="3600" dirty="0"/>
              <a:t>2016-2017 – 80,973</a:t>
            </a:r>
          </a:p>
          <a:p>
            <a:r>
              <a:rPr lang="en-US" sz="3600" dirty="0"/>
              <a:t>Today -127,847* </a:t>
            </a:r>
          </a:p>
          <a:p>
            <a:r>
              <a:rPr lang="en-US" sz="3600" dirty="0"/>
              <a:t>Registration</a:t>
            </a:r>
          </a:p>
          <a:p>
            <a:r>
              <a:rPr lang="en-US" sz="3600" dirty="0"/>
              <a:t>Compulsory age</a:t>
            </a:r>
          </a:p>
          <a:p>
            <a:r>
              <a:rPr lang="en-US" sz="3600" dirty="0"/>
              <a:t>North Carolina</a:t>
            </a:r>
          </a:p>
          <a:p>
            <a:pPr marL="0" indent="0">
              <a:buNone/>
            </a:pPr>
            <a:endParaRPr lang="en-US" sz="2000" dirty="0"/>
          </a:p>
        </p:txBody>
      </p:sp>
    </p:spTree>
    <p:extLst>
      <p:ext uri="{BB962C8B-B14F-4D97-AF65-F5344CB8AC3E}">
        <p14:creationId xmlns:p14="http://schemas.microsoft.com/office/powerpoint/2010/main" val="1086448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Job Interview by mazeo">
            <a:extLst>
              <a:ext uri="{FF2B5EF4-FFF2-40B4-BE49-F238E27FC236}">
                <a16:creationId xmlns:a16="http://schemas.microsoft.com/office/drawing/2014/main" id="{580CCBBE-8FE3-4EDF-9EA5-9EC841119D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131" y="167124"/>
            <a:ext cx="9573920" cy="58318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542897E-AED2-4D05-95EC-6E5425B9CE42}"/>
              </a:ext>
            </a:extLst>
          </p:cNvPr>
          <p:cNvSpPr txBox="1"/>
          <p:nvPr/>
        </p:nvSpPr>
        <p:spPr>
          <a:xfrm>
            <a:off x="481196" y="6247779"/>
            <a:ext cx="11389656" cy="369332"/>
          </a:xfrm>
          <a:prstGeom prst="rect">
            <a:avLst/>
          </a:prstGeom>
          <a:noFill/>
        </p:spPr>
        <p:txBody>
          <a:bodyPr wrap="none" rtlCol="0">
            <a:spAutoFit/>
          </a:bodyPr>
          <a:lstStyle/>
          <a:p>
            <a:r>
              <a:rPr lang="en-US" dirty="0"/>
              <a:t>Over 30 Million people are using libraries each year to seek information on careers and to seek employment</a:t>
            </a:r>
          </a:p>
        </p:txBody>
      </p:sp>
    </p:spTree>
    <p:extLst>
      <p:ext uri="{BB962C8B-B14F-4D97-AF65-F5344CB8AC3E}">
        <p14:creationId xmlns:p14="http://schemas.microsoft.com/office/powerpoint/2010/main" val="3250955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5CBF8E-4CF3-435C-BF9C-A6E158F90C8B}"/>
              </a:ext>
            </a:extLst>
          </p:cNvPr>
          <p:cNvSpPr>
            <a:spLocks noGrp="1"/>
          </p:cNvSpPr>
          <p:nvPr>
            <p:ph type="title"/>
          </p:nvPr>
        </p:nvSpPr>
        <p:spPr/>
        <p:txBody>
          <a:bodyPr/>
          <a:lstStyle/>
          <a:p>
            <a:r>
              <a:rPr lang="en-US" dirty="0"/>
              <a:t>Today</a:t>
            </a:r>
          </a:p>
        </p:txBody>
      </p:sp>
      <p:sp>
        <p:nvSpPr>
          <p:cNvPr id="3" name="Content Placeholder 2">
            <a:extLst>
              <a:ext uri="{FF2B5EF4-FFF2-40B4-BE49-F238E27FC236}">
                <a16:creationId xmlns:a16="http://schemas.microsoft.com/office/drawing/2014/main" id="{5FE4CE61-A017-45B8-BE86-FD658D4EEA62}"/>
              </a:ext>
            </a:extLst>
          </p:cNvPr>
          <p:cNvSpPr>
            <a:spLocks noGrp="1"/>
          </p:cNvSpPr>
          <p:nvPr>
            <p:ph idx="1"/>
          </p:nvPr>
        </p:nvSpPr>
        <p:spPr>
          <a:xfrm>
            <a:off x="680320" y="2467502"/>
            <a:ext cx="9613861" cy="3599316"/>
          </a:xfrm>
        </p:spPr>
        <p:txBody>
          <a:bodyPr>
            <a:normAutofit fontScale="92500" lnSpcReduction="10000"/>
          </a:bodyPr>
          <a:lstStyle/>
          <a:p>
            <a:r>
              <a:rPr lang="en-US" sz="4000" dirty="0"/>
              <a:t>What are OERs?</a:t>
            </a:r>
          </a:p>
          <a:p>
            <a:r>
              <a:rPr lang="en-US" sz="4000" dirty="0"/>
              <a:t>What are some Myths and Concerns?</a:t>
            </a:r>
          </a:p>
          <a:p>
            <a:r>
              <a:rPr lang="en-US" sz="4000" dirty="0"/>
              <a:t>Where can we find OERs?</a:t>
            </a:r>
          </a:p>
          <a:p>
            <a:r>
              <a:rPr lang="en-US" sz="4000" dirty="0"/>
              <a:t>Who cares?</a:t>
            </a:r>
          </a:p>
          <a:p>
            <a:r>
              <a:rPr lang="en-US" sz="4000" dirty="0"/>
              <a:t>What can we do with OERs?</a:t>
            </a:r>
          </a:p>
          <a:p>
            <a:r>
              <a:rPr lang="en-US" sz="4000" dirty="0"/>
              <a:t>Why us?</a:t>
            </a:r>
          </a:p>
          <a:p>
            <a:endParaRPr lang="en-US" dirty="0"/>
          </a:p>
          <a:p>
            <a:endParaRPr lang="en-US" dirty="0"/>
          </a:p>
        </p:txBody>
      </p:sp>
    </p:spTree>
    <p:extLst>
      <p:ext uri="{BB962C8B-B14F-4D97-AF65-F5344CB8AC3E}">
        <p14:creationId xmlns:p14="http://schemas.microsoft.com/office/powerpoint/2010/main" val="213424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158D3-5BAF-451D-87FD-E7FC32420992}"/>
              </a:ext>
            </a:extLst>
          </p:cNvPr>
          <p:cNvSpPr>
            <a:spLocks noGrp="1"/>
          </p:cNvSpPr>
          <p:nvPr>
            <p:ph type="title"/>
          </p:nvPr>
        </p:nvSpPr>
        <p:spPr/>
        <p:txBody>
          <a:bodyPr/>
          <a:lstStyle/>
          <a:p>
            <a:r>
              <a:rPr lang="en-US" dirty="0"/>
              <a:t>Military, Veterans and their families</a:t>
            </a:r>
          </a:p>
        </p:txBody>
      </p:sp>
      <p:pic>
        <p:nvPicPr>
          <p:cNvPr id="4" name="Picture 14" descr="Family Fun Silhouette by GDJ">
            <a:extLst>
              <a:ext uri="{FF2B5EF4-FFF2-40B4-BE49-F238E27FC236}">
                <a16:creationId xmlns:a16="http://schemas.microsoft.com/office/drawing/2014/main" id="{7F76DCDF-386E-4606-B8F6-D6F53DDC018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0321" y="1596076"/>
            <a:ext cx="10633508" cy="4874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351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6AA05D7-D6FD-4D14-86F9-D39DC5A9A9AD}"/>
              </a:ext>
            </a:extLst>
          </p:cNvPr>
          <p:cNvSpPr txBox="1"/>
          <p:nvPr/>
        </p:nvSpPr>
        <p:spPr>
          <a:xfrm>
            <a:off x="6167643" y="1520785"/>
            <a:ext cx="4022416" cy="3816429"/>
          </a:xfrm>
          <a:prstGeom prst="rect">
            <a:avLst/>
          </a:prstGeom>
          <a:noFill/>
        </p:spPr>
        <p:txBody>
          <a:bodyPr wrap="square" rtlCol="0">
            <a:spAutoFit/>
          </a:bodyPr>
          <a:lstStyle/>
          <a:p>
            <a:r>
              <a:rPr lang="en-US" sz="3200" dirty="0"/>
              <a:t>Who else?</a:t>
            </a:r>
          </a:p>
          <a:p>
            <a:pPr marL="285750" indent="-285750">
              <a:buFont typeface="Arial" panose="020B0604020202020204" pitchFamily="34" charset="0"/>
              <a:buChar char="•"/>
            </a:pPr>
            <a:r>
              <a:rPr lang="en-US" sz="3200" dirty="0"/>
              <a:t>Educators</a:t>
            </a:r>
          </a:p>
          <a:p>
            <a:pPr marL="285750" indent="-285750">
              <a:buFont typeface="Arial" panose="020B0604020202020204" pitchFamily="34" charset="0"/>
              <a:buChar char="•"/>
            </a:pPr>
            <a:r>
              <a:rPr lang="en-US" sz="3200" dirty="0"/>
              <a:t>Students</a:t>
            </a:r>
          </a:p>
          <a:p>
            <a:pPr marL="285750" indent="-285750">
              <a:buFont typeface="Arial" panose="020B0604020202020204" pitchFamily="34" charset="0"/>
              <a:buChar char="•"/>
            </a:pPr>
            <a:r>
              <a:rPr lang="en-US" sz="3200" dirty="0"/>
              <a:t>University Faculty</a:t>
            </a:r>
          </a:p>
          <a:p>
            <a:pPr marL="285750" indent="-285750">
              <a:buFont typeface="Arial" panose="020B0604020202020204" pitchFamily="34" charset="0"/>
              <a:buChar char="•"/>
            </a:pPr>
            <a:r>
              <a:rPr lang="en-US" sz="3200" dirty="0"/>
              <a:t>Researchers</a:t>
            </a:r>
          </a:p>
          <a:p>
            <a:pPr marL="285750" indent="-285750">
              <a:buFont typeface="Arial" panose="020B0604020202020204" pitchFamily="34" charset="0"/>
              <a:buChar char="•"/>
            </a:pPr>
            <a:r>
              <a:rPr lang="en-US" sz="3200" dirty="0"/>
              <a:t>Life-long learners</a:t>
            </a:r>
          </a:p>
          <a:p>
            <a:pPr marL="285750" indent="-285750">
              <a:buFont typeface="Arial" panose="020B0604020202020204" pitchFamily="34" charset="0"/>
              <a:buChar char="•"/>
            </a:pPr>
            <a:r>
              <a:rPr lang="en-US" sz="3200" dirty="0"/>
              <a:t>University Students</a:t>
            </a:r>
          </a:p>
          <a:p>
            <a:endParaRPr lang="en-US" dirty="0"/>
          </a:p>
        </p:txBody>
      </p:sp>
      <p:pic>
        <p:nvPicPr>
          <p:cNvPr id="14338" name="Picture 2" descr="Perplexed Female (#3) by oksmith">
            <a:extLst>
              <a:ext uri="{FF2B5EF4-FFF2-40B4-BE49-F238E27FC236}">
                <a16:creationId xmlns:a16="http://schemas.microsoft.com/office/drawing/2014/main" id="{0FB689F4-F97A-4008-9304-FD34B8C34A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0640" y="0"/>
            <a:ext cx="36576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210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3" name="Picture 72">
            <a:extLst>
              <a:ext uri="{FF2B5EF4-FFF2-40B4-BE49-F238E27FC236}">
                <a16:creationId xmlns:a16="http://schemas.microsoft.com/office/drawing/2014/main" id="{0146E45C-1450-4186-B501-74F221F897A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75" name="Picture 74">
            <a:extLst>
              <a:ext uri="{FF2B5EF4-FFF2-40B4-BE49-F238E27FC236}">
                <a16:creationId xmlns:a16="http://schemas.microsoft.com/office/drawing/2014/main" id="{EEDDA48B-BC04-4915-ADA3-A1A9522EB0D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77" name="Rectangle 76">
            <a:extLst>
              <a:ext uri="{FF2B5EF4-FFF2-40B4-BE49-F238E27FC236}">
                <a16:creationId xmlns:a16="http://schemas.microsoft.com/office/drawing/2014/main" id="{78C9D07A-5A22-4E55-B18A-47CF07E508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3D71E629-0739-4A59-972B-A9E9A4500E3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81" name="Rectangle 80">
            <a:extLst>
              <a:ext uri="{FF2B5EF4-FFF2-40B4-BE49-F238E27FC236}">
                <a16:creationId xmlns:a16="http://schemas.microsoft.com/office/drawing/2014/main" id="{4930BBBA-6F9F-4D27-AD61-45935240C80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id="{4FED5ABE-AA8E-4BAE-B923-EB99ABDE02AA}"/>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8207"/>
            <a:ext cx="12192000" cy="6858000"/>
          </a:xfrm>
          <a:prstGeom prst="rect">
            <a:avLst/>
          </a:prstGeom>
        </p:spPr>
      </p:pic>
      <p:pic>
        <p:nvPicPr>
          <p:cNvPr id="85" name="Picture 84">
            <a:extLst>
              <a:ext uri="{FF2B5EF4-FFF2-40B4-BE49-F238E27FC236}">
                <a16:creationId xmlns:a16="http://schemas.microsoft.com/office/drawing/2014/main" id="{E0811D79-2C71-4B37-82AD-761836DCBD17}"/>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688333"/>
            <a:ext cx="6400800" cy="185701"/>
          </a:xfrm>
          <a:prstGeom prst="rect">
            <a:avLst/>
          </a:prstGeom>
        </p:spPr>
      </p:pic>
      <p:sp>
        <p:nvSpPr>
          <p:cNvPr id="87" name="Rectangle 86">
            <a:extLst>
              <a:ext uri="{FF2B5EF4-FFF2-40B4-BE49-F238E27FC236}">
                <a16:creationId xmlns:a16="http://schemas.microsoft.com/office/drawing/2014/main" id="{929B6C0D-2AB5-4965-B573-1D00F1D0B76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162908"/>
            <a:ext cx="6411743" cy="2532185"/>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098" name="Picture 2" descr="Books and a Magic Lamp by j4p4n">
            <a:extLst>
              <a:ext uri="{FF2B5EF4-FFF2-40B4-BE49-F238E27FC236}">
                <a16:creationId xmlns:a16="http://schemas.microsoft.com/office/drawing/2014/main" id="{4DB1F37D-855D-4A5E-93D1-34E99E45B1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6079" y="1266733"/>
            <a:ext cx="4809490" cy="4324533"/>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F5B0980-1871-4FE8-866D-40D2DFB0D109}"/>
              </a:ext>
            </a:extLst>
          </p:cNvPr>
          <p:cNvSpPr txBox="1"/>
          <p:nvPr/>
        </p:nvSpPr>
        <p:spPr>
          <a:xfrm>
            <a:off x="680322" y="2403231"/>
            <a:ext cx="5192940" cy="2133600"/>
          </a:xfrm>
          <a:prstGeom prst="rect">
            <a:avLst/>
          </a:prstGeom>
        </p:spPr>
        <p:txBody>
          <a:bodyPr vert="horz" lIns="91440" tIns="45720" rIns="91440" bIns="45720" rtlCol="0" anchor="ctr">
            <a:normAutofit/>
          </a:bodyPr>
          <a:lstStyle/>
          <a:p>
            <a:pPr algn="r" defTabSz="914400">
              <a:lnSpc>
                <a:spcPct val="90000"/>
              </a:lnSpc>
              <a:spcBef>
                <a:spcPct val="0"/>
              </a:spcBef>
              <a:spcAft>
                <a:spcPts val="600"/>
              </a:spcAft>
            </a:pPr>
            <a:r>
              <a:rPr lang="en-US" sz="5400">
                <a:latin typeface="+mj-lt"/>
                <a:ea typeface="+mj-ea"/>
                <a:cs typeface="+mj-cs"/>
              </a:rPr>
              <a:t>Storytime</a:t>
            </a:r>
          </a:p>
        </p:txBody>
      </p:sp>
    </p:spTree>
    <p:extLst>
      <p:ext uri="{BB962C8B-B14F-4D97-AF65-F5344CB8AC3E}">
        <p14:creationId xmlns:p14="http://schemas.microsoft.com/office/powerpoint/2010/main" val="3847406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01CFC1BB-C5B3-4479-9752-C53221627F9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3" name="Picture 72">
            <a:extLst>
              <a:ext uri="{FF2B5EF4-FFF2-40B4-BE49-F238E27FC236}">
                <a16:creationId xmlns:a16="http://schemas.microsoft.com/office/drawing/2014/main" id="{C56FCE19-3103-4473-A92E-E38D00FCD00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5" name="Picture 74">
            <a:extLst>
              <a:ext uri="{FF2B5EF4-FFF2-40B4-BE49-F238E27FC236}">
                <a16:creationId xmlns:a16="http://schemas.microsoft.com/office/drawing/2014/main" id="{E909C556-FC01-4870-ABC0-8D5C17BD0F3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77" name="Rectangle 76">
            <a:extLst>
              <a:ext uri="{FF2B5EF4-FFF2-40B4-BE49-F238E27FC236}">
                <a16:creationId xmlns:a16="http://schemas.microsoft.com/office/drawing/2014/main" id="{C6DB8A24-0DF2-4AB3-9191-C02AB6937C1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6924F406-F250-4FCF-A28E-52F364A5AA1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1" name="Group 80">
            <a:extLst>
              <a:ext uri="{FF2B5EF4-FFF2-40B4-BE49-F238E27FC236}">
                <a16:creationId xmlns:a16="http://schemas.microsoft.com/office/drawing/2014/main" id="{7A865E47-4365-4F21-B8EA-13B2C12BCB98}"/>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176" y="0"/>
            <a:ext cx="12192000" cy="6858001"/>
            <a:chOff x="-3176" y="0"/>
            <a:chExt cx="12192000" cy="6858001"/>
          </a:xfrm>
        </p:grpSpPr>
        <p:sp useBgFill="1">
          <p:nvSpPr>
            <p:cNvPr id="82" name="Rectangle 81">
              <a:extLst>
                <a:ext uri="{FF2B5EF4-FFF2-40B4-BE49-F238E27FC236}">
                  <a16:creationId xmlns:a16="http://schemas.microsoft.com/office/drawing/2014/main" id="{0CE24988-BB27-40E5-A961-9FA7ED0DB9B3}"/>
                </a:ext>
              </a:extLst>
            </p:cNvPr>
            <p:cNvSpPr/>
            <p:nvPr>
              <p:extLst>
                <p:ext uri="{386F3935-93C4-4BCD-93E2-E3B085C9AB24}">
                  <p16:designElem xmlns:p16="http://schemas.microsoft.com/office/powerpoint/2015/main" val="1"/>
                </p:ext>
              </p:extLst>
            </p:nvPr>
          </p:nvSpPr>
          <p:spPr>
            <a:xfrm>
              <a:off x="0" y="0"/>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id="{80BDE80E-ADE0-4E16-8F80-306A15F4D3FB}"/>
                </a:ext>
              </a:extLst>
            </p:cNvPr>
            <p:cNvPicPr>
              <a:picLocks noChangeAspect="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3176" y="0"/>
              <a:ext cx="12192000" cy="6858000"/>
            </a:xfrm>
            <a:prstGeom prst="rect">
              <a:avLst/>
            </a:prstGeom>
          </p:spPr>
        </p:pic>
      </p:grpSp>
      <p:pic>
        <p:nvPicPr>
          <p:cNvPr id="8194" name="Picture 2" descr="Study, Books, Learn, Read, Education, Library, Know">
            <a:extLst>
              <a:ext uri="{FF2B5EF4-FFF2-40B4-BE49-F238E27FC236}">
                <a16:creationId xmlns:a16="http://schemas.microsoft.com/office/drawing/2014/main" id="{82B35B57-C9FF-4796-ACD2-79CA3C4521A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39347" r="2225" b="1"/>
          <a:stretch/>
        </p:blipFill>
        <p:spPr bwMode="auto">
          <a:xfrm>
            <a:off x="6096000" y="10"/>
            <a:ext cx="6092823" cy="6856310"/>
          </a:xfrm>
          <a:prstGeom prst="rect">
            <a:avLst/>
          </a:prstGeom>
          <a:noFill/>
          <a:ln>
            <a:noFill/>
          </a:ln>
          <a:effectLst/>
          <a:extLst>
            <a:ext uri="{909E8E84-426E-40DD-AFC4-6F175D3DCCD1}">
              <a14:hiddenFill xmlns:a14="http://schemas.microsoft.com/office/drawing/2010/main">
                <a:solidFill>
                  <a:srgbClr val="FFFFFF"/>
                </a:solidFill>
              </a14:hiddenFill>
            </a:ext>
          </a:extLst>
        </p:spPr>
      </p:pic>
      <p:sp>
        <p:nvSpPr>
          <p:cNvPr id="85" name="Rectangle 84">
            <a:extLst>
              <a:ext uri="{FF2B5EF4-FFF2-40B4-BE49-F238E27FC236}">
                <a16:creationId xmlns:a16="http://schemas.microsoft.com/office/drawing/2014/main" id="{13BC1C09-8FD1-4619-B317-E9EED5E55DD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6499753"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87" name="Picture 86">
            <a:extLst>
              <a:ext uri="{FF2B5EF4-FFF2-40B4-BE49-F238E27FC236}">
                <a16:creationId xmlns:a16="http://schemas.microsoft.com/office/drawing/2014/main" id="{D3143E80-C928-46DB-9299-0BD06348A92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2" y="1970240"/>
            <a:ext cx="6492240" cy="261714"/>
          </a:xfrm>
          <a:prstGeom prst="rect">
            <a:avLst/>
          </a:prstGeom>
        </p:spPr>
      </p:pic>
      <p:sp>
        <p:nvSpPr>
          <p:cNvPr id="2" name="Title 1">
            <a:extLst>
              <a:ext uri="{FF2B5EF4-FFF2-40B4-BE49-F238E27FC236}">
                <a16:creationId xmlns:a16="http://schemas.microsoft.com/office/drawing/2014/main" id="{0655AB11-8EB1-4739-A107-0FF84AE706AB}"/>
              </a:ext>
            </a:extLst>
          </p:cNvPr>
          <p:cNvSpPr>
            <a:spLocks noGrp="1"/>
          </p:cNvSpPr>
          <p:nvPr>
            <p:ph type="title"/>
          </p:nvPr>
        </p:nvSpPr>
        <p:spPr>
          <a:xfrm>
            <a:off x="680321" y="753228"/>
            <a:ext cx="5041629" cy="1080938"/>
          </a:xfrm>
        </p:spPr>
        <p:txBody>
          <a:bodyPr vert="horz" lIns="91440" tIns="45720" rIns="91440" bIns="45720" rtlCol="0" anchor="ctr">
            <a:normAutofit/>
          </a:bodyPr>
          <a:lstStyle/>
          <a:p>
            <a:r>
              <a:rPr lang="en-US" dirty="0"/>
              <a:t>Let’s talk textbooks</a:t>
            </a:r>
          </a:p>
        </p:txBody>
      </p:sp>
      <p:sp>
        <p:nvSpPr>
          <p:cNvPr id="4" name="Content Placeholder 3">
            <a:extLst>
              <a:ext uri="{FF2B5EF4-FFF2-40B4-BE49-F238E27FC236}">
                <a16:creationId xmlns:a16="http://schemas.microsoft.com/office/drawing/2014/main" id="{13C98623-6B65-4F66-A407-8A71C11C7B49}"/>
              </a:ext>
            </a:extLst>
          </p:cNvPr>
          <p:cNvSpPr>
            <a:spLocks noGrp="1"/>
          </p:cNvSpPr>
          <p:nvPr>
            <p:ph sz="half" idx="2"/>
          </p:nvPr>
        </p:nvSpPr>
        <p:spPr>
          <a:xfrm>
            <a:off x="680322" y="2336873"/>
            <a:ext cx="5041628" cy="3599316"/>
          </a:xfrm>
        </p:spPr>
        <p:txBody>
          <a:bodyPr vert="horz" lIns="91440" tIns="45720" rIns="91440" bIns="45720" rtlCol="0">
            <a:normAutofit/>
          </a:bodyPr>
          <a:lstStyle/>
          <a:p>
            <a:r>
              <a:rPr lang="en-US" sz="2000" dirty="0"/>
              <a:t>28 hours for a 200.00 textbook?</a:t>
            </a:r>
          </a:p>
          <a:p>
            <a:r>
              <a:rPr lang="en-US" sz="2000" dirty="0"/>
              <a:t>Average 1,200 per year on Textbooks</a:t>
            </a:r>
          </a:p>
          <a:p>
            <a:r>
              <a:rPr lang="en-US" sz="2000" dirty="0"/>
              <a:t>65% skipping buying textbooks</a:t>
            </a:r>
          </a:p>
          <a:p>
            <a:r>
              <a:rPr lang="en-US" sz="2000" dirty="0"/>
              <a:t>14% have dropped a class</a:t>
            </a:r>
          </a:p>
          <a:p>
            <a:r>
              <a:rPr lang="en-US" sz="2000" dirty="0"/>
              <a:t>88% between 2006-2016</a:t>
            </a:r>
          </a:p>
          <a:p>
            <a:r>
              <a:rPr lang="en-US" sz="2000" dirty="0"/>
              <a:t>82% feel would do better</a:t>
            </a:r>
          </a:p>
          <a:p>
            <a:r>
              <a:rPr lang="en-US" sz="2000" dirty="0"/>
              <a:t>94% Students Concerned</a:t>
            </a:r>
          </a:p>
          <a:p>
            <a:r>
              <a:rPr lang="en-US" sz="2000" dirty="0"/>
              <a:t>Ripple effect</a:t>
            </a:r>
          </a:p>
          <a:p>
            <a:endParaRPr lang="en-US" sz="1600" dirty="0"/>
          </a:p>
          <a:p>
            <a:endParaRPr lang="en-US" sz="2000" dirty="0"/>
          </a:p>
        </p:txBody>
      </p:sp>
    </p:spTree>
    <p:extLst>
      <p:ext uri="{BB962C8B-B14F-4D97-AF65-F5344CB8AC3E}">
        <p14:creationId xmlns:p14="http://schemas.microsoft.com/office/powerpoint/2010/main" val="3084045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111" name="Picture 70">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112" name="Picture 72">
            <a:extLst>
              <a:ext uri="{FF2B5EF4-FFF2-40B4-BE49-F238E27FC236}">
                <a16:creationId xmlns:a16="http://schemas.microsoft.com/office/drawing/2014/main" id="{0146E45C-1450-4186-B501-74F221F897A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3113" name="Picture 74">
            <a:extLst>
              <a:ext uri="{FF2B5EF4-FFF2-40B4-BE49-F238E27FC236}">
                <a16:creationId xmlns:a16="http://schemas.microsoft.com/office/drawing/2014/main" id="{EEDDA48B-BC04-4915-ADA3-A1A9522EB0D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3114" name="Rectangle 76">
            <a:extLst>
              <a:ext uri="{FF2B5EF4-FFF2-40B4-BE49-F238E27FC236}">
                <a16:creationId xmlns:a16="http://schemas.microsoft.com/office/drawing/2014/main" id="{78C9D07A-5A22-4E55-B18A-47CF07E508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15" name="Rectangle 78">
            <a:extLst>
              <a:ext uri="{FF2B5EF4-FFF2-40B4-BE49-F238E27FC236}">
                <a16:creationId xmlns:a16="http://schemas.microsoft.com/office/drawing/2014/main" id="{3D71E629-0739-4A59-972B-A9E9A4500E3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3116" name="Rectangle 80">
            <a:extLst>
              <a:ext uri="{FF2B5EF4-FFF2-40B4-BE49-F238E27FC236}">
                <a16:creationId xmlns:a16="http://schemas.microsoft.com/office/drawing/2014/main" id="{2F84762E-7FCC-4EAF-B9E7-CE7214491E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id="{927A1389-2A5D-4886-AD82-F213767E673F}"/>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8207"/>
            <a:ext cx="12192000" cy="6858000"/>
          </a:xfrm>
          <a:prstGeom prst="rect">
            <a:avLst/>
          </a:prstGeom>
        </p:spPr>
      </p:pic>
      <p:sp>
        <p:nvSpPr>
          <p:cNvPr id="85" name="Rectangle 84">
            <a:extLst>
              <a:ext uri="{FF2B5EF4-FFF2-40B4-BE49-F238E27FC236}">
                <a16:creationId xmlns:a16="http://schemas.microsoft.com/office/drawing/2014/main" id="{A1038667-0C3F-4764-A24D-DA9D9B47485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44527" y="0"/>
            <a:ext cx="755294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7" name="Picture 86">
            <a:extLst>
              <a:ext uri="{FF2B5EF4-FFF2-40B4-BE49-F238E27FC236}">
                <a16:creationId xmlns:a16="http://schemas.microsoft.com/office/drawing/2014/main" id="{6AC2195B-895A-4535-8ECD-9F5B669C5CA5}"/>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cstate="print">
            <a:extLst>
              <a:ext uri="{28A0092B-C50C-407E-A947-70E740481C1C}">
                <a14:useLocalDpi xmlns:a14="http://schemas.microsoft.com/office/drawing/2010/main" val="0"/>
              </a:ext>
            </a:extLst>
          </a:blip>
          <a:stretch>
            <a:fillRect/>
          </a:stretch>
        </p:blipFill>
        <p:spPr>
          <a:xfrm>
            <a:off x="1" y="5006045"/>
            <a:ext cx="4965192" cy="144049"/>
          </a:xfrm>
          <a:prstGeom prst="rect">
            <a:avLst/>
          </a:prstGeom>
        </p:spPr>
      </p:pic>
      <p:sp>
        <p:nvSpPr>
          <p:cNvPr id="89" name="Rectangle 88">
            <a:extLst>
              <a:ext uri="{FF2B5EF4-FFF2-40B4-BE49-F238E27FC236}">
                <a16:creationId xmlns:a16="http://schemas.microsoft.com/office/drawing/2014/main" id="{571EEFCA-9235-4BC2-85C3-A4EC6EE57AC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838764"/>
            <a:ext cx="4964567" cy="3180473"/>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3074" name="Picture 2" descr="Cool Dapper Shruggy Smiley by Viscious-Speed">
            <a:extLst>
              <a:ext uri="{FF2B5EF4-FFF2-40B4-BE49-F238E27FC236}">
                <a16:creationId xmlns:a16="http://schemas.microsoft.com/office/drawing/2014/main" id="{B1ADEB3D-F96C-468C-AAE2-F3B30D3518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4606" y="1151574"/>
            <a:ext cx="6260963" cy="4554851"/>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B870084-1407-464D-A94B-A7F21133790D}"/>
              </a:ext>
            </a:extLst>
          </p:cNvPr>
          <p:cNvSpPr>
            <a:spLocks noGrp="1"/>
          </p:cNvSpPr>
          <p:nvPr>
            <p:ph type="title"/>
          </p:nvPr>
        </p:nvSpPr>
        <p:spPr>
          <a:xfrm>
            <a:off x="612643" y="2098430"/>
            <a:ext cx="3739278" cy="2661138"/>
          </a:xfrm>
        </p:spPr>
        <p:txBody>
          <a:bodyPr vert="horz" lIns="91440" tIns="45720" rIns="91440" bIns="45720" rtlCol="0" anchor="ctr">
            <a:normAutofit/>
          </a:bodyPr>
          <a:lstStyle/>
          <a:p>
            <a:pPr algn="ctr"/>
            <a:r>
              <a:rPr lang="en-US" sz="5400" dirty="0"/>
              <a:t>What can we do with OERs?</a:t>
            </a:r>
          </a:p>
        </p:txBody>
      </p:sp>
    </p:spTree>
    <p:extLst>
      <p:ext uri="{BB962C8B-B14F-4D97-AF65-F5344CB8AC3E}">
        <p14:creationId xmlns:p14="http://schemas.microsoft.com/office/powerpoint/2010/main" val="32386991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4EE2D1-3D6D-48A1-BF54-C90E084FCB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954" y="1012946"/>
            <a:ext cx="3810000" cy="1171575"/>
          </a:xfrm>
          <a:prstGeom prst="rect">
            <a:avLst/>
          </a:prstGeom>
        </p:spPr>
      </p:pic>
      <p:pic>
        <p:nvPicPr>
          <p:cNvPr id="5" name="Picture 4">
            <a:extLst>
              <a:ext uri="{FF2B5EF4-FFF2-40B4-BE49-F238E27FC236}">
                <a16:creationId xmlns:a16="http://schemas.microsoft.com/office/drawing/2014/main" id="{9656C00C-2945-4416-BD83-A2A4655227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2097" y="830896"/>
            <a:ext cx="1914525" cy="542925"/>
          </a:xfrm>
          <a:prstGeom prst="rect">
            <a:avLst/>
          </a:prstGeom>
        </p:spPr>
      </p:pic>
      <p:pic>
        <p:nvPicPr>
          <p:cNvPr id="9" name="Picture 8">
            <a:extLst>
              <a:ext uri="{FF2B5EF4-FFF2-40B4-BE49-F238E27FC236}">
                <a16:creationId xmlns:a16="http://schemas.microsoft.com/office/drawing/2014/main" id="{BB400072-F6ED-47B3-9C73-7468DA68699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5085" y="4846017"/>
            <a:ext cx="5200650" cy="1485900"/>
          </a:xfrm>
          <a:prstGeom prst="rect">
            <a:avLst/>
          </a:prstGeom>
        </p:spPr>
      </p:pic>
      <p:pic>
        <p:nvPicPr>
          <p:cNvPr id="11" name="Picture 10">
            <a:extLst>
              <a:ext uri="{FF2B5EF4-FFF2-40B4-BE49-F238E27FC236}">
                <a16:creationId xmlns:a16="http://schemas.microsoft.com/office/drawing/2014/main" id="{12F55CE8-9F54-4D86-A296-35266394A5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81719" y="2093634"/>
            <a:ext cx="4457143" cy="2374603"/>
          </a:xfrm>
          <a:prstGeom prst="rect">
            <a:avLst/>
          </a:prstGeom>
        </p:spPr>
      </p:pic>
      <p:pic>
        <p:nvPicPr>
          <p:cNvPr id="15" name="Picture 14">
            <a:extLst>
              <a:ext uri="{FF2B5EF4-FFF2-40B4-BE49-F238E27FC236}">
                <a16:creationId xmlns:a16="http://schemas.microsoft.com/office/drawing/2014/main" id="{5824954D-3E94-497A-9A9D-1F2EB49E707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4954" y="2995222"/>
            <a:ext cx="2857143" cy="571429"/>
          </a:xfrm>
          <a:prstGeom prst="rect">
            <a:avLst/>
          </a:prstGeom>
        </p:spPr>
      </p:pic>
    </p:spTree>
    <p:extLst>
      <p:ext uri="{BB962C8B-B14F-4D97-AF65-F5344CB8AC3E}">
        <p14:creationId xmlns:p14="http://schemas.microsoft.com/office/powerpoint/2010/main" val="2617600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8FFB7B-ABE1-458C-B01F-99D0E91232F4}"/>
              </a:ext>
            </a:extLst>
          </p:cNvPr>
          <p:cNvPicPr>
            <a:picLocks noChangeAspect="1"/>
          </p:cNvPicPr>
          <p:nvPr/>
        </p:nvPicPr>
        <p:blipFill rotWithShape="1">
          <a:blip r:embed="rId2">
            <a:extLst>
              <a:ext uri="{28A0092B-C50C-407E-A947-70E740481C1C}">
                <a14:useLocalDpi xmlns:a14="http://schemas.microsoft.com/office/drawing/2010/main" val="0"/>
              </a:ext>
            </a:extLst>
          </a:blip>
          <a:srcRect r="-1" b="8446"/>
          <a:stretch/>
        </p:blipFill>
        <p:spPr>
          <a:xfrm>
            <a:off x="321733" y="321732"/>
            <a:ext cx="11545354" cy="5892801"/>
          </a:xfrm>
          <a:prstGeom prst="rect">
            <a:avLst/>
          </a:prstGeom>
          <a:ln>
            <a:noFill/>
          </a:ln>
          <a:effectLst>
            <a:outerShdw blurRad="76200" dist="63500" dir="5040000" algn="tl" rotWithShape="0">
              <a:srgbClr val="000000">
                <a:alpha val="41000"/>
              </a:srgbClr>
            </a:outerShdw>
          </a:effectLst>
        </p:spPr>
      </p:pic>
      <p:pic>
        <p:nvPicPr>
          <p:cNvPr id="8" name="Picture 7">
            <a:extLst>
              <a:ext uri="{FF2B5EF4-FFF2-40B4-BE49-F238E27FC236}">
                <a16:creationId xmlns:a16="http://schemas.microsoft.com/office/drawing/2014/main" id="{E24ECB3D-8433-4CE7-8ED9-18DD5F22451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a:extLst>
              <a:ext uri="{FF2B5EF4-FFF2-40B4-BE49-F238E27FC236}">
                <a16:creationId xmlns:a16="http://schemas.microsoft.com/office/drawing/2014/main" id="{67E5AC2D-4D6C-4824-866E-F9DE4F0175B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extBox 3">
            <a:extLst>
              <a:ext uri="{FF2B5EF4-FFF2-40B4-BE49-F238E27FC236}">
                <a16:creationId xmlns:a16="http://schemas.microsoft.com/office/drawing/2014/main" id="{0DB10F99-EAA6-43E2-8206-E10BB6E45148}"/>
              </a:ext>
            </a:extLst>
          </p:cNvPr>
          <p:cNvSpPr txBox="1"/>
          <p:nvPr/>
        </p:nvSpPr>
        <p:spPr>
          <a:xfrm>
            <a:off x="4511252" y="6370320"/>
            <a:ext cx="3166316" cy="369332"/>
          </a:xfrm>
          <a:prstGeom prst="rect">
            <a:avLst/>
          </a:prstGeom>
          <a:noFill/>
        </p:spPr>
        <p:txBody>
          <a:bodyPr wrap="none" rtlCol="0">
            <a:spAutoFit/>
          </a:bodyPr>
          <a:lstStyle/>
          <a:p>
            <a:r>
              <a:rPr lang="en-US" dirty="0"/>
              <a:t>OER Commons – Open Author</a:t>
            </a:r>
          </a:p>
        </p:txBody>
      </p:sp>
    </p:spTree>
    <p:extLst>
      <p:ext uri="{BB962C8B-B14F-4D97-AF65-F5344CB8AC3E}">
        <p14:creationId xmlns:p14="http://schemas.microsoft.com/office/powerpoint/2010/main" val="765814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7D4AA-DA46-496F-9453-295C159BAFC9}"/>
              </a:ext>
            </a:extLst>
          </p:cNvPr>
          <p:cNvSpPr>
            <a:spLocks noGrp="1"/>
          </p:cNvSpPr>
          <p:nvPr>
            <p:ph type="title"/>
          </p:nvPr>
        </p:nvSpPr>
        <p:spPr/>
        <p:txBody>
          <a:bodyPr/>
          <a:lstStyle/>
          <a:p>
            <a:r>
              <a:rPr lang="en-US" dirty="0"/>
              <a:t>5 Steps to an OER creation</a:t>
            </a:r>
          </a:p>
        </p:txBody>
      </p:sp>
      <p:sp>
        <p:nvSpPr>
          <p:cNvPr id="3" name="TextBox 2">
            <a:extLst>
              <a:ext uri="{FF2B5EF4-FFF2-40B4-BE49-F238E27FC236}">
                <a16:creationId xmlns:a16="http://schemas.microsoft.com/office/drawing/2014/main" id="{0655B6A1-EE6E-4750-A79F-905F7289D8CF}"/>
              </a:ext>
            </a:extLst>
          </p:cNvPr>
          <p:cNvSpPr txBox="1"/>
          <p:nvPr/>
        </p:nvSpPr>
        <p:spPr>
          <a:xfrm>
            <a:off x="680321" y="2590800"/>
            <a:ext cx="10465199" cy="3816429"/>
          </a:xfrm>
          <a:prstGeom prst="rect">
            <a:avLst/>
          </a:prstGeom>
          <a:noFill/>
        </p:spPr>
        <p:txBody>
          <a:bodyPr wrap="square" rtlCol="0">
            <a:spAutoFit/>
          </a:bodyPr>
          <a:lstStyle/>
          <a:p>
            <a:r>
              <a:rPr lang="en-US" sz="2800" dirty="0"/>
              <a:t>1. </a:t>
            </a:r>
            <a:r>
              <a:rPr lang="en-US" sz="2800" b="1" dirty="0"/>
              <a:t>Find</a:t>
            </a:r>
            <a:r>
              <a:rPr lang="en-US" sz="2800" dirty="0"/>
              <a:t>: search engines, repositories, and individual websites, as well as offline materials.</a:t>
            </a:r>
          </a:p>
          <a:p>
            <a:r>
              <a:rPr lang="en-US" sz="2800" dirty="0"/>
              <a:t>2. </a:t>
            </a:r>
            <a:r>
              <a:rPr lang="en-US" sz="2800" b="1" dirty="0"/>
              <a:t>Compose</a:t>
            </a:r>
            <a:r>
              <a:rPr lang="en-US" sz="2800" dirty="0"/>
              <a:t>: resources that you've found with others that you may have created yourself.</a:t>
            </a:r>
          </a:p>
          <a:p>
            <a:r>
              <a:rPr lang="en-US" sz="2800" dirty="0"/>
              <a:t>3. </a:t>
            </a:r>
            <a:r>
              <a:rPr lang="en-US" sz="2800" b="1" dirty="0"/>
              <a:t>Adapt</a:t>
            </a:r>
            <a:r>
              <a:rPr lang="en-US" sz="2800" dirty="0"/>
              <a:t>: If you are using other resources adapt them to your needs (we’ll talk about this soon)</a:t>
            </a:r>
          </a:p>
          <a:p>
            <a:r>
              <a:rPr lang="en-US" sz="2800" dirty="0"/>
              <a:t>4. </a:t>
            </a:r>
            <a:r>
              <a:rPr lang="en-US" sz="2800" b="1" dirty="0"/>
              <a:t>Use</a:t>
            </a:r>
            <a:r>
              <a:rPr lang="en-US" sz="2800" dirty="0"/>
              <a:t>: Use the resource</a:t>
            </a:r>
          </a:p>
          <a:p>
            <a:r>
              <a:rPr lang="en-US" sz="2800" dirty="0"/>
              <a:t>5. </a:t>
            </a:r>
            <a:r>
              <a:rPr lang="en-US" sz="2800" b="1" dirty="0"/>
              <a:t>Share: </a:t>
            </a:r>
            <a:r>
              <a:rPr lang="en-US" sz="2800" dirty="0"/>
              <a:t>Publish your OER so others can find and reuse it.</a:t>
            </a:r>
          </a:p>
          <a:p>
            <a:endParaRPr lang="en-US" dirty="0"/>
          </a:p>
        </p:txBody>
      </p:sp>
    </p:spTree>
    <p:extLst>
      <p:ext uri="{BB962C8B-B14F-4D97-AF65-F5344CB8AC3E}">
        <p14:creationId xmlns:p14="http://schemas.microsoft.com/office/powerpoint/2010/main" val="30916265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B868A-E3C6-4756-A8BB-CE5D0212E152}"/>
              </a:ext>
            </a:extLst>
          </p:cNvPr>
          <p:cNvSpPr>
            <a:spLocks noGrp="1"/>
          </p:cNvSpPr>
          <p:nvPr>
            <p:ph type="title"/>
          </p:nvPr>
        </p:nvSpPr>
        <p:spPr/>
        <p:txBody>
          <a:bodyPr/>
          <a:lstStyle/>
          <a:p>
            <a:r>
              <a:rPr lang="en-US" dirty="0"/>
              <a:t>Where do we put them?</a:t>
            </a:r>
          </a:p>
        </p:txBody>
      </p:sp>
      <p:sp>
        <p:nvSpPr>
          <p:cNvPr id="3" name="TextBox 2">
            <a:extLst>
              <a:ext uri="{FF2B5EF4-FFF2-40B4-BE49-F238E27FC236}">
                <a16:creationId xmlns:a16="http://schemas.microsoft.com/office/drawing/2014/main" id="{4C95EC2C-8641-45D1-A78E-4EB935600765}"/>
              </a:ext>
            </a:extLst>
          </p:cNvPr>
          <p:cNvSpPr txBox="1"/>
          <p:nvPr/>
        </p:nvSpPr>
        <p:spPr>
          <a:xfrm>
            <a:off x="881513" y="2890726"/>
            <a:ext cx="3180080" cy="3108543"/>
          </a:xfrm>
          <a:prstGeom prst="rect">
            <a:avLst/>
          </a:prstGeom>
          <a:noFill/>
        </p:spPr>
        <p:txBody>
          <a:bodyPr wrap="square" rtlCol="0">
            <a:spAutoFit/>
          </a:bodyPr>
          <a:lstStyle/>
          <a:p>
            <a:pPr marL="285750" indent="-285750">
              <a:buFont typeface="Arial" panose="020B0604020202020204" pitchFamily="34" charset="0"/>
              <a:buChar char="•"/>
            </a:pPr>
            <a:r>
              <a:rPr lang="en-US" sz="2800" dirty="0" err="1"/>
              <a:t>Pressbooks</a:t>
            </a:r>
            <a:endParaRPr lang="en-US" sz="2800" dirty="0"/>
          </a:p>
          <a:p>
            <a:pPr marL="285750" indent="-285750">
              <a:buFont typeface="Arial" panose="020B0604020202020204" pitchFamily="34" charset="0"/>
              <a:buChar char="•"/>
            </a:pPr>
            <a:r>
              <a:rPr lang="en-US" sz="2800" dirty="0"/>
              <a:t>Canvas/WSA LMS</a:t>
            </a:r>
          </a:p>
          <a:p>
            <a:pPr marL="285750" indent="-285750">
              <a:buFont typeface="Arial" panose="020B0604020202020204" pitchFamily="34" charset="0"/>
              <a:buChar char="•"/>
            </a:pPr>
            <a:r>
              <a:rPr lang="en-US" sz="2800" dirty="0"/>
              <a:t>Flickr</a:t>
            </a:r>
          </a:p>
          <a:p>
            <a:pPr marL="285750" indent="-285750">
              <a:buFont typeface="Arial" panose="020B0604020202020204" pitchFamily="34" charset="0"/>
              <a:buChar char="•"/>
            </a:pPr>
            <a:r>
              <a:rPr lang="en-US" sz="2800" dirty="0"/>
              <a:t>Wikimedia Commons</a:t>
            </a:r>
          </a:p>
          <a:p>
            <a:pPr marL="285750" indent="-285750">
              <a:buFont typeface="Arial" panose="020B0604020202020204" pitchFamily="34" charset="0"/>
              <a:buChar char="•"/>
            </a:pPr>
            <a:r>
              <a:rPr lang="en-US" sz="2800" dirty="0"/>
              <a:t>YouTube</a:t>
            </a:r>
          </a:p>
          <a:p>
            <a:pPr marL="285750" indent="-285750">
              <a:buFont typeface="Arial" panose="020B0604020202020204" pitchFamily="34" charset="0"/>
              <a:buChar char="•"/>
            </a:pPr>
            <a:r>
              <a:rPr lang="en-US" sz="2800" dirty="0" err="1"/>
              <a:t>Teachertube</a:t>
            </a:r>
            <a:endParaRPr lang="en-US" sz="2800" dirty="0"/>
          </a:p>
        </p:txBody>
      </p:sp>
      <p:sp>
        <p:nvSpPr>
          <p:cNvPr id="4" name="TextBox 3">
            <a:extLst>
              <a:ext uri="{FF2B5EF4-FFF2-40B4-BE49-F238E27FC236}">
                <a16:creationId xmlns:a16="http://schemas.microsoft.com/office/drawing/2014/main" id="{E9473C1C-D310-4C76-8A49-C3FCF9876112}"/>
              </a:ext>
            </a:extLst>
          </p:cNvPr>
          <p:cNvSpPr txBox="1"/>
          <p:nvPr/>
        </p:nvSpPr>
        <p:spPr>
          <a:xfrm>
            <a:off x="7351062" y="2890726"/>
            <a:ext cx="3305912" cy="3385542"/>
          </a:xfrm>
          <a:prstGeom prst="rect">
            <a:avLst/>
          </a:prstGeom>
          <a:noFill/>
        </p:spPr>
        <p:txBody>
          <a:bodyPr wrap="square" rtlCol="0">
            <a:spAutoFit/>
          </a:bodyPr>
          <a:lstStyle/>
          <a:p>
            <a:pPr marL="285750" indent="-285750">
              <a:buFont typeface="Arial" panose="020B0604020202020204" pitchFamily="34" charset="0"/>
              <a:buChar char="•"/>
            </a:pPr>
            <a:r>
              <a:rPr lang="en-US" sz="2800" dirty="0"/>
              <a:t>Canvas Commons</a:t>
            </a:r>
          </a:p>
          <a:p>
            <a:pPr marL="285750" indent="-285750">
              <a:buFont typeface="Arial" panose="020B0604020202020204" pitchFamily="34" charset="0"/>
              <a:buChar char="•"/>
            </a:pPr>
            <a:r>
              <a:rPr lang="en-US" sz="2800" dirty="0" err="1"/>
              <a:t>Pixabay</a:t>
            </a:r>
            <a:endParaRPr lang="en-US" sz="2800" dirty="0"/>
          </a:p>
          <a:p>
            <a:pPr marL="285750" indent="-285750">
              <a:buFont typeface="Arial" panose="020B0604020202020204" pitchFamily="34" charset="0"/>
              <a:buChar char="•"/>
            </a:pPr>
            <a:r>
              <a:rPr lang="en-US" sz="2800" dirty="0"/>
              <a:t>Screencast</a:t>
            </a:r>
          </a:p>
          <a:p>
            <a:pPr marL="285750" indent="-285750">
              <a:buFont typeface="Arial" panose="020B0604020202020204" pitchFamily="34" charset="0"/>
              <a:buChar char="•"/>
            </a:pPr>
            <a:r>
              <a:rPr lang="en-US" sz="2800" dirty="0"/>
              <a:t>Research Exchange</a:t>
            </a:r>
          </a:p>
          <a:p>
            <a:pPr marL="285750" indent="-285750">
              <a:buFont typeface="Arial" panose="020B0604020202020204" pitchFamily="34" charset="0"/>
              <a:buChar char="•"/>
            </a:pPr>
            <a:r>
              <a:rPr lang="en-US" sz="2800" dirty="0"/>
              <a:t>Scalar</a:t>
            </a:r>
          </a:p>
          <a:p>
            <a:pPr marL="285750" indent="-285750">
              <a:buFont typeface="Arial" panose="020B0604020202020204" pitchFamily="34" charset="0"/>
              <a:buChar char="•"/>
            </a:pPr>
            <a:r>
              <a:rPr lang="en-US" sz="2800" dirty="0" err="1"/>
              <a:t>Omeka</a:t>
            </a:r>
            <a:endParaRPr lang="en-US" sz="2800" dirty="0"/>
          </a:p>
          <a:p>
            <a:endParaRPr lang="en-US" dirty="0"/>
          </a:p>
        </p:txBody>
      </p:sp>
      <p:pic>
        <p:nvPicPr>
          <p:cNvPr id="11266" name="Picture 2" descr="Shrug by algotruneman">
            <a:extLst>
              <a:ext uri="{FF2B5EF4-FFF2-40B4-BE49-F238E27FC236}">
                <a16:creationId xmlns:a16="http://schemas.microsoft.com/office/drawing/2014/main" id="{87258E3B-492E-4042-8550-8140D79331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1593" y="2156177"/>
            <a:ext cx="3022070" cy="4577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9777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67" name="Picture 66">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9" name="Picture 68">
            <a:extLst>
              <a:ext uri="{FF2B5EF4-FFF2-40B4-BE49-F238E27FC236}">
                <a16:creationId xmlns:a16="http://schemas.microsoft.com/office/drawing/2014/main" id="{0146E45C-1450-4186-B501-74F221F897A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71" name="Picture 70">
            <a:extLst>
              <a:ext uri="{FF2B5EF4-FFF2-40B4-BE49-F238E27FC236}">
                <a16:creationId xmlns:a16="http://schemas.microsoft.com/office/drawing/2014/main" id="{EEDDA48B-BC04-4915-ADA3-A1A9522EB0D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73" name="Rectangle 72">
            <a:extLst>
              <a:ext uri="{FF2B5EF4-FFF2-40B4-BE49-F238E27FC236}">
                <a16:creationId xmlns:a16="http://schemas.microsoft.com/office/drawing/2014/main" id="{78C9D07A-5A22-4E55-B18A-47CF07E508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 name="Rectangle 74">
            <a:extLst>
              <a:ext uri="{FF2B5EF4-FFF2-40B4-BE49-F238E27FC236}">
                <a16:creationId xmlns:a16="http://schemas.microsoft.com/office/drawing/2014/main" id="{3D71E629-0739-4A59-972B-A9E9A4500E3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77" name="Rectangle 76">
            <a:extLst>
              <a:ext uri="{FF2B5EF4-FFF2-40B4-BE49-F238E27FC236}">
                <a16:creationId xmlns:a16="http://schemas.microsoft.com/office/drawing/2014/main" id="{00573A24-AD84-4562-A993-7D04E1D182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9" name="Picture 78">
            <a:extLst>
              <a:ext uri="{FF2B5EF4-FFF2-40B4-BE49-F238E27FC236}">
                <a16:creationId xmlns:a16="http://schemas.microsoft.com/office/drawing/2014/main" id="{B3C087F8-F09C-4C07-B55F-6081689A2413}"/>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1" name="Rectangle 80">
            <a:extLst>
              <a:ext uri="{FF2B5EF4-FFF2-40B4-BE49-F238E27FC236}">
                <a16:creationId xmlns:a16="http://schemas.microsoft.com/office/drawing/2014/main" id="{FC49D257-5737-4C0D-89EA-9C311AF2B8B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9176" y="0"/>
            <a:ext cx="6092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a:extLst>
              <a:ext uri="{FF2B5EF4-FFF2-40B4-BE49-F238E27FC236}">
                <a16:creationId xmlns:a16="http://schemas.microsoft.com/office/drawing/2014/main" id="{E13D267A-94F5-488A-94C6-5D7156D9AF8C}"/>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688333"/>
            <a:ext cx="6400800" cy="185701"/>
          </a:xfrm>
          <a:prstGeom prst="rect">
            <a:avLst/>
          </a:prstGeom>
        </p:spPr>
      </p:pic>
      <p:sp>
        <p:nvSpPr>
          <p:cNvPr id="85" name="Rectangle 84">
            <a:extLst>
              <a:ext uri="{FF2B5EF4-FFF2-40B4-BE49-F238E27FC236}">
                <a16:creationId xmlns:a16="http://schemas.microsoft.com/office/drawing/2014/main" id="{46CE3EB2-91DF-4F5D-8874-744AAAE311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162908"/>
            <a:ext cx="6411743" cy="2532185"/>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38" name="Picture 2" descr="green-lanthern-smiley by raphie">
            <a:extLst>
              <a:ext uri="{FF2B5EF4-FFF2-40B4-BE49-F238E27FC236}">
                <a16:creationId xmlns:a16="http://schemas.microsoft.com/office/drawing/2014/main" id="{A6CCD823-2BBD-493C-ADC7-9F603B3D0D6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6079" y="1018227"/>
            <a:ext cx="4809490" cy="4821546"/>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0D7F841-4C24-45E3-9320-BE27842BEEA8}"/>
              </a:ext>
            </a:extLst>
          </p:cNvPr>
          <p:cNvSpPr>
            <a:spLocks noGrp="1"/>
          </p:cNvSpPr>
          <p:nvPr>
            <p:ph type="title"/>
          </p:nvPr>
        </p:nvSpPr>
        <p:spPr>
          <a:xfrm>
            <a:off x="680322" y="2403231"/>
            <a:ext cx="5192940" cy="2133600"/>
          </a:xfrm>
        </p:spPr>
        <p:txBody>
          <a:bodyPr vert="horz" lIns="91440" tIns="45720" rIns="91440" bIns="45720" rtlCol="0" anchor="ctr">
            <a:normAutofit/>
          </a:bodyPr>
          <a:lstStyle/>
          <a:p>
            <a:pPr algn="r"/>
            <a:r>
              <a:rPr lang="en-US" sz="5400"/>
              <a:t>That’s MINE!</a:t>
            </a:r>
          </a:p>
        </p:txBody>
      </p:sp>
    </p:spTree>
    <p:extLst>
      <p:ext uri="{BB962C8B-B14F-4D97-AF65-F5344CB8AC3E}">
        <p14:creationId xmlns:p14="http://schemas.microsoft.com/office/powerpoint/2010/main" val="1970912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87F53D-B861-4977-AE82-47436A413E63}"/>
              </a:ext>
            </a:extLst>
          </p:cNvPr>
          <p:cNvSpPr>
            <a:spLocks noGrp="1"/>
          </p:cNvSpPr>
          <p:nvPr>
            <p:ph type="title"/>
          </p:nvPr>
        </p:nvSpPr>
        <p:spPr/>
        <p:txBody>
          <a:bodyPr/>
          <a:lstStyle/>
          <a:p>
            <a:r>
              <a:rPr lang="en-US" dirty="0"/>
              <a:t>What are OERs?</a:t>
            </a:r>
          </a:p>
        </p:txBody>
      </p:sp>
      <p:sp>
        <p:nvSpPr>
          <p:cNvPr id="3" name="Content Placeholder 2">
            <a:extLst>
              <a:ext uri="{FF2B5EF4-FFF2-40B4-BE49-F238E27FC236}">
                <a16:creationId xmlns:a16="http://schemas.microsoft.com/office/drawing/2014/main" id="{F6D6916B-B1EA-450B-89ED-48C935EB917E}"/>
              </a:ext>
            </a:extLst>
          </p:cNvPr>
          <p:cNvSpPr>
            <a:spLocks noGrp="1"/>
          </p:cNvSpPr>
          <p:nvPr>
            <p:ph idx="1"/>
          </p:nvPr>
        </p:nvSpPr>
        <p:spPr/>
        <p:txBody>
          <a:bodyPr>
            <a:normAutofit/>
          </a:bodyPr>
          <a:lstStyle/>
          <a:p>
            <a:pPr marL="0" indent="0" algn="ctr">
              <a:buNone/>
            </a:pPr>
            <a:r>
              <a:rPr lang="en-US" sz="4000" dirty="0"/>
              <a:t>Open Educational Resources are educational materials found in the Public Domain or have an open license (i.e. Creative Commons) that legally allows anyone to freely use, copy, adapt and re-share those resources with others.</a:t>
            </a:r>
          </a:p>
        </p:txBody>
      </p:sp>
    </p:spTree>
    <p:extLst>
      <p:ext uri="{BB962C8B-B14F-4D97-AF65-F5344CB8AC3E}">
        <p14:creationId xmlns:p14="http://schemas.microsoft.com/office/powerpoint/2010/main" val="8390860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9" name="Picture 78">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1" name="Picture 80">
            <a:extLst>
              <a:ext uri="{FF2B5EF4-FFF2-40B4-BE49-F238E27FC236}">
                <a16:creationId xmlns:a16="http://schemas.microsoft.com/office/drawing/2014/main" id="{0146E45C-1450-4186-B501-74F221F897A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3" name="Picture 82">
            <a:extLst>
              <a:ext uri="{FF2B5EF4-FFF2-40B4-BE49-F238E27FC236}">
                <a16:creationId xmlns:a16="http://schemas.microsoft.com/office/drawing/2014/main" id="{EEDDA48B-BC04-4915-ADA3-A1A9522EB0D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85" name="Rectangle 84">
            <a:extLst>
              <a:ext uri="{FF2B5EF4-FFF2-40B4-BE49-F238E27FC236}">
                <a16:creationId xmlns:a16="http://schemas.microsoft.com/office/drawing/2014/main" id="{78C9D07A-5A22-4E55-B18A-47CF07E5080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Rectangle 86">
            <a:extLst>
              <a:ext uri="{FF2B5EF4-FFF2-40B4-BE49-F238E27FC236}">
                <a16:creationId xmlns:a16="http://schemas.microsoft.com/office/drawing/2014/main" id="{3D71E629-0739-4A59-972B-A9E9A4500E3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89" name="Rectangle 88">
            <a:extLst>
              <a:ext uri="{FF2B5EF4-FFF2-40B4-BE49-F238E27FC236}">
                <a16:creationId xmlns:a16="http://schemas.microsoft.com/office/drawing/2014/main" id="{00573A24-AD84-4562-A993-7D04E1D182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90">
            <a:extLst>
              <a:ext uri="{FF2B5EF4-FFF2-40B4-BE49-F238E27FC236}">
                <a16:creationId xmlns:a16="http://schemas.microsoft.com/office/drawing/2014/main" id="{B3C087F8-F09C-4C07-B55F-6081689A2413}"/>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3" name="Rectangle 92">
            <a:extLst>
              <a:ext uri="{FF2B5EF4-FFF2-40B4-BE49-F238E27FC236}">
                <a16:creationId xmlns:a16="http://schemas.microsoft.com/office/drawing/2014/main" id="{FC49D257-5737-4C0D-89EA-9C311AF2B8B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9176" y="0"/>
            <a:ext cx="6092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5" name="Picture 94">
            <a:extLst>
              <a:ext uri="{FF2B5EF4-FFF2-40B4-BE49-F238E27FC236}">
                <a16:creationId xmlns:a16="http://schemas.microsoft.com/office/drawing/2014/main" id="{E13D267A-94F5-488A-94C6-5D7156D9AF8C}"/>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 y="4688333"/>
            <a:ext cx="6400800" cy="185701"/>
          </a:xfrm>
          <a:prstGeom prst="rect">
            <a:avLst/>
          </a:prstGeom>
        </p:spPr>
      </p:pic>
      <p:sp>
        <p:nvSpPr>
          <p:cNvPr id="97" name="Rectangle 96">
            <a:extLst>
              <a:ext uri="{FF2B5EF4-FFF2-40B4-BE49-F238E27FC236}">
                <a16:creationId xmlns:a16="http://schemas.microsoft.com/office/drawing/2014/main" id="{46CE3EB2-91DF-4F5D-8874-744AAAE311E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2162908"/>
            <a:ext cx="6411743" cy="2532185"/>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2298" name="Picture 10" descr="Related image">
            <a:extLst>
              <a:ext uri="{FF2B5EF4-FFF2-40B4-BE49-F238E27FC236}">
                <a16:creationId xmlns:a16="http://schemas.microsoft.com/office/drawing/2014/main" id="{8C50B797-74BE-45B6-99ED-673E40035BC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36079" y="1024255"/>
            <a:ext cx="4809490" cy="4809490"/>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1E8650D-5603-41EA-BA64-B93D8206FE15}"/>
              </a:ext>
            </a:extLst>
          </p:cNvPr>
          <p:cNvSpPr>
            <a:spLocks noGrp="1"/>
          </p:cNvSpPr>
          <p:nvPr>
            <p:ph type="title"/>
          </p:nvPr>
        </p:nvSpPr>
        <p:spPr>
          <a:xfrm>
            <a:off x="680322" y="2403231"/>
            <a:ext cx="5192940" cy="2133600"/>
          </a:xfrm>
        </p:spPr>
        <p:txBody>
          <a:bodyPr vert="horz" lIns="91440" tIns="45720" rIns="91440" bIns="45720" rtlCol="0" anchor="ctr">
            <a:normAutofit/>
          </a:bodyPr>
          <a:lstStyle/>
          <a:p>
            <a:pPr algn="r"/>
            <a:r>
              <a:rPr lang="en-US" sz="5400"/>
              <a:t>Licensing</a:t>
            </a:r>
          </a:p>
        </p:txBody>
      </p:sp>
      <p:sp>
        <p:nvSpPr>
          <p:cNvPr id="6" name="TextBox 5">
            <a:extLst>
              <a:ext uri="{FF2B5EF4-FFF2-40B4-BE49-F238E27FC236}">
                <a16:creationId xmlns:a16="http://schemas.microsoft.com/office/drawing/2014/main" id="{5F439237-0B16-46F4-82D5-283596161857}"/>
              </a:ext>
            </a:extLst>
          </p:cNvPr>
          <p:cNvSpPr txBox="1"/>
          <p:nvPr/>
        </p:nvSpPr>
        <p:spPr>
          <a:xfrm>
            <a:off x="722958" y="5164519"/>
            <a:ext cx="4954885" cy="1477328"/>
          </a:xfrm>
          <a:prstGeom prst="rect">
            <a:avLst/>
          </a:prstGeom>
          <a:noFill/>
        </p:spPr>
        <p:txBody>
          <a:bodyPr wrap="square" rtlCol="0">
            <a:spAutoFit/>
          </a:bodyPr>
          <a:lstStyle/>
          <a:p>
            <a:r>
              <a:rPr lang="en-US" dirty="0"/>
              <a:t>Creative Commons is an American non-profit organization devoted to expanding the range of creative works available for others to build upon legally and to share.</a:t>
            </a:r>
          </a:p>
          <a:p>
            <a:endParaRPr lang="en-US" dirty="0"/>
          </a:p>
        </p:txBody>
      </p:sp>
      <p:sp>
        <p:nvSpPr>
          <p:cNvPr id="7" name="TextBox 6">
            <a:extLst>
              <a:ext uri="{FF2B5EF4-FFF2-40B4-BE49-F238E27FC236}">
                <a16:creationId xmlns:a16="http://schemas.microsoft.com/office/drawing/2014/main" id="{9DE7CB88-F9DB-4C29-A572-1F8B9D2B10CB}"/>
              </a:ext>
            </a:extLst>
          </p:cNvPr>
          <p:cNvSpPr txBox="1"/>
          <p:nvPr/>
        </p:nvSpPr>
        <p:spPr>
          <a:xfrm>
            <a:off x="254001" y="419265"/>
            <a:ext cx="5619262" cy="1363851"/>
          </a:xfrm>
          <a:prstGeom prst="rect">
            <a:avLst/>
          </a:prstGeom>
          <a:noFill/>
        </p:spPr>
        <p:txBody>
          <a:bodyPr wrap="square" rtlCol="0">
            <a:spAutoFit/>
          </a:bodyPr>
          <a:lstStyle/>
          <a:p>
            <a:r>
              <a:rPr lang="en-US" sz="2000" dirty="0">
                <a:latin typeface="Montserrat"/>
                <a:ea typeface="Montserrat"/>
                <a:cs typeface="Montserrat"/>
                <a:sym typeface="Montserrat"/>
              </a:rPr>
              <a:t>Freely accessible = free to read</a:t>
            </a:r>
          </a:p>
          <a:p>
            <a:endParaRPr lang="en-US" sz="2000" dirty="0">
              <a:latin typeface="Montserrat"/>
              <a:ea typeface="Montserrat"/>
              <a:cs typeface="Montserrat"/>
              <a:sym typeface="Montserrat"/>
            </a:endParaRPr>
          </a:p>
          <a:p>
            <a:r>
              <a:rPr lang="en-US" sz="2000" dirty="0">
                <a:latin typeface="Montserrat"/>
                <a:ea typeface="Montserrat"/>
                <a:cs typeface="Montserrat"/>
                <a:sym typeface="Montserrat"/>
              </a:rPr>
              <a:t>Re-usable = Openly licensed (CC)</a:t>
            </a:r>
            <a:br>
              <a:rPr lang="en-US" sz="2000" dirty="0">
                <a:latin typeface="Montserrat"/>
                <a:ea typeface="Montserrat"/>
                <a:cs typeface="Montserrat"/>
                <a:sym typeface="Montserrat"/>
              </a:rPr>
            </a:br>
            <a:r>
              <a:rPr lang="en-US" sz="2000" dirty="0">
                <a:latin typeface="Montserrat"/>
                <a:ea typeface="Montserrat"/>
                <a:cs typeface="Montserrat"/>
                <a:sym typeface="Montserrat"/>
              </a:rPr>
              <a:t>             Retain, reuse, revise, remix, and redistribute</a:t>
            </a:r>
            <a:endParaRPr lang="en-US" sz="2000" dirty="0"/>
          </a:p>
        </p:txBody>
      </p:sp>
    </p:spTree>
    <p:extLst>
      <p:ext uri="{BB962C8B-B14F-4D97-AF65-F5344CB8AC3E}">
        <p14:creationId xmlns:p14="http://schemas.microsoft.com/office/powerpoint/2010/main" val="31665492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163">
            <a:extLst>
              <a:ext uri="{FF2B5EF4-FFF2-40B4-BE49-F238E27FC236}">
                <a16:creationId xmlns:a16="http://schemas.microsoft.com/office/drawing/2014/main" id="{9F98DB06-D8D5-4E94-983C-4736DA995ACC}"/>
              </a:ext>
            </a:extLst>
          </p:cNvPr>
          <p:cNvPicPr preferRelativeResize="0"/>
          <p:nvPr/>
        </p:nvPicPr>
        <p:blipFill>
          <a:blip r:embed="rId3">
            <a:alphaModFix/>
          </a:blip>
          <a:stretch>
            <a:fillRect/>
          </a:stretch>
        </p:blipFill>
        <p:spPr>
          <a:xfrm>
            <a:off x="2127347" y="1438777"/>
            <a:ext cx="6905833" cy="1647836"/>
          </a:xfrm>
          <a:prstGeom prst="rect">
            <a:avLst/>
          </a:prstGeom>
          <a:noFill/>
          <a:ln>
            <a:noFill/>
          </a:ln>
        </p:spPr>
      </p:pic>
      <p:pic>
        <p:nvPicPr>
          <p:cNvPr id="3" name="Shape 162">
            <a:extLst>
              <a:ext uri="{FF2B5EF4-FFF2-40B4-BE49-F238E27FC236}">
                <a16:creationId xmlns:a16="http://schemas.microsoft.com/office/drawing/2014/main" id="{478F5093-F843-4A2D-B534-306D2F3F5CDA}"/>
              </a:ext>
            </a:extLst>
          </p:cNvPr>
          <p:cNvPicPr preferRelativeResize="0"/>
          <p:nvPr/>
        </p:nvPicPr>
        <p:blipFill>
          <a:blip r:embed="rId4">
            <a:alphaModFix/>
          </a:blip>
          <a:stretch>
            <a:fillRect/>
          </a:stretch>
        </p:blipFill>
        <p:spPr>
          <a:xfrm>
            <a:off x="2127348" y="3534996"/>
            <a:ext cx="6905832" cy="1709567"/>
          </a:xfrm>
          <a:prstGeom prst="rect">
            <a:avLst/>
          </a:prstGeom>
          <a:noFill/>
          <a:ln>
            <a:noFill/>
          </a:ln>
        </p:spPr>
      </p:pic>
      <p:sp>
        <p:nvSpPr>
          <p:cNvPr id="4" name="Shape 164">
            <a:extLst>
              <a:ext uri="{FF2B5EF4-FFF2-40B4-BE49-F238E27FC236}">
                <a16:creationId xmlns:a16="http://schemas.microsoft.com/office/drawing/2014/main" id="{A79F5B66-2412-413A-874C-932547B6DEE9}"/>
              </a:ext>
            </a:extLst>
          </p:cNvPr>
          <p:cNvSpPr txBox="1"/>
          <p:nvPr/>
        </p:nvSpPr>
        <p:spPr>
          <a:xfrm>
            <a:off x="2713533" y="220679"/>
            <a:ext cx="10434400" cy="1346800"/>
          </a:xfrm>
          <a:prstGeom prst="rect">
            <a:avLst/>
          </a:prstGeom>
          <a:noFill/>
          <a:ln>
            <a:noFill/>
          </a:ln>
        </p:spPr>
        <p:txBody>
          <a:bodyPr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sz="4000" b="1" i="0" u="none" strike="noStrike" kern="1200" cap="none" spc="0" normalizeH="0" baseline="0" noProof="0" dirty="0">
                <a:ln>
                  <a:noFill/>
                </a:ln>
                <a:effectLst/>
                <a:uLnTx/>
                <a:uFillTx/>
                <a:latin typeface="Montserrat"/>
                <a:ea typeface="Montserrat"/>
                <a:cs typeface="Montserrat"/>
                <a:sym typeface="Montserrat"/>
              </a:rPr>
              <a:t>Open licenses for re-use</a:t>
            </a:r>
          </a:p>
        </p:txBody>
      </p:sp>
      <p:sp>
        <p:nvSpPr>
          <p:cNvPr id="5" name="TextBox 4">
            <a:extLst>
              <a:ext uri="{FF2B5EF4-FFF2-40B4-BE49-F238E27FC236}">
                <a16:creationId xmlns:a16="http://schemas.microsoft.com/office/drawing/2014/main" id="{64E5EF90-E5DE-4CB7-8206-A5B3D556642F}"/>
              </a:ext>
            </a:extLst>
          </p:cNvPr>
          <p:cNvSpPr txBox="1"/>
          <p:nvPr/>
        </p:nvSpPr>
        <p:spPr>
          <a:xfrm>
            <a:off x="3369850" y="5692946"/>
            <a:ext cx="4420826" cy="646331"/>
          </a:xfrm>
          <a:prstGeom prst="rect">
            <a:avLst/>
          </a:prstGeom>
          <a:noFill/>
        </p:spPr>
        <p:txBody>
          <a:bodyPr wrap="none" rtlCol="0">
            <a:spAutoFit/>
          </a:bodyPr>
          <a:lstStyle/>
          <a:p>
            <a:r>
              <a:rPr lang="en" dirty="0">
                <a:solidFill>
                  <a:srgbClr val="000000"/>
                </a:solidFill>
                <a:latin typeface="Montserrat"/>
                <a:ea typeface="Montserrat"/>
                <a:cs typeface="Montserrat"/>
                <a:sym typeface="Montserrat"/>
              </a:rPr>
              <a:t>“some rights reserved” creativecommons.org</a:t>
            </a:r>
          </a:p>
          <a:p>
            <a:endParaRPr lang="en-US" dirty="0"/>
          </a:p>
        </p:txBody>
      </p:sp>
    </p:spTree>
    <p:extLst>
      <p:ext uri="{BB962C8B-B14F-4D97-AF65-F5344CB8AC3E}">
        <p14:creationId xmlns:p14="http://schemas.microsoft.com/office/powerpoint/2010/main" val="755605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1F07745-D943-46DF-AB69-FA455CE428E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5" y="0"/>
            <a:ext cx="12192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72A2E17-3305-4404-A0DA-5CC3BDAFE08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DDC1C96A-F4CC-49C0-AD76-6CC6DEDB72C9}"/>
              </a:ext>
            </a:extLst>
          </p:cNvPr>
          <p:cNvPicPr>
            <a:picLocks noChangeAspect="1"/>
          </p:cNvPicPr>
          <p:nvPr/>
        </p:nvPicPr>
        <p:blipFill>
          <a:blip r:embed="rId3"/>
          <a:stretch>
            <a:fillRect/>
          </a:stretch>
        </p:blipFill>
        <p:spPr>
          <a:xfrm>
            <a:off x="2329705" y="609600"/>
            <a:ext cx="7523400" cy="5604933"/>
          </a:xfrm>
          <a:prstGeom prst="rect">
            <a:avLst/>
          </a:prstGeom>
          <a:ln>
            <a:noFill/>
          </a:ln>
          <a:effectLst/>
        </p:spPr>
      </p:pic>
    </p:spTree>
    <p:extLst>
      <p:ext uri="{BB962C8B-B14F-4D97-AF65-F5344CB8AC3E}">
        <p14:creationId xmlns:p14="http://schemas.microsoft.com/office/powerpoint/2010/main" val="1099682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useBgFill="1">
        <p:nvSpPr>
          <p:cNvPr id="30" name="Rectangle 25">
            <a:extLst>
              <a:ext uri="{FF2B5EF4-FFF2-40B4-BE49-F238E27FC236}">
                <a16:creationId xmlns:a16="http://schemas.microsoft.com/office/drawing/2014/main" id="{F059A320-8768-45B7-97A8-030AB958DF6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E9F87BC-6ECC-4496-B4AF-52879B4482BB}"/>
              </a:ext>
            </a:extLst>
          </p:cNvPr>
          <p:cNvPicPr>
            <a:picLocks noChangeAspect="1"/>
          </p:cNvPicPr>
          <p:nvPr/>
        </p:nvPicPr>
        <p:blipFill rotWithShape="1">
          <a:blip r:embed="rId3">
            <a:extLst>
              <a:ext uri="{28A0092B-C50C-407E-A947-70E740481C1C}">
                <a14:useLocalDpi xmlns:a14="http://schemas.microsoft.com/office/drawing/2010/main" val="0"/>
              </a:ext>
            </a:extLst>
          </a:blip>
          <a:srcRect b="1747"/>
          <a:stretch/>
        </p:blipFill>
        <p:spPr>
          <a:xfrm>
            <a:off x="20" y="10"/>
            <a:ext cx="12191980" cy="6857990"/>
          </a:xfrm>
          <a:prstGeom prst="rect">
            <a:avLst/>
          </a:prstGeom>
        </p:spPr>
      </p:pic>
    </p:spTree>
    <p:extLst>
      <p:ext uri="{BB962C8B-B14F-4D97-AF65-F5344CB8AC3E}">
        <p14:creationId xmlns:p14="http://schemas.microsoft.com/office/powerpoint/2010/main" val="7118813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80D5CCB-A86F-4F97-8A07-1776274A4EAA}"/>
              </a:ext>
            </a:extLst>
          </p:cNvPr>
          <p:cNvPicPr>
            <a:picLocks noChangeAspect="1"/>
          </p:cNvPicPr>
          <p:nvPr/>
        </p:nvPicPr>
        <p:blipFill>
          <a:blip r:embed="rId3"/>
          <a:stretch>
            <a:fillRect/>
          </a:stretch>
        </p:blipFill>
        <p:spPr>
          <a:xfrm>
            <a:off x="739207" y="643467"/>
            <a:ext cx="10713586" cy="5571066"/>
          </a:xfrm>
          <a:prstGeom prst="rect">
            <a:avLst/>
          </a:prstGeom>
        </p:spPr>
      </p:pic>
    </p:spTree>
    <p:extLst>
      <p:ext uri="{BB962C8B-B14F-4D97-AF65-F5344CB8AC3E}">
        <p14:creationId xmlns:p14="http://schemas.microsoft.com/office/powerpoint/2010/main" val="56566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Picture 11">
            <a:extLst>
              <a:ext uri="{FF2B5EF4-FFF2-40B4-BE49-F238E27FC236}">
                <a16:creationId xmlns:a16="http://schemas.microsoft.com/office/drawing/2014/main" id="{224C28B3-E902-49D1-98A0-582D277A0E0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a:extLst>
              <a:ext uri="{FF2B5EF4-FFF2-40B4-BE49-F238E27FC236}">
                <a16:creationId xmlns:a16="http://schemas.microsoft.com/office/drawing/2014/main" id="{F3A6C14C-E755-4A02-821B-6EA2D4C9F20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a:extLst>
              <a:ext uri="{FF2B5EF4-FFF2-40B4-BE49-F238E27FC236}">
                <a16:creationId xmlns:a16="http://schemas.microsoft.com/office/drawing/2014/main" id="{6478287C-E119-4E9C-95B0-518478BD9D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a:extLst>
              <a:ext uri="{FF2B5EF4-FFF2-40B4-BE49-F238E27FC236}">
                <a16:creationId xmlns:a16="http://schemas.microsoft.com/office/drawing/2014/main" id="{EA4A294F-6D36-425B-8632-27FD6A284D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20" name="Rectangle 19">
            <a:extLst>
              <a:ext uri="{FF2B5EF4-FFF2-40B4-BE49-F238E27FC236}">
                <a16:creationId xmlns:a16="http://schemas.microsoft.com/office/drawing/2014/main" id="{C610D2AE-07EF-436A-9755-AA8DF4B933A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6CACDD17-9043-46DF-882D-420365B79C1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4" name="Rectangle 23">
            <a:extLst>
              <a:ext uri="{FF2B5EF4-FFF2-40B4-BE49-F238E27FC236}">
                <a16:creationId xmlns:a16="http://schemas.microsoft.com/office/drawing/2014/main" id="{CF2D8AD5-434A-4C0E-9F5B-C1AFD645F36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4959094"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6" name="Picture 25">
            <a:extLst>
              <a:ext uri="{FF2B5EF4-FFF2-40B4-BE49-F238E27FC236}">
                <a16:creationId xmlns:a16="http://schemas.microsoft.com/office/drawing/2014/main" id="{E92B246D-47CC-40F8-8DE7-B65D409E945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70241"/>
            <a:ext cx="4956048" cy="199787"/>
          </a:xfrm>
          <a:prstGeom prst="rect">
            <a:avLst/>
          </a:prstGeom>
        </p:spPr>
      </p:pic>
      <p:pic>
        <p:nvPicPr>
          <p:cNvPr id="5" name="Content Placeholder 4">
            <a:extLst>
              <a:ext uri="{FF2B5EF4-FFF2-40B4-BE49-F238E27FC236}">
                <a16:creationId xmlns:a16="http://schemas.microsoft.com/office/drawing/2014/main" id="{CBDCCCBD-DD2D-47C3-A798-B64066E30345}"/>
              </a:ext>
            </a:extLst>
          </p:cNvPr>
          <p:cNvPicPr>
            <a:picLocks noGrp="1" noChangeAspect="1"/>
          </p:cNvPicPr>
          <p:nvPr>
            <p:ph idx="1"/>
          </p:nvPr>
        </p:nvPicPr>
        <p:blipFill>
          <a:blip r:embed="rId5"/>
          <a:stretch>
            <a:fillRect/>
          </a:stretch>
        </p:blipFill>
        <p:spPr>
          <a:xfrm>
            <a:off x="5623497" y="609600"/>
            <a:ext cx="5608320" cy="5608320"/>
          </a:xfrm>
          <a:prstGeom prst="rect">
            <a:avLst/>
          </a:prstGeom>
          <a:ln>
            <a:noFill/>
          </a:ln>
          <a:effectLst>
            <a:outerShdw blurRad="76200" dist="63500" dir="5040000" algn="tl" rotWithShape="0">
              <a:srgbClr val="000000">
                <a:alpha val="41000"/>
              </a:srgbClr>
            </a:outerShdw>
          </a:effectLst>
        </p:spPr>
      </p:pic>
      <p:sp>
        <p:nvSpPr>
          <p:cNvPr id="4" name="Text Placeholder 3">
            <a:extLst>
              <a:ext uri="{FF2B5EF4-FFF2-40B4-BE49-F238E27FC236}">
                <a16:creationId xmlns:a16="http://schemas.microsoft.com/office/drawing/2014/main" id="{87EBD7B7-51CD-4A43-A85E-E18DF5434F4D}"/>
              </a:ext>
            </a:extLst>
          </p:cNvPr>
          <p:cNvSpPr>
            <a:spLocks noGrp="1"/>
          </p:cNvSpPr>
          <p:nvPr>
            <p:ph type="body" sz="half" idx="2"/>
          </p:nvPr>
        </p:nvSpPr>
        <p:spPr>
          <a:xfrm>
            <a:off x="743687" y="2461438"/>
            <a:ext cx="4136123" cy="3599316"/>
          </a:xfrm>
        </p:spPr>
        <p:txBody>
          <a:bodyPr vert="horz" lIns="91440" tIns="45720" rIns="91440" bIns="45720" rtlCol="0">
            <a:normAutofit/>
          </a:bodyPr>
          <a:lstStyle/>
          <a:p>
            <a:r>
              <a:rPr lang="en-US" sz="6000" dirty="0">
                <a:solidFill>
                  <a:schemeClr val="bg1"/>
                </a:solidFill>
              </a:rPr>
              <a:t>“</a:t>
            </a:r>
            <a:r>
              <a:rPr lang="en-US" sz="6000" dirty="0">
                <a:solidFill>
                  <a:schemeClr val="bg1"/>
                </a:solidFill>
                <a:hlinkClick r:id="rId6"/>
              </a:rPr>
              <a:t>Daisy</a:t>
            </a:r>
            <a:r>
              <a:rPr lang="en-US" sz="6000" dirty="0">
                <a:solidFill>
                  <a:schemeClr val="bg1"/>
                </a:solidFill>
              </a:rPr>
              <a:t>” by </a:t>
            </a:r>
            <a:r>
              <a:rPr lang="en-US" sz="6000" dirty="0">
                <a:solidFill>
                  <a:schemeClr val="bg1"/>
                </a:solidFill>
                <a:hlinkClick r:id="rId6"/>
              </a:rPr>
              <a:t>Thomas Hawk</a:t>
            </a:r>
            <a:endParaRPr lang="en-US" sz="6000" dirty="0">
              <a:solidFill>
                <a:schemeClr val="bg1"/>
              </a:solidFill>
            </a:endParaRPr>
          </a:p>
          <a:p>
            <a:pPr indent="-228600">
              <a:buFont typeface="Arial" panose="020B0604020202020204" pitchFamily="34" charset="0"/>
              <a:buChar char="•"/>
            </a:pPr>
            <a:endParaRPr lang="en-US" sz="1800" dirty="0"/>
          </a:p>
        </p:txBody>
      </p:sp>
      <p:pic>
        <p:nvPicPr>
          <p:cNvPr id="15" name="Picture 14">
            <a:extLst>
              <a:ext uri="{FF2B5EF4-FFF2-40B4-BE49-F238E27FC236}">
                <a16:creationId xmlns:a16="http://schemas.microsoft.com/office/drawing/2014/main" id="{988B74B8-1BFD-4DE6-B269-393EACB9D58B}"/>
              </a:ext>
            </a:extLst>
          </p:cNvPr>
          <p:cNvPicPr>
            <a:picLocks noChangeAspect="1"/>
          </p:cNvPicPr>
          <p:nvPr/>
        </p:nvPicPr>
        <p:blipFill>
          <a:blip r:embed="rId7"/>
          <a:stretch>
            <a:fillRect/>
          </a:stretch>
        </p:blipFill>
        <p:spPr>
          <a:xfrm>
            <a:off x="957699" y="725718"/>
            <a:ext cx="3246751" cy="1135961"/>
          </a:xfrm>
          <a:prstGeom prst="rect">
            <a:avLst/>
          </a:prstGeom>
        </p:spPr>
      </p:pic>
    </p:spTree>
    <p:extLst>
      <p:ext uri="{BB962C8B-B14F-4D97-AF65-F5344CB8AC3E}">
        <p14:creationId xmlns:p14="http://schemas.microsoft.com/office/powerpoint/2010/main" val="7926248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45A8D0-DC05-4843-B60E-9FA25E74D756}"/>
              </a:ext>
            </a:extLst>
          </p:cNvPr>
          <p:cNvPicPr>
            <a:picLocks noChangeAspect="1"/>
          </p:cNvPicPr>
          <p:nvPr/>
        </p:nvPicPr>
        <p:blipFill>
          <a:blip r:embed="rId3"/>
          <a:stretch>
            <a:fillRect/>
          </a:stretch>
        </p:blipFill>
        <p:spPr>
          <a:xfrm>
            <a:off x="719199" y="643467"/>
            <a:ext cx="6116596" cy="5397896"/>
          </a:xfrm>
          <a:prstGeom prst="roundRect">
            <a:avLst>
              <a:gd name="adj" fmla="val 3876"/>
            </a:avLst>
          </a:prstGeom>
          <a:ln>
            <a:solidFill>
              <a:schemeClr val="accent1"/>
            </a:solidFill>
          </a:ln>
          <a:effectLst/>
        </p:spPr>
      </p:pic>
      <p:sp>
        <p:nvSpPr>
          <p:cNvPr id="3" name="TextBox 2">
            <a:extLst>
              <a:ext uri="{FF2B5EF4-FFF2-40B4-BE49-F238E27FC236}">
                <a16:creationId xmlns:a16="http://schemas.microsoft.com/office/drawing/2014/main" id="{F1B22A7D-E7E6-4A14-AD07-DEA8F5D0232F}"/>
              </a:ext>
            </a:extLst>
          </p:cNvPr>
          <p:cNvSpPr txBox="1"/>
          <p:nvPr/>
        </p:nvSpPr>
        <p:spPr>
          <a:xfrm>
            <a:off x="7662040" y="2357042"/>
            <a:ext cx="3528591" cy="1200329"/>
          </a:xfrm>
          <a:prstGeom prst="rect">
            <a:avLst/>
          </a:prstGeom>
          <a:noFill/>
        </p:spPr>
        <p:txBody>
          <a:bodyPr wrap="square" rtlCol="0">
            <a:spAutoFit/>
          </a:bodyPr>
          <a:lstStyle/>
          <a:p>
            <a:r>
              <a:rPr lang="en-US" b="1" dirty="0">
                <a:solidFill>
                  <a:srgbClr val="FEFEFE"/>
                </a:solidFill>
              </a:rPr>
              <a:t>“</a:t>
            </a:r>
            <a:r>
              <a:rPr lang="en-US" b="1" dirty="0">
                <a:solidFill>
                  <a:srgbClr val="FEFEFE"/>
                </a:solidFill>
                <a:hlinkClick r:id="rId4"/>
              </a:rPr>
              <a:t>Tyler Perry Defends His Start on The Chitlin Circuit</a:t>
            </a:r>
            <a:r>
              <a:rPr lang="en-US" b="1" dirty="0">
                <a:solidFill>
                  <a:srgbClr val="FEFEFE"/>
                </a:solidFill>
              </a:rPr>
              <a:t>” by </a:t>
            </a:r>
            <a:r>
              <a:rPr lang="en-US" b="1" dirty="0">
                <a:solidFill>
                  <a:srgbClr val="FEFEFE"/>
                </a:solidFill>
                <a:hlinkClick r:id="rId5"/>
              </a:rPr>
              <a:t>The Arsenio Hall Show</a:t>
            </a:r>
            <a:endParaRPr lang="en-US" b="1" dirty="0">
              <a:solidFill>
                <a:srgbClr val="FEFEFE"/>
              </a:solidFill>
            </a:endParaRPr>
          </a:p>
          <a:p>
            <a:endParaRPr lang="en-US" dirty="0"/>
          </a:p>
        </p:txBody>
      </p:sp>
      <p:pic>
        <p:nvPicPr>
          <p:cNvPr id="4" name="Picture 3">
            <a:extLst>
              <a:ext uri="{FF2B5EF4-FFF2-40B4-BE49-F238E27FC236}">
                <a16:creationId xmlns:a16="http://schemas.microsoft.com/office/drawing/2014/main" id="{46052A67-C517-4752-9B77-18D78EDF9F29}"/>
              </a:ext>
            </a:extLst>
          </p:cNvPr>
          <p:cNvPicPr>
            <a:picLocks noChangeAspect="1"/>
          </p:cNvPicPr>
          <p:nvPr/>
        </p:nvPicPr>
        <p:blipFill>
          <a:blip r:embed="rId6"/>
          <a:stretch>
            <a:fillRect/>
          </a:stretch>
        </p:blipFill>
        <p:spPr>
          <a:xfrm>
            <a:off x="8190404" y="3796010"/>
            <a:ext cx="2857500" cy="1447800"/>
          </a:xfrm>
          <a:prstGeom prst="rect">
            <a:avLst/>
          </a:prstGeom>
        </p:spPr>
      </p:pic>
    </p:spTree>
    <p:extLst>
      <p:ext uri="{BB962C8B-B14F-4D97-AF65-F5344CB8AC3E}">
        <p14:creationId xmlns:p14="http://schemas.microsoft.com/office/powerpoint/2010/main" val="38663745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906FB-41C8-4CF9-BF73-CE70053F6C5C}"/>
              </a:ext>
            </a:extLst>
          </p:cNvPr>
          <p:cNvSpPr>
            <a:spLocks noGrp="1"/>
          </p:cNvSpPr>
          <p:nvPr>
            <p:ph type="title"/>
          </p:nvPr>
        </p:nvSpPr>
        <p:spPr/>
        <p:txBody>
          <a:bodyPr/>
          <a:lstStyle/>
          <a:p>
            <a:r>
              <a:rPr lang="en-US" dirty="0"/>
              <a:t>Why us?</a:t>
            </a:r>
          </a:p>
        </p:txBody>
      </p:sp>
      <p:sp>
        <p:nvSpPr>
          <p:cNvPr id="3" name="Content Placeholder 2">
            <a:extLst>
              <a:ext uri="{FF2B5EF4-FFF2-40B4-BE49-F238E27FC236}">
                <a16:creationId xmlns:a16="http://schemas.microsoft.com/office/drawing/2014/main" id="{8F35B01C-9FE7-4AAE-B03D-14BDDAF9A60E}"/>
              </a:ext>
            </a:extLst>
          </p:cNvPr>
          <p:cNvSpPr>
            <a:spLocks noGrp="1"/>
          </p:cNvSpPr>
          <p:nvPr>
            <p:ph sz="half" idx="1"/>
          </p:nvPr>
        </p:nvSpPr>
        <p:spPr>
          <a:xfrm>
            <a:off x="680321" y="2504824"/>
            <a:ext cx="4698358" cy="3599316"/>
          </a:xfrm>
        </p:spPr>
        <p:txBody>
          <a:bodyPr/>
          <a:lstStyle/>
          <a:p>
            <a:r>
              <a:rPr lang="en-US" sz="3200" dirty="0"/>
              <a:t>We find resources</a:t>
            </a:r>
          </a:p>
          <a:p>
            <a:r>
              <a:rPr lang="en-US" sz="3200" dirty="0"/>
              <a:t>We evaluate resources</a:t>
            </a:r>
          </a:p>
          <a:p>
            <a:r>
              <a:rPr lang="en-US" sz="3200" dirty="0"/>
              <a:t>We curate resources</a:t>
            </a:r>
          </a:p>
          <a:p>
            <a:r>
              <a:rPr lang="en-US" sz="3200" dirty="0"/>
              <a:t>We see the big picture</a:t>
            </a:r>
          </a:p>
          <a:p>
            <a:r>
              <a:rPr lang="en-US" sz="3200" dirty="0"/>
              <a:t>We are the advocates</a:t>
            </a:r>
          </a:p>
          <a:p>
            <a:endParaRPr lang="en-US" dirty="0"/>
          </a:p>
        </p:txBody>
      </p:sp>
      <p:sp>
        <p:nvSpPr>
          <p:cNvPr id="4" name="Content Placeholder 3">
            <a:extLst>
              <a:ext uri="{FF2B5EF4-FFF2-40B4-BE49-F238E27FC236}">
                <a16:creationId xmlns:a16="http://schemas.microsoft.com/office/drawing/2014/main" id="{E60B7E65-D0F9-4426-8F95-4E84BD73CA77}"/>
              </a:ext>
            </a:extLst>
          </p:cNvPr>
          <p:cNvSpPr>
            <a:spLocks noGrp="1"/>
          </p:cNvSpPr>
          <p:nvPr>
            <p:ph sz="half" idx="2"/>
          </p:nvPr>
        </p:nvSpPr>
        <p:spPr>
          <a:xfrm>
            <a:off x="5594124" y="2504824"/>
            <a:ext cx="4700058" cy="3599316"/>
          </a:xfrm>
        </p:spPr>
        <p:txBody>
          <a:bodyPr>
            <a:normAutofit/>
          </a:bodyPr>
          <a:lstStyle/>
          <a:p>
            <a:r>
              <a:rPr lang="en-US" sz="2800" dirty="0"/>
              <a:t>We teach the process</a:t>
            </a:r>
          </a:p>
          <a:p>
            <a:r>
              <a:rPr lang="en-US" sz="2800" dirty="0"/>
              <a:t>We teach the creation</a:t>
            </a:r>
          </a:p>
          <a:p>
            <a:r>
              <a:rPr lang="en-US" sz="2800" dirty="0"/>
              <a:t>We provide the opportunity</a:t>
            </a:r>
          </a:p>
          <a:p>
            <a:r>
              <a:rPr lang="en-US" sz="2800" dirty="0"/>
              <a:t>We have the hard talks</a:t>
            </a:r>
          </a:p>
          <a:p>
            <a:r>
              <a:rPr lang="en-US" sz="2800" dirty="0"/>
              <a:t>We are invested in the 3 </a:t>
            </a:r>
            <a:r>
              <a:rPr lang="en-US" sz="2800" dirty="0" err="1"/>
              <a:t>Es</a:t>
            </a:r>
            <a:r>
              <a:rPr lang="en-US" sz="2800" dirty="0"/>
              <a:t>!</a:t>
            </a:r>
          </a:p>
        </p:txBody>
      </p:sp>
    </p:spTree>
    <p:extLst>
      <p:ext uri="{BB962C8B-B14F-4D97-AF65-F5344CB8AC3E}">
        <p14:creationId xmlns:p14="http://schemas.microsoft.com/office/powerpoint/2010/main" val="4139117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 calcmode="lin" valueType="num">
                                      <p:cBhvr additive="base">
                                        <p:cTn id="3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1" end="1"/>
                                            </p:txEl>
                                          </p:spTgt>
                                        </p:tgtEl>
                                        <p:attrNameLst>
                                          <p:attrName>style.visibility</p:attrName>
                                        </p:attrNameLst>
                                      </p:cBhvr>
                                      <p:to>
                                        <p:strVal val="visible"/>
                                      </p:to>
                                    </p:set>
                                    <p:anim calcmode="lin" valueType="num">
                                      <p:cBhvr additive="base">
                                        <p:cTn id="4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 calcmode="lin" valueType="num">
                                      <p:cBhvr additive="base">
                                        <p:cTn id="4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4">
                                            <p:txEl>
                                              <p:pRg st="3" end="3"/>
                                            </p:txEl>
                                          </p:spTgt>
                                        </p:tgtEl>
                                        <p:attrNameLst>
                                          <p:attrName>style.visibility</p:attrName>
                                        </p:attrNameLst>
                                      </p:cBhvr>
                                      <p:to>
                                        <p:strVal val="visible"/>
                                      </p:to>
                                    </p:set>
                                    <p:anim calcmode="lin" valueType="num">
                                      <p:cBhvr additive="base">
                                        <p:cTn id="5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4">
                                            <p:txEl>
                                              <p:pRg st="4" end="4"/>
                                            </p:txEl>
                                          </p:spTgt>
                                        </p:tgtEl>
                                        <p:attrNameLst>
                                          <p:attrName>style.visibility</p:attrName>
                                        </p:attrNameLst>
                                      </p:cBhvr>
                                      <p:to>
                                        <p:strVal val="visible"/>
                                      </p:to>
                                    </p:set>
                                    <p:anim calcmode="lin" valueType="num">
                                      <p:cBhvr additive="base">
                                        <p:cTn id="6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13314" name="Picture 2" descr="thinking caveman by Fabuio">
            <a:extLst>
              <a:ext uri="{FF2B5EF4-FFF2-40B4-BE49-F238E27FC236}">
                <a16:creationId xmlns:a16="http://schemas.microsoft.com/office/drawing/2014/main" id="{1930AA0C-12D1-456F-BF03-B1E814DC90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4090" y="2336872"/>
            <a:ext cx="1853376" cy="3598789"/>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65CBF8E-4CF3-435C-BF9C-A6E158F90C8B}"/>
              </a:ext>
            </a:extLst>
          </p:cNvPr>
          <p:cNvSpPr>
            <a:spLocks noGrp="1"/>
          </p:cNvSpPr>
          <p:nvPr>
            <p:ph type="title"/>
          </p:nvPr>
        </p:nvSpPr>
        <p:spPr>
          <a:xfrm>
            <a:off x="680321" y="753228"/>
            <a:ext cx="9613861" cy="1080938"/>
          </a:xfrm>
        </p:spPr>
        <p:txBody>
          <a:bodyPr>
            <a:normAutofit/>
          </a:bodyPr>
          <a:lstStyle/>
          <a:p>
            <a:r>
              <a:rPr lang="en-US" dirty="0"/>
              <a:t>Today</a:t>
            </a:r>
          </a:p>
        </p:txBody>
      </p:sp>
      <p:sp>
        <p:nvSpPr>
          <p:cNvPr id="3" name="Content Placeholder 2">
            <a:extLst>
              <a:ext uri="{FF2B5EF4-FFF2-40B4-BE49-F238E27FC236}">
                <a16:creationId xmlns:a16="http://schemas.microsoft.com/office/drawing/2014/main" id="{5FE4CE61-A017-45B8-BE86-FD658D4EEA62}"/>
              </a:ext>
            </a:extLst>
          </p:cNvPr>
          <p:cNvSpPr>
            <a:spLocks noGrp="1"/>
          </p:cNvSpPr>
          <p:nvPr>
            <p:ph idx="1"/>
          </p:nvPr>
        </p:nvSpPr>
        <p:spPr>
          <a:xfrm>
            <a:off x="4021512" y="2519753"/>
            <a:ext cx="6516509" cy="3599316"/>
          </a:xfrm>
        </p:spPr>
        <p:txBody>
          <a:bodyPr>
            <a:normAutofit/>
          </a:bodyPr>
          <a:lstStyle/>
          <a:p>
            <a:r>
              <a:rPr lang="en-US" sz="2800" dirty="0"/>
              <a:t>What are OERs?</a:t>
            </a:r>
          </a:p>
          <a:p>
            <a:r>
              <a:rPr lang="en-US" sz="2800" dirty="0"/>
              <a:t>What are some Myths and Concerns?</a:t>
            </a:r>
          </a:p>
          <a:p>
            <a:r>
              <a:rPr lang="en-US" sz="2800" dirty="0"/>
              <a:t>Where can we find OERs?</a:t>
            </a:r>
          </a:p>
          <a:p>
            <a:r>
              <a:rPr lang="en-US" sz="2800" dirty="0"/>
              <a:t>Who cares?</a:t>
            </a:r>
          </a:p>
          <a:p>
            <a:r>
              <a:rPr lang="en-US" sz="2800" dirty="0"/>
              <a:t>What can we do with OERs?</a:t>
            </a:r>
          </a:p>
          <a:p>
            <a:r>
              <a:rPr lang="en-US" sz="2800" dirty="0"/>
              <a:t>Why us?</a:t>
            </a:r>
          </a:p>
          <a:p>
            <a:endParaRPr lang="en-US" dirty="0"/>
          </a:p>
          <a:p>
            <a:endParaRPr lang="en-US" dirty="0"/>
          </a:p>
        </p:txBody>
      </p:sp>
    </p:spTree>
    <p:extLst>
      <p:ext uri="{BB962C8B-B14F-4D97-AF65-F5344CB8AC3E}">
        <p14:creationId xmlns:p14="http://schemas.microsoft.com/office/powerpoint/2010/main" val="34088306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E5BAFD-7D2B-4411-8850-4FB8E34148A9}"/>
              </a:ext>
            </a:extLst>
          </p:cNvPr>
          <p:cNvPicPr>
            <a:picLocks noChangeAspect="1"/>
          </p:cNvPicPr>
          <p:nvPr/>
        </p:nvPicPr>
        <p:blipFill rotWithShape="1">
          <a:blip r:embed="rId2">
            <a:duotone>
              <a:prstClr val="black"/>
              <a:prstClr val="white"/>
            </a:duotone>
            <a:extLst>
              <a:ext uri="{28A0092B-C50C-407E-A947-70E740481C1C}">
                <a14:useLocalDpi xmlns:a14="http://schemas.microsoft.com/office/drawing/2010/main" val="0"/>
              </a:ext>
            </a:extLst>
          </a:blip>
          <a:srcRect t="7617" r="1" b="48867"/>
          <a:stretch/>
        </p:blipFill>
        <p:spPr>
          <a:xfrm>
            <a:off x="495422" y="440267"/>
            <a:ext cx="8113691" cy="4696178"/>
          </a:xfrm>
          <a:prstGeom prst="rect">
            <a:avLst/>
          </a:prstGeom>
          <a:effectLst>
            <a:outerShdw blurRad="76200" dist="63500" dir="5040000" algn="ctr" rotWithShape="0">
              <a:srgbClr val="000000">
                <a:alpha val="41000"/>
              </a:srgbClr>
            </a:outerShdw>
          </a:effectLst>
        </p:spPr>
      </p:pic>
      <p:pic>
        <p:nvPicPr>
          <p:cNvPr id="8" name="Picture 7">
            <a:extLst>
              <a:ext uri="{FF2B5EF4-FFF2-40B4-BE49-F238E27FC236}">
                <a16:creationId xmlns:a16="http://schemas.microsoft.com/office/drawing/2014/main" id="{093ACBE2-E271-4601-90A7-E67DE3C97FA3}"/>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a:extLst>
              <a:ext uri="{FF2B5EF4-FFF2-40B4-BE49-F238E27FC236}">
                <a16:creationId xmlns:a16="http://schemas.microsoft.com/office/drawing/2014/main" id="{2FCB9EAE-C847-4F14-9A49-F762EF7EC29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extBox 4">
            <a:extLst>
              <a:ext uri="{FF2B5EF4-FFF2-40B4-BE49-F238E27FC236}">
                <a16:creationId xmlns:a16="http://schemas.microsoft.com/office/drawing/2014/main" id="{32D3EF60-B24B-46D2-9103-FAC9FEB2BEF6}"/>
              </a:ext>
            </a:extLst>
          </p:cNvPr>
          <p:cNvSpPr txBox="1"/>
          <p:nvPr/>
        </p:nvSpPr>
        <p:spPr>
          <a:xfrm>
            <a:off x="4997227" y="5523350"/>
            <a:ext cx="3611886" cy="923330"/>
          </a:xfrm>
          <a:prstGeom prst="rect">
            <a:avLst/>
          </a:prstGeom>
          <a:noFill/>
        </p:spPr>
        <p:txBody>
          <a:bodyPr wrap="none" rtlCol="0">
            <a:spAutoFit/>
          </a:bodyPr>
          <a:lstStyle/>
          <a:p>
            <a:r>
              <a:rPr lang="en-US" sz="5400" dirty="0"/>
              <a:t>Thank you!</a:t>
            </a:r>
          </a:p>
        </p:txBody>
      </p:sp>
      <p:sp>
        <p:nvSpPr>
          <p:cNvPr id="7" name="Rectangle 6">
            <a:extLst>
              <a:ext uri="{FF2B5EF4-FFF2-40B4-BE49-F238E27FC236}">
                <a16:creationId xmlns:a16="http://schemas.microsoft.com/office/drawing/2014/main" id="{9E9720F8-C518-4557-882F-9BAD4EEE7E6C}"/>
              </a:ext>
            </a:extLst>
          </p:cNvPr>
          <p:cNvSpPr/>
          <p:nvPr/>
        </p:nvSpPr>
        <p:spPr>
          <a:xfrm>
            <a:off x="1260184" y="5523350"/>
            <a:ext cx="3655168" cy="923330"/>
          </a:xfrm>
          <a:prstGeom prst="rect">
            <a:avLst/>
          </a:prstGeom>
        </p:spPr>
        <p:txBody>
          <a:bodyPr wrap="none">
            <a:spAutoFit/>
          </a:bodyPr>
          <a:lstStyle/>
          <a:p>
            <a:r>
              <a:rPr lang="en-US" sz="5400" dirty="0"/>
              <a:t>Questions? </a:t>
            </a:r>
          </a:p>
        </p:txBody>
      </p:sp>
      <p:sp>
        <p:nvSpPr>
          <p:cNvPr id="9" name="TextBox 8">
            <a:extLst>
              <a:ext uri="{FF2B5EF4-FFF2-40B4-BE49-F238E27FC236}">
                <a16:creationId xmlns:a16="http://schemas.microsoft.com/office/drawing/2014/main" id="{FB7AB337-39E2-4461-B991-7D0B5BB5851E}"/>
              </a:ext>
            </a:extLst>
          </p:cNvPr>
          <p:cNvSpPr txBox="1"/>
          <p:nvPr/>
        </p:nvSpPr>
        <p:spPr>
          <a:xfrm>
            <a:off x="9235440" y="3015473"/>
            <a:ext cx="2287806" cy="923330"/>
          </a:xfrm>
          <a:prstGeom prst="rect">
            <a:avLst/>
          </a:prstGeom>
          <a:noFill/>
        </p:spPr>
        <p:txBody>
          <a:bodyPr wrap="none" rtlCol="0">
            <a:spAutoFit/>
          </a:bodyPr>
          <a:lstStyle/>
          <a:p>
            <a:r>
              <a:rPr lang="en-US" dirty="0"/>
              <a:t>Heather Seibert</a:t>
            </a:r>
          </a:p>
          <a:p>
            <a:r>
              <a:rPr lang="en-US" dirty="0">
                <a:hlinkClick r:id="rId4"/>
              </a:rPr>
              <a:t>seiberth17@ecu.edu</a:t>
            </a:r>
            <a:endParaRPr lang="en-US" dirty="0"/>
          </a:p>
          <a:p>
            <a:endParaRPr lang="en-US" dirty="0"/>
          </a:p>
        </p:txBody>
      </p:sp>
      <p:pic>
        <p:nvPicPr>
          <p:cNvPr id="11" name="Picture 2" descr="Creative Commons License">
            <a:extLst>
              <a:ext uri="{FF2B5EF4-FFF2-40B4-BE49-F238E27FC236}">
                <a16:creationId xmlns:a16="http://schemas.microsoft.com/office/drawing/2014/main" id="{AB5B49D8-92C4-4279-8C51-D90638D3B4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2085" y="4740926"/>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308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00D021-ED8E-4951-8376-73996A82CD4A}"/>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5" name="Picture 24">
            <a:extLst>
              <a:ext uri="{FF2B5EF4-FFF2-40B4-BE49-F238E27FC236}">
                <a16:creationId xmlns:a16="http://schemas.microsoft.com/office/drawing/2014/main" id="{46FE219C-22F7-4734-B3C1-28E70390CE17}"/>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27" name="Picture 26">
            <a:extLst>
              <a:ext uri="{FF2B5EF4-FFF2-40B4-BE49-F238E27FC236}">
                <a16:creationId xmlns:a16="http://schemas.microsoft.com/office/drawing/2014/main" id="{EF2EC4B6-5524-4806-8575-59DB6B8F81C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29" name="Rectangle 28">
            <a:extLst>
              <a:ext uri="{FF2B5EF4-FFF2-40B4-BE49-F238E27FC236}">
                <a16:creationId xmlns:a16="http://schemas.microsoft.com/office/drawing/2014/main" id="{AD50BBC6-5944-49AE-A819-558AB05AB178}"/>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4F2E428D-A109-43BE-8AC2-C83EF031EF7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76DFCF0-9F9D-4DD8-8CD0-E903D6FE6900}"/>
              </a:ext>
            </a:extLst>
          </p:cNvPr>
          <p:cNvSpPr>
            <a:spLocks noGrp="1"/>
          </p:cNvSpPr>
          <p:nvPr>
            <p:ph type="title"/>
          </p:nvPr>
        </p:nvSpPr>
        <p:spPr>
          <a:xfrm>
            <a:off x="680321" y="753228"/>
            <a:ext cx="9613861" cy="1080938"/>
          </a:xfrm>
        </p:spPr>
        <p:txBody>
          <a:bodyPr vert="horz" lIns="91440" tIns="45720" rIns="91440" bIns="45720" rtlCol="0" anchor="ctr">
            <a:normAutofit/>
          </a:bodyPr>
          <a:lstStyle/>
          <a:p>
            <a:r>
              <a:rPr lang="en-US" dirty="0"/>
              <a:t>Can Include</a:t>
            </a:r>
          </a:p>
        </p:txBody>
      </p:sp>
      <p:graphicFrame>
        <p:nvGraphicFramePr>
          <p:cNvPr id="5" name="TextBox 2">
            <a:extLst>
              <a:ext uri="{FF2B5EF4-FFF2-40B4-BE49-F238E27FC236}">
                <a16:creationId xmlns:a16="http://schemas.microsoft.com/office/drawing/2014/main" id="{D7BEC4C0-2664-425B-8FA7-3F01E534AB3F}"/>
              </a:ext>
            </a:extLst>
          </p:cNvPr>
          <p:cNvGraphicFramePr/>
          <p:nvPr>
            <p:extLst>
              <p:ext uri="{D42A27DB-BD31-4B8C-83A1-F6EECF244321}">
                <p14:modId xmlns:p14="http://schemas.microsoft.com/office/powerpoint/2010/main" val="2324347348"/>
              </p:ext>
            </p:extLst>
          </p:nvPr>
        </p:nvGraphicFramePr>
        <p:xfrm>
          <a:off x="681037" y="2336800"/>
          <a:ext cx="10830641" cy="359886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33171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3" name="Picture 72">
            <a:extLst>
              <a:ext uri="{FF2B5EF4-FFF2-40B4-BE49-F238E27FC236}">
                <a16:creationId xmlns:a16="http://schemas.microsoft.com/office/drawing/2014/main" id="{5321D838-2C7E-4177-9DD3-DAC78324A2B2}"/>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5" name="Picture 74">
            <a:extLst>
              <a:ext uri="{FF2B5EF4-FFF2-40B4-BE49-F238E27FC236}">
                <a16:creationId xmlns:a16="http://schemas.microsoft.com/office/drawing/2014/main" id="{224C28B3-E902-49D1-98A0-582D277A0E0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7" name="Picture 76">
            <a:extLst>
              <a:ext uri="{FF2B5EF4-FFF2-40B4-BE49-F238E27FC236}">
                <a16:creationId xmlns:a16="http://schemas.microsoft.com/office/drawing/2014/main" id="{F3A6C14C-E755-4A02-821B-6EA2D4C9F20D}"/>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79" name="Rectangle 78">
            <a:extLst>
              <a:ext uri="{FF2B5EF4-FFF2-40B4-BE49-F238E27FC236}">
                <a16:creationId xmlns:a16="http://schemas.microsoft.com/office/drawing/2014/main" id="{6478287C-E119-4E9C-95B0-518478BD9D0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 name="Rectangle 80">
            <a:extLst>
              <a:ext uri="{FF2B5EF4-FFF2-40B4-BE49-F238E27FC236}">
                <a16:creationId xmlns:a16="http://schemas.microsoft.com/office/drawing/2014/main" id="{EA4A294F-6D36-425B-8632-27FD6A284D0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83" name="Rectangle 82">
            <a:extLst>
              <a:ext uri="{FF2B5EF4-FFF2-40B4-BE49-F238E27FC236}">
                <a16:creationId xmlns:a16="http://schemas.microsoft.com/office/drawing/2014/main" id="{3FECAD23-900F-4F1B-A441-6A68749F88D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824"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5" name="Picture 84">
            <a:extLst>
              <a:ext uri="{FF2B5EF4-FFF2-40B4-BE49-F238E27FC236}">
                <a16:creationId xmlns:a16="http://schemas.microsoft.com/office/drawing/2014/main" id="{57943801-CAEC-4F98-9332-2A4D9128463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7" name="Rectangle 86">
            <a:extLst>
              <a:ext uri="{FF2B5EF4-FFF2-40B4-BE49-F238E27FC236}">
                <a16:creationId xmlns:a16="http://schemas.microsoft.com/office/drawing/2014/main" id="{8A233090-6C39-4F59-8A0F-86F011A7EEE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484DCAA0-4BF1-4FB9-97BA-D6BA630419A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2" y="609600"/>
            <a:ext cx="7876030"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91" name="Picture 90">
            <a:extLst>
              <a:ext uri="{FF2B5EF4-FFF2-40B4-BE49-F238E27FC236}">
                <a16:creationId xmlns:a16="http://schemas.microsoft.com/office/drawing/2014/main" id="{9BC2FEA5-B399-458A-8393-E06CE40DB89C}"/>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2" y="1970240"/>
            <a:ext cx="7967048" cy="321164"/>
          </a:xfrm>
          <a:prstGeom prst="rect">
            <a:avLst/>
          </a:prstGeom>
        </p:spPr>
      </p:pic>
      <p:pic>
        <p:nvPicPr>
          <p:cNvPr id="5124" name="Picture 4" descr="Standing Unicorn by j4p4n">
            <a:extLst>
              <a:ext uri="{FF2B5EF4-FFF2-40B4-BE49-F238E27FC236}">
                <a16:creationId xmlns:a16="http://schemas.microsoft.com/office/drawing/2014/main" id="{3412E763-401B-448A-A8E1-15D27CCE2D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7091" y="1349446"/>
            <a:ext cx="3358478" cy="4159108"/>
          </a:xfrm>
          <a:prstGeom prst="rect">
            <a:avLst/>
          </a:prstGeom>
          <a:noFill/>
          <a:ln>
            <a:noFill/>
          </a:ln>
          <a:effectLst>
            <a:outerShdw blurRad="76200" dist="63500" dir="5040000" algn="tl" rotWithShape="0">
              <a:srgbClr val="000000">
                <a:alpha val="41000"/>
              </a:srgbClr>
            </a:outerShdw>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276FF80-44BD-49F8-B275-DDF93F52F593}"/>
              </a:ext>
            </a:extLst>
          </p:cNvPr>
          <p:cNvSpPr>
            <a:spLocks noGrp="1"/>
          </p:cNvSpPr>
          <p:nvPr>
            <p:ph type="title"/>
          </p:nvPr>
        </p:nvSpPr>
        <p:spPr>
          <a:xfrm>
            <a:off x="680321" y="753228"/>
            <a:ext cx="7087552" cy="1080938"/>
          </a:xfrm>
        </p:spPr>
        <p:txBody>
          <a:bodyPr vert="horz" lIns="91440" tIns="45720" rIns="91440" bIns="45720" rtlCol="0" anchor="ctr">
            <a:normAutofit/>
          </a:bodyPr>
          <a:lstStyle/>
          <a:p>
            <a:r>
              <a:rPr lang="en-US" dirty="0"/>
              <a:t>Myths and Concerns</a:t>
            </a:r>
          </a:p>
        </p:txBody>
      </p:sp>
      <p:sp>
        <p:nvSpPr>
          <p:cNvPr id="4" name="Text Placeholder 3">
            <a:extLst>
              <a:ext uri="{FF2B5EF4-FFF2-40B4-BE49-F238E27FC236}">
                <a16:creationId xmlns:a16="http://schemas.microsoft.com/office/drawing/2014/main" id="{6AFD7191-0D06-4D13-81A4-0CD5802C6E85}"/>
              </a:ext>
            </a:extLst>
          </p:cNvPr>
          <p:cNvSpPr>
            <a:spLocks noGrp="1"/>
          </p:cNvSpPr>
          <p:nvPr>
            <p:ph type="body" sz="half" idx="2"/>
          </p:nvPr>
        </p:nvSpPr>
        <p:spPr>
          <a:xfrm>
            <a:off x="680321" y="2336873"/>
            <a:ext cx="6423211" cy="3599316"/>
          </a:xfrm>
        </p:spPr>
        <p:txBody>
          <a:bodyPr vert="horz" lIns="91440" tIns="45720" rIns="91440" bIns="45720" rtlCol="0">
            <a:normAutofit/>
          </a:bodyPr>
          <a:lstStyle/>
          <a:p>
            <a:endParaRPr lang="en-US" sz="2000" dirty="0"/>
          </a:p>
          <a:p>
            <a:pPr indent="-228600">
              <a:buFont typeface="Arial" panose="020B0604020202020204" pitchFamily="34" charset="0"/>
              <a:buChar char="•"/>
            </a:pPr>
            <a:r>
              <a:rPr lang="en-US" sz="2000" dirty="0"/>
              <a:t>They are not free!</a:t>
            </a:r>
          </a:p>
          <a:p>
            <a:pPr indent="-228600">
              <a:buFont typeface="Arial" panose="020B0604020202020204" pitchFamily="34" charset="0"/>
              <a:buChar char="•"/>
            </a:pPr>
            <a:r>
              <a:rPr lang="en-US" sz="2000" dirty="0"/>
              <a:t>Authors will not agree</a:t>
            </a:r>
          </a:p>
          <a:p>
            <a:pPr indent="-228600">
              <a:buFont typeface="Arial" panose="020B0604020202020204" pitchFamily="34" charset="0"/>
              <a:buChar char="•"/>
            </a:pPr>
            <a:r>
              <a:rPr lang="en-US" sz="2000" dirty="0"/>
              <a:t>Deepen the divide </a:t>
            </a:r>
          </a:p>
          <a:p>
            <a:pPr indent="-228600">
              <a:buFont typeface="Arial" panose="020B0604020202020204" pitchFamily="34" charset="0"/>
              <a:buChar char="•"/>
            </a:pPr>
            <a:r>
              <a:rPr lang="en-US" sz="2000" dirty="0"/>
              <a:t>Force schools to adopt other standards</a:t>
            </a:r>
          </a:p>
          <a:p>
            <a:pPr indent="-228600">
              <a:buFont typeface="Arial" panose="020B0604020202020204" pitchFamily="34" charset="0"/>
              <a:buChar char="•"/>
            </a:pPr>
            <a:r>
              <a:rPr lang="en-US" sz="2000" dirty="0"/>
              <a:t>Cannot generate revenue</a:t>
            </a:r>
          </a:p>
          <a:p>
            <a:pPr indent="-228600">
              <a:buFont typeface="Arial" panose="020B0604020202020204" pitchFamily="34" charset="0"/>
              <a:buChar char="•"/>
            </a:pPr>
            <a:r>
              <a:rPr lang="en-US" sz="2000" dirty="0"/>
              <a:t>Will replace developed models</a:t>
            </a:r>
          </a:p>
          <a:p>
            <a:pPr indent="-228600">
              <a:buFont typeface="Arial" panose="020B0604020202020204" pitchFamily="34" charset="0"/>
              <a:buChar char="•"/>
            </a:pPr>
            <a:r>
              <a:rPr lang="en-US" sz="2000" dirty="0"/>
              <a:t>Low quality</a:t>
            </a:r>
          </a:p>
          <a:p>
            <a:pPr indent="-228600">
              <a:buFont typeface="Arial" panose="020B0604020202020204" pitchFamily="34" charset="0"/>
              <a:buChar char="•"/>
            </a:pPr>
            <a:r>
              <a:rPr lang="en-US" sz="2000" dirty="0"/>
              <a:t>ADA compliance </a:t>
            </a:r>
          </a:p>
          <a:p>
            <a:pPr indent="-228600">
              <a:buFont typeface="Arial" panose="020B0604020202020204" pitchFamily="34" charset="0"/>
              <a:buChar char="•"/>
            </a:pPr>
            <a:endParaRPr lang="en-US" sz="2000" dirty="0"/>
          </a:p>
        </p:txBody>
      </p:sp>
    </p:spTree>
    <p:extLst>
      <p:ext uri="{BB962C8B-B14F-4D97-AF65-F5344CB8AC3E}">
        <p14:creationId xmlns:p14="http://schemas.microsoft.com/office/powerpoint/2010/main" val="36216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A2E79-E0F1-4AF5-8523-2E3ED8CC0F5C}"/>
              </a:ext>
            </a:extLst>
          </p:cNvPr>
          <p:cNvSpPr>
            <a:spLocks noGrp="1"/>
          </p:cNvSpPr>
          <p:nvPr>
            <p:ph type="title"/>
          </p:nvPr>
        </p:nvSpPr>
        <p:spPr/>
        <p:txBody>
          <a:bodyPr/>
          <a:lstStyle/>
          <a:p>
            <a:r>
              <a:rPr lang="en-US" dirty="0"/>
              <a:t>Breakdown</a:t>
            </a:r>
          </a:p>
        </p:txBody>
      </p:sp>
      <p:sp>
        <p:nvSpPr>
          <p:cNvPr id="4" name="Content Placeholder 3">
            <a:extLst>
              <a:ext uri="{FF2B5EF4-FFF2-40B4-BE49-F238E27FC236}">
                <a16:creationId xmlns:a16="http://schemas.microsoft.com/office/drawing/2014/main" id="{5E474343-D19F-4CB3-AE19-A2116966F5AC}"/>
              </a:ext>
            </a:extLst>
          </p:cNvPr>
          <p:cNvSpPr>
            <a:spLocks noGrp="1"/>
          </p:cNvSpPr>
          <p:nvPr>
            <p:ph sz="half" idx="2"/>
          </p:nvPr>
        </p:nvSpPr>
        <p:spPr/>
        <p:txBody>
          <a:bodyPr>
            <a:normAutofit fontScale="85000" lnSpcReduction="20000"/>
          </a:bodyPr>
          <a:lstStyle/>
          <a:p>
            <a:r>
              <a:rPr lang="en-US" dirty="0"/>
              <a:t>They are not free!</a:t>
            </a:r>
          </a:p>
          <a:p>
            <a:r>
              <a:rPr lang="en-US" dirty="0"/>
              <a:t>Authors will not agree</a:t>
            </a:r>
          </a:p>
          <a:p>
            <a:r>
              <a:rPr lang="en-US" dirty="0"/>
              <a:t>Deepen the divide </a:t>
            </a:r>
          </a:p>
          <a:p>
            <a:r>
              <a:rPr lang="en-US" dirty="0"/>
              <a:t>Force schools to adopt other standards</a:t>
            </a:r>
          </a:p>
          <a:p>
            <a:r>
              <a:rPr lang="en-US" dirty="0"/>
              <a:t>Cannot generate revenue</a:t>
            </a:r>
          </a:p>
          <a:p>
            <a:r>
              <a:rPr lang="en-US" dirty="0"/>
              <a:t>Will replace developed models</a:t>
            </a:r>
          </a:p>
          <a:p>
            <a:r>
              <a:rPr lang="en-US" dirty="0"/>
              <a:t>Low quality</a:t>
            </a:r>
          </a:p>
          <a:p>
            <a:r>
              <a:rPr lang="en-US" dirty="0"/>
              <a:t>ADA compliance </a:t>
            </a:r>
          </a:p>
          <a:p>
            <a:endParaRPr lang="en-US" dirty="0"/>
          </a:p>
        </p:txBody>
      </p:sp>
      <p:sp>
        <p:nvSpPr>
          <p:cNvPr id="6" name="Content Placeholder 5">
            <a:extLst>
              <a:ext uri="{FF2B5EF4-FFF2-40B4-BE49-F238E27FC236}">
                <a16:creationId xmlns:a16="http://schemas.microsoft.com/office/drawing/2014/main" id="{7B556FDE-8871-4302-BFAA-12B0870521F3}"/>
              </a:ext>
            </a:extLst>
          </p:cNvPr>
          <p:cNvSpPr>
            <a:spLocks noGrp="1"/>
          </p:cNvSpPr>
          <p:nvPr>
            <p:ph sz="quarter" idx="4"/>
          </p:nvPr>
        </p:nvSpPr>
        <p:spPr>
          <a:xfrm>
            <a:off x="5594123" y="3030007"/>
            <a:ext cx="4700059" cy="2906179"/>
          </a:xfrm>
        </p:spPr>
        <p:txBody>
          <a:bodyPr>
            <a:normAutofit fontScale="85000" lnSpcReduction="20000"/>
          </a:bodyPr>
          <a:lstStyle/>
          <a:p>
            <a:r>
              <a:rPr lang="en-US" dirty="0"/>
              <a:t>Free does not mean without restriction </a:t>
            </a:r>
          </a:p>
          <a:p>
            <a:r>
              <a:rPr lang="en-US" dirty="0"/>
              <a:t>Authors are agreeing</a:t>
            </a:r>
          </a:p>
          <a:p>
            <a:r>
              <a:rPr lang="en-US" dirty="0"/>
              <a:t>Working on it</a:t>
            </a:r>
          </a:p>
          <a:p>
            <a:r>
              <a:rPr lang="en-US" dirty="0"/>
              <a:t>Adapt</a:t>
            </a:r>
          </a:p>
          <a:p>
            <a:r>
              <a:rPr lang="en-US" b="1" i="1" u="sng" dirty="0"/>
              <a:t>(insert eye roll here!)</a:t>
            </a:r>
          </a:p>
          <a:p>
            <a:r>
              <a:rPr lang="en-US" dirty="0"/>
              <a:t>Supplemental materials</a:t>
            </a:r>
          </a:p>
          <a:p>
            <a:r>
              <a:rPr lang="en-US" dirty="0"/>
              <a:t>Peer Reviewed</a:t>
            </a:r>
          </a:p>
          <a:p>
            <a:r>
              <a:rPr lang="en-US" dirty="0"/>
              <a:t>Yes</a:t>
            </a:r>
          </a:p>
        </p:txBody>
      </p:sp>
    </p:spTree>
    <p:extLst>
      <p:ext uri="{BB962C8B-B14F-4D97-AF65-F5344CB8AC3E}">
        <p14:creationId xmlns:p14="http://schemas.microsoft.com/office/powerpoint/2010/main" val="233072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B7F4-2BC0-4A30-B7C9-5C0144B1A5C0}"/>
              </a:ext>
            </a:extLst>
          </p:cNvPr>
          <p:cNvSpPr>
            <a:spLocks noGrp="1"/>
          </p:cNvSpPr>
          <p:nvPr>
            <p:ph type="title"/>
          </p:nvPr>
        </p:nvSpPr>
        <p:spPr/>
        <p:txBody>
          <a:bodyPr/>
          <a:lstStyle/>
          <a:p>
            <a:r>
              <a:rPr lang="en-US" dirty="0"/>
              <a:t>Let’s talk Accessibility </a:t>
            </a:r>
          </a:p>
        </p:txBody>
      </p:sp>
      <p:sp>
        <p:nvSpPr>
          <p:cNvPr id="3" name="TextBox 2">
            <a:extLst>
              <a:ext uri="{FF2B5EF4-FFF2-40B4-BE49-F238E27FC236}">
                <a16:creationId xmlns:a16="http://schemas.microsoft.com/office/drawing/2014/main" id="{9E5BEEAF-087B-4A23-BB57-217C88705928}"/>
              </a:ext>
            </a:extLst>
          </p:cNvPr>
          <p:cNvSpPr txBox="1"/>
          <p:nvPr/>
        </p:nvSpPr>
        <p:spPr>
          <a:xfrm>
            <a:off x="778177" y="2121385"/>
            <a:ext cx="6187735" cy="1754326"/>
          </a:xfrm>
          <a:prstGeom prst="rect">
            <a:avLst/>
          </a:prstGeom>
          <a:noFill/>
        </p:spPr>
        <p:txBody>
          <a:bodyPr wrap="square" rtlCol="0">
            <a:spAutoFit/>
          </a:bodyPr>
          <a:lstStyle/>
          <a:p>
            <a:r>
              <a:rPr lang="en-US" i="1" dirty="0"/>
              <a:t>“Establish requirements for making the goods, services, facilities, privileges, accommodations, or advantages offered by public accommodations via the Internet, specifically at sites on the World </a:t>
            </a:r>
            <a:r>
              <a:rPr lang="en-US" b="1" i="1" dirty="0"/>
              <a:t>Wide Web (Web), </a:t>
            </a:r>
            <a:r>
              <a:rPr lang="en-US" i="1" dirty="0"/>
              <a:t>accessible to individuals with disabilities.”</a:t>
            </a:r>
          </a:p>
          <a:p>
            <a:r>
              <a:rPr lang="en-US" i="1" dirty="0"/>
              <a:t>		</a:t>
            </a:r>
            <a:r>
              <a:rPr lang="en-US" sz="900" i="1" dirty="0"/>
              <a:t>Advanced Notice of Proposed Rulemaking- Department of Justice: 2010 (2018 upcoming ruling)</a:t>
            </a:r>
            <a:endParaRPr lang="en-US" dirty="0"/>
          </a:p>
        </p:txBody>
      </p:sp>
      <p:pic>
        <p:nvPicPr>
          <p:cNvPr id="5" name="Picture 4">
            <a:extLst>
              <a:ext uri="{FF2B5EF4-FFF2-40B4-BE49-F238E27FC236}">
                <a16:creationId xmlns:a16="http://schemas.microsoft.com/office/drawing/2014/main" id="{BAD85709-06BC-4CAD-9385-2876983CC0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1825" y="2596692"/>
            <a:ext cx="3515985" cy="1062553"/>
          </a:xfrm>
          <a:prstGeom prst="rect">
            <a:avLst/>
          </a:prstGeom>
        </p:spPr>
      </p:pic>
      <p:pic>
        <p:nvPicPr>
          <p:cNvPr id="7" name="Picture 6">
            <a:extLst>
              <a:ext uri="{FF2B5EF4-FFF2-40B4-BE49-F238E27FC236}">
                <a16:creationId xmlns:a16="http://schemas.microsoft.com/office/drawing/2014/main" id="{F95764B0-F6DC-487E-88FE-4BAD51061E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9543" y="4162931"/>
            <a:ext cx="8890442" cy="2474001"/>
          </a:xfrm>
          <a:prstGeom prst="rect">
            <a:avLst/>
          </a:prstGeom>
        </p:spPr>
      </p:pic>
    </p:spTree>
    <p:extLst>
      <p:ext uri="{BB962C8B-B14F-4D97-AF65-F5344CB8AC3E}">
        <p14:creationId xmlns:p14="http://schemas.microsoft.com/office/powerpoint/2010/main" val="533255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355C2497-A31D-411B-B7CC-5CB04199A41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277" y="609600"/>
            <a:ext cx="9659904" cy="5604933"/>
          </a:xfrm>
          <a:prstGeom prst="rect">
            <a:avLst/>
          </a:prstGeom>
          <a:solidFill>
            <a:srgbClr val="FFFFFF"/>
          </a:solidFill>
          <a:ln>
            <a:noFill/>
          </a:ln>
          <a:effectLst>
            <a:outerShdw blurRad="76200" dist="63500" dir="5040000" algn="ctr" rotWithShape="0">
              <a:srgbClr val="000000">
                <a:alpha val="4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DD4DE99D-C767-4F89-B80D-562863D6A022}"/>
              </a:ext>
            </a:extLst>
          </p:cNvPr>
          <p:cNvPicPr>
            <a:picLocks noChangeAspect="1"/>
          </p:cNvPicPr>
          <p:nvPr/>
        </p:nvPicPr>
        <p:blipFill rotWithShape="1">
          <a:blip r:embed="rId3">
            <a:extLst>
              <a:ext uri="{28A0092B-C50C-407E-A947-70E740481C1C}">
                <a14:useLocalDpi xmlns:a14="http://schemas.microsoft.com/office/drawing/2010/main" val="0"/>
              </a:ext>
            </a:extLst>
          </a:blip>
          <a:srcRect r="3683" b="-1"/>
          <a:stretch/>
        </p:blipFill>
        <p:spPr>
          <a:xfrm>
            <a:off x="956009" y="931333"/>
            <a:ext cx="9016437" cy="4961466"/>
          </a:xfrm>
          <a:prstGeom prst="rect">
            <a:avLst/>
          </a:prstGeom>
          <a:ln>
            <a:noFill/>
          </a:ln>
          <a:effectLst/>
        </p:spPr>
      </p:pic>
      <p:pic>
        <p:nvPicPr>
          <p:cNvPr id="15" name="Picture 9">
            <a:extLst>
              <a:ext uri="{FF2B5EF4-FFF2-40B4-BE49-F238E27FC236}">
                <a16:creationId xmlns:a16="http://schemas.microsoft.com/office/drawing/2014/main" id="{1702A4D1-2C2E-40B4-9C63-D31CDB407FE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1">
            <a:extLst>
              <a:ext uri="{FF2B5EF4-FFF2-40B4-BE49-F238E27FC236}">
                <a16:creationId xmlns:a16="http://schemas.microsoft.com/office/drawing/2014/main" id="{77C4A954-C4D8-4B3C-8268-C93B77D49D8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0322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100000"/>
                <a:hueMod val="270000"/>
                <a:satMod val="200000"/>
                <a:lumMod val="128000"/>
              </a:schemeClr>
            </a:gs>
            <a:gs pos="50000">
              <a:schemeClr val="bg2">
                <a:shade val="100000"/>
                <a:hueMod val="100000"/>
                <a:satMod val="110000"/>
                <a:lumMod val="130000"/>
              </a:schemeClr>
            </a:gs>
            <a:gs pos="100000">
              <a:schemeClr val="bg2">
                <a:shade val="78000"/>
                <a:hueMod val="44000"/>
                <a:satMod val="200000"/>
                <a:lumMod val="69000"/>
              </a:schemeClr>
            </a:gs>
          </a:gsLst>
          <a:lin ang="2520000" scaled="0"/>
        </a:gradFill>
        <a:effectLst/>
      </p:bgPr>
    </p:bg>
    <p:spTree>
      <p:nvGrpSpPr>
        <p:cNvPr id="1" name=""/>
        <p:cNvGrpSpPr/>
        <p:nvPr/>
      </p:nvGrpSpPr>
      <p:grpSpPr>
        <a:xfrm>
          <a:off x="0" y="0"/>
          <a:ext cx="0" cy="0"/>
          <a:chOff x="0" y="0"/>
          <a:chExt cx="0" cy="0"/>
        </a:xfrm>
      </p:grpSpPr>
      <p:pic>
        <p:nvPicPr>
          <p:cNvPr id="71" name="Picture 70">
            <a:extLst>
              <a:ext uri="{FF2B5EF4-FFF2-40B4-BE49-F238E27FC236}">
                <a16:creationId xmlns:a16="http://schemas.microsoft.com/office/drawing/2014/main" id="{01CFC1BB-C5B3-4479-9752-C53221627F9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3" name="Picture 72">
            <a:extLst>
              <a:ext uri="{FF2B5EF4-FFF2-40B4-BE49-F238E27FC236}">
                <a16:creationId xmlns:a16="http://schemas.microsoft.com/office/drawing/2014/main" id="{5B5FB5AC-39B2-4094-B486-0FCD501D504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75" name="Picture 74">
            <a:extLst>
              <a:ext uri="{FF2B5EF4-FFF2-40B4-BE49-F238E27FC236}">
                <a16:creationId xmlns:a16="http://schemas.microsoft.com/office/drawing/2014/main" id="{7150CFE4-97B0-48C6-ACD6-9399CBA11906}"/>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77" name="Rectangle 76">
            <a:extLst>
              <a:ext uri="{FF2B5EF4-FFF2-40B4-BE49-F238E27FC236}">
                <a16:creationId xmlns:a16="http://schemas.microsoft.com/office/drawing/2014/main" id="{A3C6F7F0-46EA-4F8E-A112-1B517C2B5A0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a:extLst>
              <a:ext uri="{FF2B5EF4-FFF2-40B4-BE49-F238E27FC236}">
                <a16:creationId xmlns:a16="http://schemas.microsoft.com/office/drawing/2014/main" id="{1691A3CC-CDA1-4C3B-9150-FCFB5373D82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050" name="Picture 2" descr="magnifying glass by jarda">
            <a:extLst>
              <a:ext uri="{FF2B5EF4-FFF2-40B4-BE49-F238E27FC236}">
                <a16:creationId xmlns:a16="http://schemas.microsoft.com/office/drawing/2014/main" id="{BF2A4A3E-D01E-4B1F-B989-759763CC7E2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9525" r="9092" b="37010"/>
          <a:stretch/>
        </p:blipFill>
        <p:spPr bwMode="auto">
          <a:xfrm>
            <a:off x="-3176" y="10"/>
            <a:ext cx="12192000" cy="6857991"/>
          </a:xfrm>
          <a:prstGeom prst="rect">
            <a:avLst/>
          </a:prstGeom>
          <a:noFill/>
          <a:extLst>
            <a:ext uri="{909E8E84-426E-40DD-AFC4-6F175D3DCCD1}">
              <a14:hiddenFill xmlns:a14="http://schemas.microsoft.com/office/drawing/2010/main">
                <a:solidFill>
                  <a:srgbClr val="FFFFFF"/>
                </a:solidFill>
              </a14:hiddenFill>
            </a:ext>
          </a:extLst>
        </p:spPr>
      </p:pic>
      <p:sp>
        <p:nvSpPr>
          <p:cNvPr id="81" name="Rectangle 80">
            <a:extLst>
              <a:ext uri="{FF2B5EF4-FFF2-40B4-BE49-F238E27FC236}">
                <a16:creationId xmlns:a16="http://schemas.microsoft.com/office/drawing/2014/main" id="{41704883-D088-4683-A1FD-AEE53B33613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4249541"/>
            <a:ext cx="8968085" cy="1660332"/>
          </a:xfrm>
          <a:prstGeom prst="rect">
            <a:avLst/>
          </a:prstGeom>
          <a:solidFill>
            <a:schemeClr val="bg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 name="Rectangle 82">
            <a:extLst>
              <a:ext uri="{FF2B5EF4-FFF2-40B4-BE49-F238E27FC236}">
                <a16:creationId xmlns:a16="http://schemas.microsoft.com/office/drawing/2014/main" id="{A9C04EC1-26B9-40BD-84A6-B2C0A913D0F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4249541"/>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 name="Rectangle 84">
            <a:extLst>
              <a:ext uri="{FF2B5EF4-FFF2-40B4-BE49-F238E27FC236}">
                <a16:creationId xmlns:a16="http://schemas.microsoft.com/office/drawing/2014/main" id="{9BAB74E2-5A82-47FD-BBB4-BFD47779FFB9}"/>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902314"/>
            <a:ext cx="8968085" cy="275942"/>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C4FFB60-A034-4994-8F55-E38D4F31C87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11715" y="5902314"/>
            <a:ext cx="3080285" cy="275942"/>
          </a:xfrm>
          <a:prstGeom prst="rect">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A6899A-4CF8-4B4B-8769-F93C8D713788}"/>
              </a:ext>
            </a:extLst>
          </p:cNvPr>
          <p:cNvSpPr>
            <a:spLocks noGrp="1"/>
          </p:cNvSpPr>
          <p:nvPr>
            <p:ph type="title"/>
          </p:nvPr>
        </p:nvSpPr>
        <p:spPr>
          <a:xfrm>
            <a:off x="680322" y="4402667"/>
            <a:ext cx="8133478" cy="940240"/>
          </a:xfrm>
        </p:spPr>
        <p:txBody>
          <a:bodyPr vert="horz" lIns="91440" tIns="45720" rIns="91440" bIns="45720" rtlCol="0" anchor="b">
            <a:normAutofit/>
          </a:bodyPr>
          <a:lstStyle/>
          <a:p>
            <a:pPr algn="r"/>
            <a:r>
              <a:rPr lang="en-US" sz="4800" dirty="0"/>
              <a:t>Where can we find OERs?</a:t>
            </a:r>
          </a:p>
        </p:txBody>
      </p:sp>
    </p:spTree>
    <p:extLst>
      <p:ext uri="{BB962C8B-B14F-4D97-AF65-F5344CB8AC3E}">
        <p14:creationId xmlns:p14="http://schemas.microsoft.com/office/powerpoint/2010/main" val="292665122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TM04033917[[fn=Berlin]]</Template>
  <TotalTime>2556</TotalTime>
  <Words>1204</Words>
  <Application>Microsoft Office PowerPoint</Application>
  <PresentationFormat>Widescreen</PresentationFormat>
  <Paragraphs>241</Paragraphs>
  <Slides>39</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Montserrat</vt:lpstr>
      <vt:lpstr>Trebuchet MS</vt:lpstr>
      <vt:lpstr>Berlin</vt:lpstr>
      <vt:lpstr>Information Moshing:</vt:lpstr>
      <vt:lpstr>Today</vt:lpstr>
      <vt:lpstr>What are OERs?</vt:lpstr>
      <vt:lpstr>Can Include</vt:lpstr>
      <vt:lpstr>Myths and Concerns</vt:lpstr>
      <vt:lpstr>Breakdown</vt:lpstr>
      <vt:lpstr>Let’s talk Accessibility </vt:lpstr>
      <vt:lpstr>PowerPoint Presentation</vt:lpstr>
      <vt:lpstr>Where can we find OERs?</vt:lpstr>
      <vt:lpstr>PowerPoint Presentation</vt:lpstr>
      <vt:lpstr>PowerPoint Presentation</vt:lpstr>
      <vt:lpstr>PowerPoint Presentation</vt:lpstr>
      <vt:lpstr>GMU OER Metafinder</vt:lpstr>
      <vt:lpstr>PowerPoint Presentation</vt:lpstr>
      <vt:lpstr>PowerPoint Presentation</vt:lpstr>
      <vt:lpstr>Who Cares?</vt:lpstr>
      <vt:lpstr>Homeschooling Families</vt:lpstr>
      <vt:lpstr>Growth in North Carolina</vt:lpstr>
      <vt:lpstr>PowerPoint Presentation</vt:lpstr>
      <vt:lpstr>Military, Veterans and their families</vt:lpstr>
      <vt:lpstr>PowerPoint Presentation</vt:lpstr>
      <vt:lpstr>PowerPoint Presentation</vt:lpstr>
      <vt:lpstr>Let’s talk textbooks</vt:lpstr>
      <vt:lpstr>What can we do with OERs?</vt:lpstr>
      <vt:lpstr>PowerPoint Presentation</vt:lpstr>
      <vt:lpstr>PowerPoint Presentation</vt:lpstr>
      <vt:lpstr>5 Steps to an OER creation</vt:lpstr>
      <vt:lpstr>Where do we put them?</vt:lpstr>
      <vt:lpstr>That’s MINE!</vt:lpstr>
      <vt:lpstr>Licensing</vt:lpstr>
      <vt:lpstr>PowerPoint Presentation</vt:lpstr>
      <vt:lpstr>PowerPoint Presentation</vt:lpstr>
      <vt:lpstr>PowerPoint Presentation</vt:lpstr>
      <vt:lpstr>PowerPoint Presentation</vt:lpstr>
      <vt:lpstr>PowerPoint Presentation</vt:lpstr>
      <vt:lpstr>PowerPoint Presentation</vt:lpstr>
      <vt:lpstr>Why us?</vt:lpstr>
      <vt:lpstr>Today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Moshing:</dc:title>
  <dc:creator>Seibert, Heather Lyn</dc:creator>
  <cp:lastModifiedBy>Seibert, Heather Lyn</cp:lastModifiedBy>
  <cp:revision>42</cp:revision>
  <dcterms:created xsi:type="dcterms:W3CDTF">2018-04-17T20:03:38Z</dcterms:created>
  <dcterms:modified xsi:type="dcterms:W3CDTF">2018-04-20T17:30:16Z</dcterms:modified>
</cp:coreProperties>
</file>