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stiny DeHart" initials="DD" lastIdx="0" clrIdx="0">
    <p:extLst>
      <p:ext uri="{19B8F6BF-5375-455C-9EA6-DF929625EA0E}">
        <p15:presenceInfo xmlns:p15="http://schemas.microsoft.com/office/powerpoint/2012/main" userId="5d387cfe9169b4b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EDDE"/>
    <a:srgbClr val="F5E8D7"/>
    <a:srgbClr val="4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7868" autoAdjust="0"/>
    <p:restoredTop sz="94660"/>
  </p:normalViewPr>
  <p:slideViewPr>
    <p:cSldViewPr snapToGrid="0" snapToObjects="1">
      <p:cViewPr varScale="1">
        <p:scale>
          <a:sx n="10" d="100"/>
          <a:sy n="10" d="100"/>
        </p:scale>
        <p:origin x="994" y="-33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1469520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1524428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4559081" y="8435343"/>
            <a:ext cx="35547303" cy="17976341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901946" y="8435343"/>
            <a:ext cx="105925617" cy="17976341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1426264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1801616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3"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3"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1281095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901944" y="49156623"/>
            <a:ext cx="70736457" cy="139042138"/>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9369923" y="49156623"/>
            <a:ext cx="70736463" cy="139042138"/>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1867284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1" y="7368543"/>
            <a:ext cx="19392903"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1" y="10439401"/>
            <a:ext cx="19392903"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3" y="7368543"/>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3" y="10439401"/>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2758274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3619597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1127855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3"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3"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16636035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1"/>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3"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r>
              <a:rPr lang="en-US" smtClean="0"/>
              <a:t>Click icon to add picture</a:t>
            </a:r>
            <a:endParaRPr lang="en-US"/>
          </a:p>
        </p:txBody>
      </p:sp>
      <p:sp>
        <p:nvSpPr>
          <p:cNvPr id="4" name="Text Placeholder 3"/>
          <p:cNvSpPr>
            <a:spLocks noGrp="1"/>
          </p:cNvSpPr>
          <p:nvPr>
            <p:ph type="body" sz="half" idx="2"/>
          </p:nvPr>
        </p:nvSpPr>
        <p:spPr>
          <a:xfrm>
            <a:off x="8602983" y="25763223"/>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942E83-9F8A-BE48-BA96-4CBE4C9AD671}" type="datetimeFigureOut">
              <a:rPr lang="en-US" smtClean="0"/>
              <a:pPr/>
              <a:t>12/19/2016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383691-C7BE-A945-8494-C2968CED4C5F}" type="slidenum">
              <a:rPr lang="en-US" smtClean="0"/>
              <a:pPr/>
              <a:t>‹#›</a:t>
            </a:fld>
            <a:endParaRPr lang="en-US"/>
          </a:p>
        </p:txBody>
      </p:sp>
    </p:spTree>
    <p:extLst>
      <p:ext uri="{BB962C8B-B14F-4D97-AF65-F5344CB8AC3E}">
        <p14:creationId xmlns:p14="http://schemas.microsoft.com/office/powerpoint/2010/main" val="3256830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42942E83-9F8A-BE48-BA96-4CBE4C9AD671}" type="datetimeFigureOut">
              <a:rPr lang="en-US" smtClean="0"/>
              <a:pPr/>
              <a:t>12/19/2016</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66383691-C7BE-A945-8494-C2968CED4C5F}" type="slidenum">
              <a:rPr lang="en-US" smtClean="0"/>
              <a:pPr/>
              <a:t>‹#›</a:t>
            </a:fld>
            <a:endParaRPr lang="en-US"/>
          </a:p>
        </p:txBody>
      </p:sp>
    </p:spTree>
    <p:extLst>
      <p:ext uri="{BB962C8B-B14F-4D97-AF65-F5344CB8AC3E}">
        <p14:creationId xmlns:p14="http://schemas.microsoft.com/office/powerpoint/2010/main" val="702238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owchart: Process 1"/>
          <p:cNvSpPr/>
          <p:nvPr/>
        </p:nvSpPr>
        <p:spPr>
          <a:xfrm>
            <a:off x="670624" y="13602726"/>
            <a:ext cx="13668831" cy="7968801"/>
          </a:xfrm>
          <a:prstGeom prst="flowChartProcess">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0" y="0"/>
            <a:ext cx="43891200" cy="2006600"/>
          </a:xfrm>
          <a:prstGeom prst="rect">
            <a:avLst/>
          </a:prstGeom>
          <a:solidFill>
            <a:srgbClr val="40008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pic>
        <p:nvPicPr>
          <p:cNvPr id="8" name="Picture 7" descr="One-line word mark HC Rev.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600" y="304873"/>
            <a:ext cx="19329400" cy="1571496"/>
          </a:xfrm>
          <a:prstGeom prst="rect">
            <a:avLst/>
          </a:prstGeom>
        </p:spPr>
      </p:pic>
      <p:sp>
        <p:nvSpPr>
          <p:cNvPr id="15" name="TextBox 14"/>
          <p:cNvSpPr txBox="1"/>
          <p:nvPr/>
        </p:nvSpPr>
        <p:spPr>
          <a:xfrm>
            <a:off x="29427055" y="3668553"/>
            <a:ext cx="12978245" cy="1975926"/>
          </a:xfrm>
          <a:prstGeom prst="rect">
            <a:avLst/>
          </a:prstGeom>
          <a:noFill/>
        </p:spPr>
        <p:txBody>
          <a:bodyPr wrap="square" rtlCol="0">
            <a:spAutoFit/>
          </a:bodyPr>
          <a:lstStyle/>
          <a:p>
            <a:pPr lvl="0" algn="ctr" defTabSz="457200">
              <a:spcBef>
                <a:spcPct val="20000"/>
              </a:spcBef>
            </a:pPr>
            <a:r>
              <a:rPr lang="en-US" sz="3600" b="1" dirty="0">
                <a:solidFill>
                  <a:prstClr val="black"/>
                </a:solidFill>
                <a:latin typeface="Gotham-Bold"/>
              </a:rPr>
              <a:t>Destiny DeHart </a:t>
            </a:r>
          </a:p>
          <a:p>
            <a:pPr lvl="0" algn="ctr" defTabSz="457200">
              <a:spcBef>
                <a:spcPct val="20000"/>
              </a:spcBef>
            </a:pPr>
            <a:r>
              <a:rPr lang="en-US" sz="3600" b="1" dirty="0">
                <a:solidFill>
                  <a:prstClr val="black"/>
                </a:solidFill>
                <a:latin typeface="Gotham-Bold"/>
              </a:rPr>
              <a:t>Senior Honors College Psychology, Undergraduate Major</a:t>
            </a:r>
          </a:p>
          <a:p>
            <a:pPr lvl="0" algn="ctr" defTabSz="457200">
              <a:spcBef>
                <a:spcPct val="20000"/>
              </a:spcBef>
            </a:pPr>
            <a:r>
              <a:rPr lang="en-US" sz="3600" b="1" dirty="0">
                <a:solidFill>
                  <a:prstClr val="black"/>
                </a:solidFill>
                <a:latin typeface="Gotham-Bold"/>
              </a:rPr>
              <a:t> Mentor: Dr. Karl </a:t>
            </a:r>
            <a:r>
              <a:rPr lang="en-US" sz="3600" b="1" dirty="0" err="1">
                <a:solidFill>
                  <a:prstClr val="black"/>
                </a:solidFill>
                <a:latin typeface="Gotham-Bold"/>
              </a:rPr>
              <a:t>Wuensch</a:t>
            </a:r>
            <a:r>
              <a:rPr lang="en-US" sz="3600" b="1" dirty="0">
                <a:solidFill>
                  <a:prstClr val="black"/>
                </a:solidFill>
                <a:latin typeface="Gotham-Bold"/>
              </a:rPr>
              <a:t> </a:t>
            </a:r>
          </a:p>
        </p:txBody>
      </p:sp>
      <p:sp>
        <p:nvSpPr>
          <p:cNvPr id="17" name="TextBox 16"/>
          <p:cNvSpPr txBox="1"/>
          <p:nvPr/>
        </p:nvSpPr>
        <p:spPr>
          <a:xfrm>
            <a:off x="883720" y="2883723"/>
            <a:ext cx="29088940" cy="1569660"/>
          </a:xfrm>
          <a:prstGeom prst="rect">
            <a:avLst/>
          </a:prstGeom>
          <a:noFill/>
        </p:spPr>
        <p:txBody>
          <a:bodyPr wrap="square" rtlCol="0">
            <a:spAutoFit/>
          </a:bodyPr>
          <a:lstStyle/>
          <a:p>
            <a:pPr algn="ctr"/>
            <a:r>
              <a:rPr lang="en-US" sz="4800" b="1" dirty="0">
                <a:solidFill>
                  <a:prstClr val="black"/>
                </a:solidFill>
                <a:latin typeface="Gotham-Bold"/>
                <a:ea typeface="+mj-ea"/>
                <a:cs typeface="+mj-cs"/>
              </a:rPr>
              <a:t>Beliefs about the rehabilitation of aggressive canines:</a:t>
            </a:r>
            <a:br>
              <a:rPr lang="en-US" sz="4800" b="1" dirty="0">
                <a:solidFill>
                  <a:prstClr val="black"/>
                </a:solidFill>
                <a:latin typeface="Gotham-Bold"/>
                <a:ea typeface="+mj-ea"/>
                <a:cs typeface="+mj-cs"/>
              </a:rPr>
            </a:br>
            <a:r>
              <a:rPr lang="en-US" sz="4800" b="1" dirty="0">
                <a:solidFill>
                  <a:prstClr val="black"/>
                </a:solidFill>
                <a:latin typeface="Gotham-Bold"/>
                <a:ea typeface="+mj-ea"/>
                <a:cs typeface="+mj-cs"/>
              </a:rPr>
              <a:t>Development of the canine aggression locus of control and locus of origin scales</a:t>
            </a:r>
            <a:endParaRPr lang="en-US" sz="4800" b="1" dirty="0"/>
          </a:p>
        </p:txBody>
      </p:sp>
      <p:sp>
        <p:nvSpPr>
          <p:cNvPr id="18" name="TextBox 17"/>
          <p:cNvSpPr txBox="1"/>
          <p:nvPr/>
        </p:nvSpPr>
        <p:spPr>
          <a:xfrm>
            <a:off x="1252515" y="4734572"/>
            <a:ext cx="13582732" cy="8586966"/>
          </a:xfrm>
          <a:prstGeom prst="rect">
            <a:avLst/>
          </a:prstGeom>
          <a:noFill/>
        </p:spPr>
        <p:txBody>
          <a:bodyPr wrap="square" rtlCol="0">
            <a:spAutoFit/>
          </a:bodyPr>
          <a:lstStyle/>
          <a:p>
            <a:r>
              <a:rPr lang="en-US" sz="4000" b="1" dirty="0" smtClean="0">
                <a:latin typeface="Gotham-Bold"/>
                <a:ea typeface="Calibri" panose="020F0502020204030204" pitchFamily="34" charset="0"/>
                <a:cs typeface="Times New Roman" panose="02020603050405020304" pitchFamily="18" charset="0"/>
              </a:rPr>
              <a:t>Abstract</a:t>
            </a:r>
            <a:r>
              <a:rPr lang="en-US" sz="4000" dirty="0">
                <a:latin typeface="Gotham-Bold"/>
                <a:ea typeface="Calibri" panose="020F0502020204030204" pitchFamily="34" charset="0"/>
                <a:cs typeface="Times New Roman" panose="02020603050405020304" pitchFamily="18" charset="0"/>
              </a:rPr>
              <a:t>	</a:t>
            </a:r>
          </a:p>
          <a:p>
            <a:r>
              <a:rPr lang="en-US" sz="3200" dirty="0" smtClean="0">
                <a:latin typeface="Gotham-Bold"/>
                <a:ea typeface="Calibri" panose="020F0502020204030204" pitchFamily="34" charset="0"/>
                <a:cs typeface="Times New Roman" panose="02020603050405020304" pitchFamily="18" charset="0"/>
              </a:rPr>
              <a:t>	Research </a:t>
            </a:r>
            <a:r>
              <a:rPr lang="en-US" sz="3200" dirty="0">
                <a:latin typeface="Gotham-Bold"/>
                <a:ea typeface="Calibri" panose="020F0502020204030204" pitchFamily="34" charset="0"/>
                <a:cs typeface="Times New Roman" panose="02020603050405020304" pitchFamily="18" charset="0"/>
              </a:rPr>
              <a:t>addressing threatening or hostile behavior in dogs involving actual and or potential harm to another, otherwise known as canine aggression, often includes assessing various methods of treatments, behavior modifications, and the applications of treatments.  By inviting, through email, former Pitt County Animal Shelter adopters to participate in a public online survey, this research will develop the canine aggression locus of control and canine aggression locus of origin scales to better understand the impact of human beliefs in regards to the treatments of aggression in canines.  An analysis supporting beliefs skewed towards CALC or ACLO could propose that owners have particular expectations for the treatments of animal aggression particularly in dogs.  </a:t>
            </a:r>
            <a:r>
              <a:rPr lang="en-US" sz="3200" dirty="0" smtClean="0">
                <a:latin typeface="Gotham-Bold"/>
                <a:ea typeface="Calibri" panose="020F0502020204030204" pitchFamily="34" charset="0"/>
                <a:cs typeface="Times New Roman" panose="02020603050405020304" pitchFamily="18" charset="0"/>
              </a:rPr>
              <a:t>And, by also incorporating questions concerning the role of Implicit Personality Theory, the relationship between owners and aggressive canines will be better understood regarding the impact </a:t>
            </a:r>
            <a:r>
              <a:rPr lang="en-US" sz="3200" dirty="0">
                <a:latin typeface="Gotham-Bold"/>
                <a:ea typeface="Calibri" panose="020F0502020204030204" pitchFamily="34" charset="0"/>
                <a:cs typeface="Times New Roman" panose="02020603050405020304" pitchFamily="18" charset="0"/>
              </a:rPr>
              <a:t>the application of treatments by owners </a:t>
            </a:r>
            <a:r>
              <a:rPr lang="en-US" sz="3200" dirty="0" smtClean="0">
                <a:latin typeface="Gotham-Bold"/>
                <a:ea typeface="Calibri" panose="020F0502020204030204" pitchFamily="34" charset="0"/>
                <a:cs typeface="Times New Roman" panose="02020603050405020304" pitchFamily="18" charset="0"/>
              </a:rPr>
              <a:t>and </a:t>
            </a:r>
            <a:r>
              <a:rPr lang="en-US" sz="3200" dirty="0">
                <a:latin typeface="Gotham-Bold"/>
                <a:ea typeface="Calibri" panose="020F0502020204030204" pitchFamily="34" charset="0"/>
                <a:cs typeface="Times New Roman" panose="02020603050405020304" pitchFamily="18" charset="0"/>
              </a:rPr>
              <a:t>the types of treatments </a:t>
            </a:r>
            <a:r>
              <a:rPr lang="en-US" sz="3200" dirty="0" smtClean="0">
                <a:latin typeface="Gotham-Bold"/>
                <a:ea typeface="Calibri" panose="020F0502020204030204" pitchFamily="34" charset="0"/>
                <a:cs typeface="Times New Roman" panose="02020603050405020304" pitchFamily="18" charset="0"/>
              </a:rPr>
              <a:t>owners </a:t>
            </a:r>
            <a:r>
              <a:rPr lang="en-US" sz="3200" dirty="0">
                <a:latin typeface="Gotham-Bold"/>
                <a:ea typeface="Calibri" panose="020F0502020204030204" pitchFamily="34" charset="0"/>
                <a:cs typeface="Times New Roman" panose="02020603050405020304" pitchFamily="18" charset="0"/>
              </a:rPr>
              <a:t>use when faced with and aggressive canine situation.</a:t>
            </a:r>
            <a:endParaRPr lang="en-US" sz="3200" dirty="0">
              <a:latin typeface="Gotham-Bold"/>
            </a:endParaRPr>
          </a:p>
        </p:txBody>
      </p:sp>
      <p:sp>
        <p:nvSpPr>
          <p:cNvPr id="19" name="TextBox 18"/>
          <p:cNvSpPr txBox="1"/>
          <p:nvPr/>
        </p:nvSpPr>
        <p:spPr>
          <a:xfrm>
            <a:off x="1252514" y="22785320"/>
            <a:ext cx="13582732" cy="7109639"/>
          </a:xfrm>
          <a:prstGeom prst="rect">
            <a:avLst/>
          </a:prstGeom>
          <a:noFill/>
        </p:spPr>
        <p:txBody>
          <a:bodyPr wrap="square" rtlCol="0">
            <a:spAutoFit/>
          </a:bodyPr>
          <a:lstStyle/>
          <a:p>
            <a:pPr>
              <a:spcAft>
                <a:spcPts val="0"/>
              </a:spcAft>
            </a:pPr>
            <a:r>
              <a:rPr lang="en-US" sz="4000" b="1" dirty="0" smtClean="0">
                <a:latin typeface="Gotham-Bold"/>
              </a:rPr>
              <a:t>Methods</a:t>
            </a:r>
          </a:p>
          <a:p>
            <a:pPr indent="457200">
              <a:spcAft>
                <a:spcPts val="0"/>
              </a:spcAft>
            </a:pPr>
            <a:r>
              <a:rPr lang="en-US" sz="3200" dirty="0" smtClean="0">
                <a:latin typeface="Gotham-Bold"/>
              </a:rPr>
              <a:t>The MHLO was used as a template for the format of this research and the survey.  A five point Likert scale format was applied.  The items will be reviewed by a panel of faculty members then rated on the relevance of each item in regards to the canine aggression locus of control and canine aggression locus of origin internal vs. external).  The items selected for the final survey will be chosen on the scoring of this panel.  </a:t>
            </a:r>
          </a:p>
          <a:p>
            <a:pPr indent="457200">
              <a:spcAft>
                <a:spcPts val="0"/>
              </a:spcAft>
            </a:pPr>
            <a:r>
              <a:rPr lang="en-US" sz="3200" dirty="0" smtClean="0">
                <a:latin typeface="Gotham-Bold"/>
              </a:rPr>
              <a:t>IPT or Implicit Personality Theory addresses the individual’s beliefs of internal vs. external control of the self, of situations, and by extension rehabilitation of canines.   </a:t>
            </a:r>
          </a:p>
          <a:p>
            <a:pPr indent="457200">
              <a:spcAft>
                <a:spcPts val="0"/>
              </a:spcAft>
            </a:pPr>
            <a:r>
              <a:rPr lang="en-US" sz="3200" dirty="0" smtClean="0">
                <a:latin typeface="Gotham-Bold"/>
              </a:rPr>
              <a:t>The survey will be conducted using the </a:t>
            </a:r>
            <a:r>
              <a:rPr lang="en-US" sz="3200" dirty="0" err="1" smtClean="0">
                <a:latin typeface="Gotham-Bold"/>
              </a:rPr>
              <a:t>Qualtrics</a:t>
            </a:r>
            <a:r>
              <a:rPr lang="en-US" sz="3200" dirty="0" smtClean="0">
                <a:latin typeface="Gotham-Bold"/>
              </a:rPr>
              <a:t> surveying program approved by the institution.  Requests for individuals to complete this survey will be sent via email using a list of past Pitt County Animal Shelter adopters.   </a:t>
            </a:r>
            <a:endParaRPr lang="en-US" sz="3200" dirty="0">
              <a:effectLst/>
              <a:latin typeface="Gotham-Bold"/>
            </a:endParaRPr>
          </a:p>
        </p:txBody>
      </p:sp>
      <p:pic>
        <p:nvPicPr>
          <p:cNvPr id="22" name="Picture 21"/>
          <p:cNvPicPr>
            <a:picLocks noChangeAspect="1"/>
          </p:cNvPicPr>
          <p:nvPr/>
        </p:nvPicPr>
        <p:blipFill>
          <a:blip r:embed="rId3"/>
          <a:stretch>
            <a:fillRect/>
          </a:stretch>
        </p:blipFill>
        <p:spPr>
          <a:xfrm>
            <a:off x="1252515" y="15646638"/>
            <a:ext cx="11424394" cy="5218670"/>
          </a:xfrm>
          <a:prstGeom prst="rect">
            <a:avLst/>
          </a:prstGeom>
        </p:spPr>
      </p:pic>
      <p:sp>
        <p:nvSpPr>
          <p:cNvPr id="24" name="TextBox 23"/>
          <p:cNvSpPr txBox="1"/>
          <p:nvPr/>
        </p:nvSpPr>
        <p:spPr>
          <a:xfrm>
            <a:off x="1520533" y="14043701"/>
            <a:ext cx="12464803" cy="1323439"/>
          </a:xfrm>
          <a:prstGeom prst="rect">
            <a:avLst/>
          </a:prstGeom>
          <a:noFill/>
        </p:spPr>
        <p:txBody>
          <a:bodyPr wrap="square" rtlCol="0">
            <a:spAutoFit/>
          </a:bodyPr>
          <a:lstStyle/>
          <a:p>
            <a:r>
              <a:rPr lang="en-US" sz="4000" b="1" dirty="0">
                <a:latin typeface="Gotham-Bold"/>
              </a:rPr>
              <a:t>Development of the </a:t>
            </a:r>
            <a:r>
              <a:rPr lang="en-US" sz="4000" b="1" dirty="0" smtClean="0">
                <a:latin typeface="Gotham-Bold"/>
              </a:rPr>
              <a:t>Mental Health </a:t>
            </a:r>
            <a:r>
              <a:rPr lang="en-US" sz="4000" b="1" dirty="0">
                <a:latin typeface="Gotham-Bold"/>
              </a:rPr>
              <a:t>Locus of </a:t>
            </a:r>
            <a:r>
              <a:rPr lang="en-US" sz="4000" b="1" dirty="0" smtClean="0">
                <a:latin typeface="Gotham-Bold"/>
              </a:rPr>
              <a:t> Control and Mental </a:t>
            </a:r>
            <a:r>
              <a:rPr lang="en-US" sz="4000" b="1" dirty="0">
                <a:latin typeface="Gotham-Bold"/>
              </a:rPr>
              <a:t>Health Locus of Origin Scales</a:t>
            </a:r>
          </a:p>
        </p:txBody>
      </p:sp>
      <p:sp>
        <p:nvSpPr>
          <p:cNvPr id="3" name="TextBox 2"/>
          <p:cNvSpPr txBox="1"/>
          <p:nvPr/>
        </p:nvSpPr>
        <p:spPr>
          <a:xfrm>
            <a:off x="17602200" y="6416048"/>
            <a:ext cx="11398910" cy="3933384"/>
          </a:xfrm>
          <a:prstGeom prst="rect">
            <a:avLst/>
          </a:prstGeom>
          <a:noFill/>
        </p:spPr>
        <p:txBody>
          <a:bodyPr wrap="square" rtlCol="0">
            <a:spAutoFit/>
          </a:bodyPr>
          <a:lstStyle/>
          <a:p>
            <a:pPr lvl="0" algn="ctr" defTabSz="457200">
              <a:spcBef>
                <a:spcPct val="20000"/>
              </a:spcBef>
            </a:pPr>
            <a:r>
              <a:rPr lang="en-US" sz="3200" dirty="0">
                <a:solidFill>
                  <a:prstClr val="black"/>
                </a:solidFill>
                <a:latin typeface="Gotham-Bold"/>
              </a:rPr>
              <a:t>“[T]here are almost as many cats and dogs in households as televisions.”</a:t>
            </a:r>
          </a:p>
          <a:p>
            <a:pPr marL="1600200" lvl="3" indent="-228600" algn="ctr" defTabSz="457200">
              <a:spcBef>
                <a:spcPct val="20000"/>
              </a:spcBef>
              <a:buFont typeface="Arial"/>
              <a:buChar char="–"/>
            </a:pPr>
            <a:r>
              <a:rPr lang="en-US" sz="3200" dirty="0">
                <a:solidFill>
                  <a:prstClr val="black"/>
                </a:solidFill>
                <a:latin typeface="Gotham-Bold"/>
              </a:rPr>
              <a:t>McKenna 2013</a:t>
            </a:r>
          </a:p>
          <a:p>
            <a:pPr marL="342900" lvl="0" indent="-342900" algn="ctr" defTabSz="457200">
              <a:spcBef>
                <a:spcPct val="20000"/>
              </a:spcBef>
              <a:buFont typeface="Arial"/>
              <a:buChar char="•"/>
            </a:pPr>
            <a:endParaRPr lang="en-US" sz="3200" dirty="0">
              <a:solidFill>
                <a:prstClr val="black"/>
              </a:solidFill>
              <a:latin typeface="Gotham-Bold"/>
            </a:endParaRPr>
          </a:p>
          <a:p>
            <a:pPr lvl="0" algn="ctr" defTabSz="457200">
              <a:spcBef>
                <a:spcPct val="20000"/>
              </a:spcBef>
            </a:pPr>
            <a:r>
              <a:rPr lang="en-US" sz="3200" dirty="0">
                <a:solidFill>
                  <a:prstClr val="black"/>
                </a:solidFill>
                <a:latin typeface="Gotham-Bold"/>
              </a:rPr>
              <a:t>“…right to protect their persons and property from aggressive roaming dogs…”</a:t>
            </a:r>
          </a:p>
          <a:p>
            <a:pPr marL="1600200" lvl="3" indent="-228600" algn="ctr" defTabSz="457200">
              <a:spcBef>
                <a:spcPct val="20000"/>
              </a:spcBef>
              <a:buFont typeface="Arial"/>
              <a:buChar char="–"/>
            </a:pPr>
            <a:r>
              <a:rPr lang="en-US" sz="3200" dirty="0">
                <a:solidFill>
                  <a:prstClr val="black"/>
                </a:solidFill>
                <a:latin typeface="Gotham-Bold"/>
              </a:rPr>
              <a:t>Canine Control Ordinance  </a:t>
            </a:r>
          </a:p>
        </p:txBody>
      </p:sp>
      <p:sp>
        <p:nvSpPr>
          <p:cNvPr id="5" name="TextBox 4"/>
          <p:cNvSpPr txBox="1"/>
          <p:nvPr/>
        </p:nvSpPr>
        <p:spPr>
          <a:xfrm>
            <a:off x="17602200" y="10919871"/>
            <a:ext cx="11398910" cy="13634502"/>
          </a:xfrm>
          <a:prstGeom prst="rect">
            <a:avLst/>
          </a:prstGeom>
          <a:noFill/>
        </p:spPr>
        <p:txBody>
          <a:bodyPr wrap="square" rtlCol="0">
            <a:spAutoFit/>
          </a:bodyPr>
          <a:lstStyle/>
          <a:p>
            <a:r>
              <a:rPr lang="en-US" sz="4000" b="1" dirty="0" smtClean="0">
                <a:latin typeface="Gotham-Bold"/>
              </a:rPr>
              <a:t>Introduction </a:t>
            </a:r>
          </a:p>
          <a:p>
            <a:r>
              <a:rPr lang="en-US" sz="3200" dirty="0">
                <a:latin typeface="Gotham-Bold"/>
              </a:rPr>
              <a:t>	Throughout the late 20</a:t>
            </a:r>
            <a:r>
              <a:rPr lang="en-US" sz="3200" baseline="30000" dirty="0">
                <a:latin typeface="Gotham-Bold"/>
              </a:rPr>
              <a:t>th</a:t>
            </a:r>
            <a:r>
              <a:rPr lang="en-US" sz="3200" dirty="0">
                <a:latin typeface="Gotham-Bold"/>
              </a:rPr>
              <a:t> century the research conducted in regards to animal aggression focused identifying, classifying, and understanding the canine behaviors while beginning to assess treatment methods (Uchida, </a:t>
            </a:r>
            <a:r>
              <a:rPr lang="en-US" sz="3200" dirty="0" err="1">
                <a:latin typeface="Gotham-Bold"/>
              </a:rPr>
              <a:t>Dodman</a:t>
            </a:r>
            <a:r>
              <a:rPr lang="en-US" sz="3200" dirty="0">
                <a:latin typeface="Gotham-Bold"/>
              </a:rPr>
              <a:t>, </a:t>
            </a:r>
            <a:r>
              <a:rPr lang="en-US" sz="3200" dirty="0" err="1">
                <a:latin typeface="Gotham-Bold"/>
              </a:rPr>
              <a:t>DeNapoli</a:t>
            </a:r>
            <a:r>
              <a:rPr lang="en-US" sz="3200" dirty="0">
                <a:latin typeface="Gotham-Bold"/>
              </a:rPr>
              <a:t>, &amp; Aronson, 1997; </a:t>
            </a:r>
            <a:r>
              <a:rPr lang="en-US" sz="3200" dirty="0" err="1">
                <a:latin typeface="Gotham-Bold"/>
              </a:rPr>
              <a:t>Dodman</a:t>
            </a:r>
            <a:r>
              <a:rPr lang="en-US" sz="3200" dirty="0">
                <a:latin typeface="Gotham-Bold"/>
              </a:rPr>
              <a:t>, Donnelly, Shuster, </a:t>
            </a:r>
            <a:r>
              <a:rPr lang="en-US" sz="3200" dirty="0" err="1">
                <a:latin typeface="Gotham-Bold"/>
              </a:rPr>
              <a:t>Mertens</a:t>
            </a:r>
            <a:r>
              <a:rPr lang="en-US" sz="3200" dirty="0">
                <a:latin typeface="Gotham-Bold"/>
              </a:rPr>
              <a:t>, Rand, &amp; </a:t>
            </a:r>
            <a:r>
              <a:rPr lang="en-US" sz="3200" dirty="0" err="1">
                <a:latin typeface="Gotham-Bold"/>
              </a:rPr>
              <a:t>Miczek</a:t>
            </a:r>
            <a:r>
              <a:rPr lang="en-US" sz="3200" dirty="0">
                <a:latin typeface="Gotham-Bold"/>
              </a:rPr>
              <a:t>, 1996; </a:t>
            </a:r>
            <a:r>
              <a:rPr lang="en-US" sz="3200" dirty="0" err="1">
                <a:latin typeface="Gotham-Bold"/>
              </a:rPr>
              <a:t>Tortora</a:t>
            </a:r>
            <a:r>
              <a:rPr lang="en-US" sz="3200" dirty="0">
                <a:latin typeface="Gotham-Bold"/>
              </a:rPr>
              <a:t>, 1983).  In the early 2000s, research regarding comparisons and manipulations of treatment methods focused on the improvement and applications of aggression rehabilitation for the general public while attempting to address treatments that could be administered but the owner at home (</a:t>
            </a:r>
            <a:r>
              <a:rPr lang="en-US" sz="3200" dirty="0" err="1">
                <a:latin typeface="Gotham-Bold"/>
              </a:rPr>
              <a:t>Reisner</a:t>
            </a:r>
            <a:r>
              <a:rPr lang="en-US" sz="3200" dirty="0">
                <a:latin typeface="Gotham-Bold"/>
              </a:rPr>
              <a:t>, 2003; Ibanez &amp; </a:t>
            </a:r>
            <a:r>
              <a:rPr lang="en-US" sz="3200" dirty="0" err="1">
                <a:latin typeface="Gotham-Bold"/>
              </a:rPr>
              <a:t>Anzola</a:t>
            </a:r>
            <a:r>
              <a:rPr lang="en-US" sz="3200" dirty="0">
                <a:latin typeface="Gotham-Bold"/>
              </a:rPr>
              <a:t>, 2009).  This research fails to address the influence of human beliefs about canine aggression which could have important implications regarding the successful applications of treatment methods.  The Mental Health Locus of Control and Mental Health Locus of Origin Scales was researched and developed to understand the relationship between expectations of the client and the potential acceptance of treatment methods in the mental health field (Hill &amp;Bale, 1980).  This scale will be adapted to address the relationship between beliefs about aggressive canine, in regards to internal or external assessments, and confidence in the treatment and treatment methods in behavior modification in aggressive canines.  </a:t>
            </a:r>
            <a:r>
              <a:rPr lang="en-US" sz="3200" dirty="0" smtClean="0">
                <a:latin typeface="Gotham-Bold"/>
              </a:rPr>
              <a:t>The IPT was similarly adapted to fit the motivation and goals of this study.  </a:t>
            </a:r>
            <a:endParaRPr lang="en-US" sz="3200" dirty="0">
              <a:latin typeface="Gotham-Bold"/>
            </a:endParaRPr>
          </a:p>
          <a:p>
            <a:endParaRPr lang="en-US" sz="4000" dirty="0">
              <a:latin typeface="Gotham-Bold"/>
            </a:endParaRPr>
          </a:p>
        </p:txBody>
      </p:sp>
      <p:sp>
        <p:nvSpPr>
          <p:cNvPr id="6" name="TextBox 5"/>
          <p:cNvSpPr txBox="1"/>
          <p:nvPr/>
        </p:nvSpPr>
        <p:spPr>
          <a:xfrm>
            <a:off x="16310137" y="30333608"/>
            <a:ext cx="12775540" cy="1668149"/>
          </a:xfrm>
          <a:prstGeom prst="rect">
            <a:avLst/>
          </a:prstGeom>
          <a:noFill/>
        </p:spPr>
        <p:txBody>
          <a:bodyPr wrap="square" rtlCol="0">
            <a:spAutoFit/>
          </a:bodyPr>
          <a:lstStyle/>
          <a:p>
            <a:pPr lvl="0" algn="ctr" defTabSz="457200">
              <a:spcBef>
                <a:spcPct val="20000"/>
              </a:spcBef>
            </a:pPr>
            <a:r>
              <a:rPr lang="en-US" sz="3200" b="1" dirty="0" smtClean="0">
                <a:solidFill>
                  <a:prstClr val="black"/>
                </a:solidFill>
                <a:latin typeface="Gotham-Bold"/>
              </a:rPr>
              <a:t>A Special Thank You to: </a:t>
            </a:r>
          </a:p>
          <a:p>
            <a:pPr lvl="0" algn="ctr" defTabSz="457200">
              <a:spcBef>
                <a:spcPct val="20000"/>
              </a:spcBef>
            </a:pPr>
            <a:r>
              <a:rPr lang="en-US" sz="3200" b="1" dirty="0" smtClean="0">
                <a:solidFill>
                  <a:prstClr val="black"/>
                </a:solidFill>
                <a:latin typeface="Gotham-Bold"/>
              </a:rPr>
              <a:t>Dr</a:t>
            </a:r>
            <a:r>
              <a:rPr lang="en-US" sz="3200" b="1" dirty="0">
                <a:solidFill>
                  <a:prstClr val="black"/>
                </a:solidFill>
                <a:latin typeface="Gotham-Bold"/>
              </a:rPr>
              <a:t>. Karl </a:t>
            </a:r>
            <a:r>
              <a:rPr lang="en-US" sz="3200" b="1" dirty="0" err="1" smtClean="0">
                <a:solidFill>
                  <a:prstClr val="black"/>
                </a:solidFill>
                <a:latin typeface="Gotham-Bold"/>
              </a:rPr>
              <a:t>Wuensch</a:t>
            </a:r>
            <a:r>
              <a:rPr lang="en-US" sz="3200" b="1" dirty="0" smtClean="0">
                <a:solidFill>
                  <a:prstClr val="black"/>
                </a:solidFill>
                <a:latin typeface="Gotham-Bold"/>
              </a:rPr>
              <a:t>, Dr</a:t>
            </a:r>
            <a:r>
              <a:rPr lang="en-US" sz="3200" b="1" dirty="0">
                <a:solidFill>
                  <a:prstClr val="black"/>
                </a:solidFill>
                <a:latin typeface="Gotham-Bold"/>
              </a:rPr>
              <a:t>. </a:t>
            </a:r>
            <a:r>
              <a:rPr lang="en-US" sz="3200" b="1" dirty="0" smtClean="0">
                <a:solidFill>
                  <a:prstClr val="black"/>
                </a:solidFill>
                <a:latin typeface="Gotham-Bold"/>
              </a:rPr>
              <a:t>Fraley, Dr</a:t>
            </a:r>
            <a:r>
              <a:rPr lang="en-US" sz="3200" b="1" dirty="0">
                <a:solidFill>
                  <a:prstClr val="black"/>
                </a:solidFill>
                <a:latin typeface="Gotham-Bold"/>
              </a:rPr>
              <a:t>. </a:t>
            </a:r>
            <a:r>
              <a:rPr lang="en-US" sz="3200" b="1" dirty="0" smtClean="0">
                <a:solidFill>
                  <a:prstClr val="black"/>
                </a:solidFill>
                <a:latin typeface="Gotham-Bold"/>
              </a:rPr>
              <a:t>Edwards, The </a:t>
            </a:r>
            <a:r>
              <a:rPr lang="en-US" sz="3200" b="1" dirty="0">
                <a:solidFill>
                  <a:prstClr val="black"/>
                </a:solidFill>
                <a:latin typeface="Gotham-Bold"/>
              </a:rPr>
              <a:t>Honors </a:t>
            </a:r>
            <a:r>
              <a:rPr lang="en-US" sz="3200" b="1" dirty="0" smtClean="0">
                <a:solidFill>
                  <a:prstClr val="black"/>
                </a:solidFill>
                <a:latin typeface="Gotham-Bold"/>
              </a:rPr>
              <a:t>College, The </a:t>
            </a:r>
            <a:r>
              <a:rPr lang="en-US" sz="3200" b="1" dirty="0">
                <a:solidFill>
                  <a:prstClr val="black"/>
                </a:solidFill>
                <a:latin typeface="Gotham-Bold"/>
              </a:rPr>
              <a:t>EC Scholars </a:t>
            </a:r>
            <a:r>
              <a:rPr lang="en-US" sz="3200" b="1" dirty="0" smtClean="0">
                <a:solidFill>
                  <a:prstClr val="black"/>
                </a:solidFill>
                <a:latin typeface="Gotham-Bold"/>
              </a:rPr>
              <a:t>Program, &amp; Pitt </a:t>
            </a:r>
            <a:r>
              <a:rPr lang="en-US" sz="3200" b="1" dirty="0">
                <a:solidFill>
                  <a:prstClr val="black"/>
                </a:solidFill>
                <a:latin typeface="Gotham-Bold"/>
              </a:rPr>
              <a:t>County Animal Shelter </a:t>
            </a:r>
          </a:p>
        </p:txBody>
      </p:sp>
      <p:pic>
        <p:nvPicPr>
          <p:cNvPr id="7" name="Picture 6"/>
          <p:cNvPicPr>
            <a:picLocks noChangeAspect="1"/>
          </p:cNvPicPr>
          <p:nvPr/>
        </p:nvPicPr>
        <p:blipFill>
          <a:blip r:embed="rId4"/>
          <a:stretch>
            <a:fillRect/>
          </a:stretch>
        </p:blipFill>
        <p:spPr>
          <a:xfrm>
            <a:off x="19265752" y="24214340"/>
            <a:ext cx="7251847" cy="5444363"/>
          </a:xfrm>
          <a:prstGeom prst="rect">
            <a:avLst/>
          </a:prstGeom>
        </p:spPr>
      </p:pic>
      <p:sp>
        <p:nvSpPr>
          <p:cNvPr id="9" name="TextBox 8"/>
          <p:cNvSpPr txBox="1"/>
          <p:nvPr/>
        </p:nvSpPr>
        <p:spPr>
          <a:xfrm>
            <a:off x="2370444" y="29791921"/>
            <a:ext cx="11346873" cy="1717393"/>
          </a:xfrm>
          <a:prstGeom prst="rect">
            <a:avLst/>
          </a:prstGeom>
          <a:noFill/>
        </p:spPr>
        <p:txBody>
          <a:bodyPr wrap="square" rtlCol="0">
            <a:spAutoFit/>
          </a:bodyPr>
          <a:lstStyle/>
          <a:p>
            <a:pPr marL="342845" lvl="0" indent="-342845" defTabSz="457127">
              <a:spcBef>
                <a:spcPct val="20000"/>
              </a:spcBef>
              <a:buFont typeface="Arial"/>
              <a:buChar char="•"/>
            </a:pPr>
            <a:r>
              <a:rPr lang="en-US" sz="2400" dirty="0" smtClean="0">
                <a:solidFill>
                  <a:prstClr val="black"/>
                </a:solidFill>
                <a:latin typeface="Gotham-Bold"/>
              </a:rPr>
              <a:t>Internal vs External rating: </a:t>
            </a:r>
          </a:p>
          <a:p>
            <a:pPr marL="742831" lvl="1" indent="-285704" defTabSz="457127">
              <a:spcBef>
                <a:spcPct val="20000"/>
              </a:spcBef>
              <a:buFont typeface="Arial"/>
              <a:buChar char="–"/>
            </a:pPr>
            <a:r>
              <a:rPr lang="en-US" sz="2400" dirty="0" smtClean="0">
                <a:solidFill>
                  <a:prstClr val="black"/>
                </a:solidFill>
                <a:latin typeface="Gotham-Bold"/>
              </a:rPr>
              <a:t>“[I]</a:t>
            </a:r>
            <a:r>
              <a:rPr lang="en-US" sz="2400" dirty="0" err="1" smtClean="0">
                <a:solidFill>
                  <a:prstClr val="black"/>
                </a:solidFill>
                <a:latin typeface="Gotham-Bold"/>
              </a:rPr>
              <a:t>nternal</a:t>
            </a:r>
            <a:r>
              <a:rPr lang="en-US" sz="2400" dirty="0" smtClean="0">
                <a:solidFill>
                  <a:prstClr val="black"/>
                </a:solidFill>
                <a:latin typeface="Gotham-Bold"/>
              </a:rPr>
              <a:t> control represents the perception, on the part of the clients, that therapeutic change is a consequence of their own behavior…”</a:t>
            </a:r>
          </a:p>
          <a:p>
            <a:pPr marL="2057071" lvl="4" indent="-228563" defTabSz="457127">
              <a:spcBef>
                <a:spcPct val="20000"/>
              </a:spcBef>
              <a:buFont typeface="Arial"/>
              <a:buChar char="»"/>
            </a:pPr>
            <a:r>
              <a:rPr lang="en-US" sz="2400" dirty="0" smtClean="0">
                <a:solidFill>
                  <a:prstClr val="black"/>
                </a:solidFill>
                <a:latin typeface="Gotham-Bold"/>
                <a:cs typeface="DokChampa" panose="020B0604020202020204" pitchFamily="34" charset="-34"/>
              </a:rPr>
              <a:t>Hill </a:t>
            </a:r>
            <a:r>
              <a:rPr lang="en-US" sz="2400" dirty="0">
                <a:solidFill>
                  <a:prstClr val="black"/>
                </a:solidFill>
                <a:latin typeface="Gotham-Bold"/>
                <a:cs typeface="DokChampa" panose="020B0604020202020204" pitchFamily="34" charset="-34"/>
              </a:rPr>
              <a:t>&amp;Bale, 1980</a:t>
            </a:r>
          </a:p>
        </p:txBody>
      </p:sp>
      <p:sp>
        <p:nvSpPr>
          <p:cNvPr id="10" name="TextBox 9"/>
          <p:cNvSpPr txBox="1"/>
          <p:nvPr/>
        </p:nvSpPr>
        <p:spPr>
          <a:xfrm>
            <a:off x="31089600" y="7146529"/>
            <a:ext cx="12001500" cy="5262979"/>
          </a:xfrm>
          <a:prstGeom prst="rect">
            <a:avLst/>
          </a:prstGeom>
          <a:noFill/>
        </p:spPr>
        <p:txBody>
          <a:bodyPr wrap="square" rtlCol="0">
            <a:spAutoFit/>
          </a:bodyPr>
          <a:lstStyle/>
          <a:p>
            <a:r>
              <a:rPr lang="en-US" sz="4000" b="1" dirty="0" smtClean="0">
                <a:latin typeface="Gotham-Bold"/>
              </a:rPr>
              <a:t>Results</a:t>
            </a:r>
          </a:p>
          <a:p>
            <a:r>
              <a:rPr lang="en-US" sz="3200" dirty="0">
                <a:latin typeface="Gotham-Bold"/>
              </a:rPr>
              <a:t>	If data shows a skew towards the developed canine aggression locus of control (CALC) or canine aggression locus of origin scales (CALO), we could be lead to conclude that owners may have particular expectations for the treatments of animal aggression particularly in </a:t>
            </a:r>
            <a:r>
              <a:rPr lang="en-US" sz="3200" dirty="0" smtClean="0">
                <a:latin typeface="Gotham-Bold"/>
              </a:rPr>
              <a:t>dogs.</a:t>
            </a:r>
          </a:p>
          <a:p>
            <a:r>
              <a:rPr lang="en-US" sz="3200" dirty="0" smtClean="0">
                <a:latin typeface="Gotham-Bold"/>
              </a:rPr>
              <a:t>	These </a:t>
            </a:r>
            <a:r>
              <a:rPr lang="en-US" sz="3200" dirty="0">
                <a:latin typeface="Gotham-Bold"/>
              </a:rPr>
              <a:t>expectations could influence the application of treatments by owners or even the types of treatments owners consider when faced with and aggressive canine situation. </a:t>
            </a:r>
          </a:p>
          <a:p>
            <a:endParaRPr lang="en-US" sz="4000" dirty="0">
              <a:latin typeface="Gotham-Bold"/>
            </a:endParaRPr>
          </a:p>
        </p:txBody>
      </p:sp>
      <p:sp>
        <p:nvSpPr>
          <p:cNvPr id="11" name="TextBox 10"/>
          <p:cNvSpPr txBox="1"/>
          <p:nvPr/>
        </p:nvSpPr>
        <p:spPr>
          <a:xfrm>
            <a:off x="31089600" y="13247035"/>
            <a:ext cx="11315700" cy="4893647"/>
          </a:xfrm>
          <a:prstGeom prst="rect">
            <a:avLst/>
          </a:prstGeom>
          <a:noFill/>
        </p:spPr>
        <p:txBody>
          <a:bodyPr wrap="square" rtlCol="0">
            <a:spAutoFit/>
          </a:bodyPr>
          <a:lstStyle/>
          <a:p>
            <a:r>
              <a:rPr lang="en-US" sz="4000" b="1" dirty="0" smtClean="0">
                <a:latin typeface="Gotham-Bold"/>
              </a:rPr>
              <a:t>Implications</a:t>
            </a:r>
          </a:p>
          <a:p>
            <a:r>
              <a:rPr lang="en-US" sz="4000" dirty="0">
                <a:latin typeface="Gotham-Bold"/>
              </a:rPr>
              <a:t>	</a:t>
            </a:r>
            <a:r>
              <a:rPr lang="en-US" sz="3200" dirty="0">
                <a:latin typeface="Gotham-Bold"/>
              </a:rPr>
              <a:t>By understanding public opinions, understandings, expectations, and often unconscious views, we can elicit change in: </a:t>
            </a:r>
          </a:p>
          <a:p>
            <a:pPr lvl="1"/>
            <a:r>
              <a:rPr lang="en-US" sz="3200" dirty="0" smtClean="0">
                <a:latin typeface="Gotham-Bold"/>
              </a:rPr>
              <a:t>What </a:t>
            </a:r>
            <a:r>
              <a:rPr lang="en-US" sz="3200" dirty="0">
                <a:latin typeface="Gotham-Bold"/>
              </a:rPr>
              <a:t>knowledge the public has</a:t>
            </a:r>
          </a:p>
          <a:p>
            <a:pPr lvl="1"/>
            <a:r>
              <a:rPr lang="en-US" sz="3200" dirty="0">
                <a:latin typeface="Gotham-Bold"/>
              </a:rPr>
              <a:t>How the public is informed </a:t>
            </a:r>
          </a:p>
          <a:p>
            <a:pPr lvl="1"/>
            <a:r>
              <a:rPr lang="en-US" sz="3200" dirty="0">
                <a:latin typeface="Gotham-Bold"/>
              </a:rPr>
              <a:t>How to approach misconceptions</a:t>
            </a:r>
          </a:p>
          <a:p>
            <a:pPr lvl="1"/>
            <a:r>
              <a:rPr lang="en-US" sz="3200" dirty="0">
                <a:latin typeface="Gotham-Bold"/>
              </a:rPr>
              <a:t>Dealing with canine aggression problems</a:t>
            </a:r>
          </a:p>
          <a:p>
            <a:endParaRPr lang="en-US" sz="4000" dirty="0">
              <a:latin typeface="Gotham-Bold"/>
            </a:endParaRPr>
          </a:p>
        </p:txBody>
      </p:sp>
      <p:sp>
        <p:nvSpPr>
          <p:cNvPr id="12" name="TextBox 11"/>
          <p:cNvSpPr txBox="1"/>
          <p:nvPr/>
        </p:nvSpPr>
        <p:spPr>
          <a:xfrm>
            <a:off x="30975300" y="18579995"/>
            <a:ext cx="11430000" cy="4770537"/>
          </a:xfrm>
          <a:prstGeom prst="rect">
            <a:avLst/>
          </a:prstGeom>
          <a:noFill/>
        </p:spPr>
        <p:txBody>
          <a:bodyPr wrap="square" rtlCol="0">
            <a:spAutoFit/>
          </a:bodyPr>
          <a:lstStyle/>
          <a:p>
            <a:r>
              <a:rPr lang="en-US" sz="4000" b="1" dirty="0" smtClean="0">
                <a:latin typeface="Gotham-Bold"/>
              </a:rPr>
              <a:t>Why Should We Care? </a:t>
            </a:r>
          </a:p>
          <a:p>
            <a:r>
              <a:rPr lang="en-US" sz="4000" dirty="0" smtClean="0">
                <a:latin typeface="Gotham-Bold"/>
              </a:rPr>
              <a:t>	</a:t>
            </a:r>
            <a:r>
              <a:rPr lang="en-US" sz="3200" dirty="0" smtClean="0">
                <a:latin typeface="Gotham-Bold"/>
              </a:rPr>
              <a:t>Legislation </a:t>
            </a:r>
            <a:endParaRPr lang="en-US" sz="3200" dirty="0">
              <a:latin typeface="Gotham-Bold"/>
            </a:endParaRPr>
          </a:p>
          <a:p>
            <a:pPr lvl="1"/>
            <a:r>
              <a:rPr lang="en-US" sz="3200" dirty="0" smtClean="0">
                <a:latin typeface="Gotham-Bold"/>
              </a:rPr>
              <a:t>	Pit </a:t>
            </a:r>
            <a:r>
              <a:rPr lang="en-US" sz="3200" dirty="0">
                <a:latin typeface="Gotham-Bold"/>
              </a:rPr>
              <a:t>Bull Ordinance in Boston</a:t>
            </a:r>
          </a:p>
          <a:p>
            <a:pPr lvl="1"/>
            <a:r>
              <a:rPr lang="en-US" sz="3200" dirty="0">
                <a:latin typeface="Gotham-Bold"/>
              </a:rPr>
              <a:t>Domestic prejudice</a:t>
            </a:r>
          </a:p>
          <a:p>
            <a:pPr lvl="1"/>
            <a:r>
              <a:rPr lang="en-US" sz="3200" dirty="0" smtClean="0">
                <a:latin typeface="Gotham-Bold"/>
              </a:rPr>
              <a:t>	Breed </a:t>
            </a:r>
            <a:r>
              <a:rPr lang="en-US" sz="3200" dirty="0">
                <a:latin typeface="Gotham-Bold"/>
              </a:rPr>
              <a:t>restrictions in residential areas</a:t>
            </a:r>
          </a:p>
          <a:p>
            <a:pPr lvl="1"/>
            <a:r>
              <a:rPr lang="en-US" sz="3200" dirty="0">
                <a:latin typeface="Gotham-Bold"/>
              </a:rPr>
              <a:t>Euthanasia practices </a:t>
            </a:r>
          </a:p>
          <a:p>
            <a:pPr lvl="1"/>
            <a:r>
              <a:rPr lang="en-US" sz="3200" dirty="0" smtClean="0">
                <a:latin typeface="Gotham-Bold"/>
              </a:rPr>
              <a:t>	Understanding </a:t>
            </a:r>
            <a:r>
              <a:rPr lang="en-US" sz="3200" dirty="0">
                <a:latin typeface="Gotham-Bold"/>
              </a:rPr>
              <a:t>your options</a:t>
            </a:r>
          </a:p>
          <a:p>
            <a:pPr lvl="1"/>
            <a:r>
              <a:rPr lang="en-US" sz="3200" dirty="0">
                <a:latin typeface="Gotham-Bold"/>
              </a:rPr>
              <a:t>Veterinary recommendations </a:t>
            </a:r>
          </a:p>
          <a:p>
            <a:pPr lvl="1"/>
            <a:r>
              <a:rPr lang="en-US" sz="3200" dirty="0" smtClean="0">
                <a:latin typeface="Gotham-Bold"/>
              </a:rPr>
              <a:t>	Proper </a:t>
            </a:r>
            <a:r>
              <a:rPr lang="en-US" sz="3200" dirty="0">
                <a:latin typeface="Gotham-Bold"/>
              </a:rPr>
              <a:t>relay of information </a:t>
            </a:r>
          </a:p>
        </p:txBody>
      </p:sp>
      <p:sp>
        <p:nvSpPr>
          <p:cNvPr id="13" name="TextBox 12"/>
          <p:cNvSpPr txBox="1"/>
          <p:nvPr/>
        </p:nvSpPr>
        <p:spPr>
          <a:xfrm>
            <a:off x="31678497" y="24229158"/>
            <a:ext cx="11315700" cy="6124754"/>
          </a:xfrm>
          <a:prstGeom prst="rect">
            <a:avLst/>
          </a:prstGeom>
          <a:noFill/>
        </p:spPr>
        <p:txBody>
          <a:bodyPr wrap="square" rtlCol="0">
            <a:spAutoFit/>
          </a:bodyPr>
          <a:lstStyle/>
          <a:p>
            <a:pPr marL="457200" indent="-457200"/>
            <a:r>
              <a:rPr lang="en-US" sz="3200" b="1" dirty="0" smtClean="0">
                <a:latin typeface="Gotham-Bold"/>
              </a:rPr>
              <a:t>Resources</a:t>
            </a:r>
          </a:p>
          <a:p>
            <a:pPr marL="457200" indent="-457200"/>
            <a:r>
              <a:rPr lang="en-US" sz="2000" dirty="0" smtClean="0">
                <a:latin typeface="Gotham-Bold"/>
              </a:rPr>
              <a:t>Canine </a:t>
            </a:r>
            <a:r>
              <a:rPr lang="en-US" sz="2000" dirty="0">
                <a:latin typeface="Gotham-Bold"/>
              </a:rPr>
              <a:t>Control Ordinance, Animal Control, Ordinance No. 4. Retrieved From: http://www.pittcountync.gov/bcc/ordinance/amcontrol/4.pdf</a:t>
            </a:r>
          </a:p>
          <a:p>
            <a:pPr marL="457200" indent="-457200"/>
            <a:r>
              <a:rPr lang="en-US" sz="2000" dirty="0" err="1">
                <a:latin typeface="Gotham-Bold"/>
              </a:rPr>
              <a:t>Dodman</a:t>
            </a:r>
            <a:r>
              <a:rPr lang="en-US" sz="2000" dirty="0">
                <a:latin typeface="Gotham-Bold"/>
              </a:rPr>
              <a:t>, N., Donnelly, R., Shuster, L., </a:t>
            </a:r>
            <a:r>
              <a:rPr lang="en-US" sz="2000" dirty="0" err="1">
                <a:latin typeface="Gotham-Bold"/>
              </a:rPr>
              <a:t>Mertens</a:t>
            </a:r>
            <a:r>
              <a:rPr lang="en-US" sz="2000" dirty="0">
                <a:latin typeface="Gotham-Bold"/>
              </a:rPr>
              <a:t>, P., Rand, W., </a:t>
            </a:r>
            <a:r>
              <a:rPr lang="en-US" sz="2000" dirty="0" err="1">
                <a:latin typeface="Gotham-Bold"/>
              </a:rPr>
              <a:t>Miczek</a:t>
            </a:r>
            <a:r>
              <a:rPr lang="en-US" sz="2000" dirty="0">
                <a:latin typeface="Gotham-Bold"/>
              </a:rPr>
              <a:t>, K. (1996). Use of fluoxetine to treat dominance aggression in dogs. J Am Vet Med </a:t>
            </a:r>
            <a:r>
              <a:rPr lang="en-US" sz="2000" dirty="0" err="1">
                <a:latin typeface="Gotham-Bold"/>
              </a:rPr>
              <a:t>Assoc</a:t>
            </a:r>
            <a:r>
              <a:rPr lang="en-US" sz="2000" dirty="0">
                <a:latin typeface="Gotham-Bold"/>
              </a:rPr>
              <a:t>, 209(9). 1585–1587. </a:t>
            </a:r>
          </a:p>
          <a:p>
            <a:pPr marL="457200" indent="-457200"/>
            <a:r>
              <a:rPr lang="en-US" sz="2000" dirty="0">
                <a:latin typeface="Gotham-Bold"/>
              </a:rPr>
              <a:t>Hill, D. J., Bale, R. M. (2010). Development of the mental health locus of control and mental health locus of origin scales. Journal of Personality Assessment, 44(2). 148-156</a:t>
            </a:r>
          </a:p>
          <a:p>
            <a:pPr marL="457200" indent="-457200"/>
            <a:r>
              <a:rPr lang="en-US" sz="2000" dirty="0">
                <a:latin typeface="Gotham-Bold"/>
              </a:rPr>
              <a:t>Ibanez, M., </a:t>
            </a:r>
            <a:r>
              <a:rPr lang="en-US" sz="2000" dirty="0" err="1">
                <a:latin typeface="Gotham-Bold"/>
              </a:rPr>
              <a:t>Anzola</a:t>
            </a:r>
            <a:r>
              <a:rPr lang="en-US" sz="2000" dirty="0">
                <a:latin typeface="Gotham-Bold"/>
              </a:rPr>
              <a:t>, B., (2009). Use of fluoxetine, diazepam, and behavior modification as therapy for treatment of anxiety-related disorders in dogs. Journal of Veterinary Behavior: Clinical Applications and Research. 4(6). 223-229.</a:t>
            </a:r>
          </a:p>
          <a:p>
            <a:pPr marL="457200" indent="-457200"/>
            <a:r>
              <a:rPr lang="en-US" sz="2000" dirty="0">
                <a:latin typeface="Gotham-Bold"/>
              </a:rPr>
              <a:t>Levy, S. R., </a:t>
            </a:r>
            <a:r>
              <a:rPr lang="en-US" sz="2000" dirty="0" err="1">
                <a:latin typeface="Gotham-Bold"/>
              </a:rPr>
              <a:t>Stroessner</a:t>
            </a:r>
            <a:r>
              <a:rPr lang="en-US" sz="2000" dirty="0">
                <a:latin typeface="Gotham-Bold"/>
              </a:rPr>
              <a:t>, S. J., &amp; </a:t>
            </a:r>
            <a:r>
              <a:rPr lang="en-US" sz="2000" dirty="0" err="1">
                <a:latin typeface="Gotham-Bold"/>
              </a:rPr>
              <a:t>Dweck</a:t>
            </a:r>
            <a:r>
              <a:rPr lang="en-US" sz="2000" dirty="0">
                <a:latin typeface="Gotham-Bold"/>
              </a:rPr>
              <a:t>, C. S. (1998). Stereotype formation and endorsement: The role of implicit theories. Journal of Personality and Social Psychology. 74(6). 1421-1436</a:t>
            </a:r>
          </a:p>
          <a:p>
            <a:pPr marL="457200" indent="-457200"/>
            <a:r>
              <a:rPr lang="en-US" sz="2000" dirty="0" err="1" smtClean="0">
                <a:latin typeface="Gotham-Bold"/>
              </a:rPr>
              <a:t>Reisner</a:t>
            </a:r>
            <a:r>
              <a:rPr lang="en-US" sz="2000" dirty="0">
                <a:latin typeface="Gotham-Bold"/>
              </a:rPr>
              <a:t>, I. R., (2003). Differential diagnosis and management of human-directed aggression in dogs.  The Veterinary Clinics. 33(2). 303-320.</a:t>
            </a:r>
          </a:p>
          <a:p>
            <a:pPr marL="457200" indent="-457200"/>
            <a:r>
              <a:rPr lang="en-US" sz="2000" dirty="0" err="1">
                <a:latin typeface="Gotham-Bold"/>
              </a:rPr>
              <a:t>Mckenna</a:t>
            </a:r>
            <a:r>
              <a:rPr lang="en-US" sz="2000" dirty="0">
                <a:latin typeface="Gotham-Bold"/>
              </a:rPr>
              <a:t>, E. (2013). Pets, people, and pragmatism. New York: Fordham University Press</a:t>
            </a:r>
          </a:p>
          <a:p>
            <a:pPr marL="457200" indent="-457200"/>
            <a:r>
              <a:rPr lang="en-US" sz="2000" dirty="0" err="1">
                <a:latin typeface="Gotham-Bold"/>
              </a:rPr>
              <a:t>Tortora</a:t>
            </a:r>
            <a:r>
              <a:rPr lang="en-US" sz="2000" dirty="0">
                <a:latin typeface="Gotham-Bold"/>
              </a:rPr>
              <a:t>, D. F. (1983). Safety training: The elimination of avoidance-motivated aggression in dogs. Journal of Experimental Psychology: General. 112(2). 176-214.</a:t>
            </a:r>
          </a:p>
          <a:p>
            <a:pPr marL="457200" indent="-457200"/>
            <a:r>
              <a:rPr lang="en-US" sz="2000" dirty="0">
                <a:latin typeface="Gotham-Bold"/>
              </a:rPr>
              <a:t>Uchida, Y., </a:t>
            </a:r>
            <a:r>
              <a:rPr lang="en-US" sz="2000" dirty="0" err="1">
                <a:latin typeface="Gotham-Bold"/>
              </a:rPr>
              <a:t>Dodman</a:t>
            </a:r>
            <a:r>
              <a:rPr lang="en-US" sz="2000" dirty="0">
                <a:latin typeface="Gotham-Bold"/>
              </a:rPr>
              <a:t>, N., </a:t>
            </a:r>
            <a:r>
              <a:rPr lang="en-US" sz="2000" dirty="0" err="1">
                <a:latin typeface="Gotham-Bold"/>
              </a:rPr>
              <a:t>DeNapoli</a:t>
            </a:r>
            <a:r>
              <a:rPr lang="en-US" sz="2000" dirty="0">
                <a:latin typeface="Gotham-Bold"/>
              </a:rPr>
              <a:t>, J., Aronson, L. (1997). Characterization and treatment of 20 canine dominance aggression cases. Journal of Veterinary Medical Science. 59(5). 397-399.</a:t>
            </a:r>
          </a:p>
        </p:txBody>
      </p:sp>
    </p:spTree>
    <p:extLst>
      <p:ext uri="{BB962C8B-B14F-4D97-AF65-F5344CB8AC3E}">
        <p14:creationId xmlns:p14="http://schemas.microsoft.com/office/powerpoint/2010/main" val="2386537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HCPosterTemplateHorizont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HCPosterTemplateHorizontal</Template>
  <TotalTime>444</TotalTime>
  <Words>607</Words>
  <Application>Microsoft Office PowerPoint</Application>
  <PresentationFormat>Custom</PresentationFormat>
  <Paragraphs>51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DokChampa</vt:lpstr>
      <vt:lpstr>Gotham-Bold</vt:lpstr>
      <vt:lpstr>Times New Roman</vt:lpstr>
      <vt:lpstr>HCPosterTemplateHorizontal</vt:lpstr>
      <vt:lpstr>PowerPoint Presentation</vt:lpstr>
    </vt:vector>
  </TitlesOfParts>
  <Company>East Carolina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Nottingham, Jessica</dc:creator>
  <cp:lastModifiedBy>Hoover, Jeanne</cp:lastModifiedBy>
  <cp:revision>21</cp:revision>
  <cp:lastPrinted>2014-06-27T18:30:19Z</cp:lastPrinted>
  <dcterms:created xsi:type="dcterms:W3CDTF">2014-08-28T15:34:47Z</dcterms:created>
  <dcterms:modified xsi:type="dcterms:W3CDTF">2016-12-19T12:46:53Z</dcterms:modified>
</cp:coreProperties>
</file>