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43891200" cy="38404800"/>
  <p:notesSz cx="54406800" cy="32461200"/>
  <p:defaultTextStyle>
    <a:defPPr>
      <a:defRPr lang="en-US"/>
    </a:defPPr>
    <a:lvl1pPr algn="ctr" rtl="0" eaLnBrk="0" fontAlgn="base" hangingPunct="0">
      <a:spcBef>
        <a:spcPct val="0"/>
      </a:spcBef>
      <a:spcAft>
        <a:spcPct val="0"/>
      </a:spcAft>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1pPr>
    <a:lvl2pPr marL="400874" algn="ctr" rtl="0" eaLnBrk="0" fontAlgn="base" hangingPunct="0">
      <a:spcBef>
        <a:spcPct val="0"/>
      </a:spcBef>
      <a:spcAft>
        <a:spcPct val="0"/>
      </a:spcAft>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2pPr>
    <a:lvl3pPr marL="801746" algn="ctr" rtl="0" eaLnBrk="0" fontAlgn="base" hangingPunct="0">
      <a:spcBef>
        <a:spcPct val="0"/>
      </a:spcBef>
      <a:spcAft>
        <a:spcPct val="0"/>
      </a:spcAft>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3pPr>
    <a:lvl4pPr marL="1202619" algn="ctr" rtl="0" eaLnBrk="0" fontAlgn="base" hangingPunct="0">
      <a:spcBef>
        <a:spcPct val="0"/>
      </a:spcBef>
      <a:spcAft>
        <a:spcPct val="0"/>
      </a:spcAft>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4pPr>
    <a:lvl5pPr marL="1603491" algn="ctr" rtl="0" eaLnBrk="0" fontAlgn="base" hangingPunct="0">
      <a:spcBef>
        <a:spcPct val="0"/>
      </a:spcBef>
      <a:spcAft>
        <a:spcPct val="0"/>
      </a:spcAft>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5pPr>
    <a:lvl6pPr marL="2004365" algn="l" defTabSz="801746" rtl="0" eaLnBrk="1" latinLnBrk="0" hangingPunct="1">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6pPr>
    <a:lvl7pPr marL="2405238" algn="l" defTabSz="801746" rtl="0" eaLnBrk="1" latinLnBrk="0" hangingPunct="1">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7pPr>
    <a:lvl8pPr marL="2806110" algn="l" defTabSz="801746" rtl="0" eaLnBrk="1" latinLnBrk="0" hangingPunct="1">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8pPr>
    <a:lvl9pPr marL="3206984" algn="l" defTabSz="801746" rtl="0" eaLnBrk="1" latinLnBrk="0" hangingPunct="1">
      <a:defRPr sz="5600" b="1"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2373"/>
    <a:srgbClr val="6600CC"/>
    <a:srgbClr val="660066"/>
    <a:srgbClr val="FFFFCC"/>
    <a:srgbClr val="99CCFF"/>
    <a:srgbClr val="FFCC99"/>
    <a:srgbClr val="FF0000"/>
    <a:srgbClr val="CC0000"/>
    <a:srgbClr val="BB4F0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6975" autoAdjust="0"/>
  </p:normalViewPr>
  <p:slideViewPr>
    <p:cSldViewPr>
      <p:cViewPr>
        <p:scale>
          <a:sx n="20" d="100"/>
          <a:sy n="20" d="100"/>
        </p:scale>
        <p:origin x="-678" y="-162"/>
      </p:cViewPr>
      <p:guideLst>
        <p:guide orient="horz" pos="520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3580725" cy="1800225"/>
          </a:xfrm>
          <a:prstGeom prst="rect">
            <a:avLst/>
          </a:prstGeom>
          <a:noFill/>
          <a:ln w="9525">
            <a:noFill/>
            <a:miter lim="800000"/>
            <a:headEnd/>
            <a:tailEnd/>
          </a:ln>
          <a:effectLst/>
        </p:spPr>
        <p:txBody>
          <a:bodyPr vert="horz" wrap="square" lIns="496363" tIns="248184" rIns="496363" bIns="248184" numCol="1" anchor="t" anchorCtr="0" compatLnSpc="1">
            <a:prstTxWarp prst="textNoShape">
              <a:avLst/>
            </a:prstTxWarp>
          </a:bodyPr>
          <a:lstStyle>
            <a:lvl1pPr algn="l" defTabSz="4964113">
              <a:defRPr sz="6400" b="0" smtClean="0">
                <a:solidFill>
                  <a:schemeClr val="tx1"/>
                </a:solidFill>
                <a:effectLst/>
                <a:latin typeface="Times New Roman" pitchFamily="18" charset="0"/>
              </a:defRPr>
            </a:lvl1pPr>
          </a:lstStyle>
          <a:p>
            <a:pPr>
              <a:defRPr/>
            </a:pPr>
            <a:endParaRPr lang="en-US" altLang="en-US" dirty="0"/>
          </a:p>
        </p:txBody>
      </p:sp>
      <p:sp>
        <p:nvSpPr>
          <p:cNvPr id="4099" name="Rectangle 1027"/>
          <p:cNvSpPr>
            <a:spLocks noGrp="1" noChangeArrowheads="1"/>
          </p:cNvSpPr>
          <p:nvPr>
            <p:ph type="dt" sz="quarter" idx="1"/>
          </p:nvPr>
        </p:nvSpPr>
        <p:spPr bwMode="auto">
          <a:xfrm>
            <a:off x="30826075" y="0"/>
            <a:ext cx="23580725" cy="1800225"/>
          </a:xfrm>
          <a:prstGeom prst="rect">
            <a:avLst/>
          </a:prstGeom>
          <a:noFill/>
          <a:ln w="9525">
            <a:noFill/>
            <a:miter lim="800000"/>
            <a:headEnd/>
            <a:tailEnd/>
          </a:ln>
          <a:effectLst/>
        </p:spPr>
        <p:txBody>
          <a:bodyPr vert="horz" wrap="square" lIns="496363" tIns="248184" rIns="496363" bIns="248184" numCol="1" anchor="t" anchorCtr="0" compatLnSpc="1">
            <a:prstTxWarp prst="textNoShape">
              <a:avLst/>
            </a:prstTxWarp>
          </a:bodyPr>
          <a:lstStyle>
            <a:lvl1pPr algn="r" defTabSz="4964113">
              <a:defRPr sz="6400" b="0" smtClean="0">
                <a:solidFill>
                  <a:schemeClr val="tx1"/>
                </a:solidFill>
                <a:effectLst/>
                <a:latin typeface="Times New Roman" pitchFamily="18" charset="0"/>
              </a:defRPr>
            </a:lvl1pPr>
          </a:lstStyle>
          <a:p>
            <a:pPr>
              <a:defRPr/>
            </a:pPr>
            <a:endParaRPr lang="en-US" altLang="en-US" dirty="0"/>
          </a:p>
        </p:txBody>
      </p:sp>
      <p:sp>
        <p:nvSpPr>
          <p:cNvPr id="4100" name="Rectangle 1028"/>
          <p:cNvSpPr>
            <a:spLocks noGrp="1" noChangeArrowheads="1"/>
          </p:cNvSpPr>
          <p:nvPr>
            <p:ph type="ftr" sz="quarter" idx="2"/>
          </p:nvPr>
        </p:nvSpPr>
        <p:spPr bwMode="auto">
          <a:xfrm>
            <a:off x="0" y="30660975"/>
            <a:ext cx="23580725" cy="1800225"/>
          </a:xfrm>
          <a:prstGeom prst="rect">
            <a:avLst/>
          </a:prstGeom>
          <a:noFill/>
          <a:ln w="9525">
            <a:noFill/>
            <a:miter lim="800000"/>
            <a:headEnd/>
            <a:tailEnd/>
          </a:ln>
          <a:effectLst/>
        </p:spPr>
        <p:txBody>
          <a:bodyPr vert="horz" wrap="square" lIns="496363" tIns="248184" rIns="496363" bIns="248184" numCol="1" anchor="b" anchorCtr="0" compatLnSpc="1">
            <a:prstTxWarp prst="textNoShape">
              <a:avLst/>
            </a:prstTxWarp>
          </a:bodyPr>
          <a:lstStyle>
            <a:lvl1pPr algn="l" defTabSz="4964113">
              <a:defRPr sz="6400" b="0" smtClean="0">
                <a:solidFill>
                  <a:schemeClr val="tx1"/>
                </a:solidFill>
                <a:effectLst/>
                <a:latin typeface="Times New Roman" pitchFamily="18" charset="0"/>
              </a:defRPr>
            </a:lvl1pPr>
          </a:lstStyle>
          <a:p>
            <a:pPr>
              <a:defRPr/>
            </a:pPr>
            <a:endParaRPr lang="en-US" altLang="en-US" dirty="0"/>
          </a:p>
        </p:txBody>
      </p:sp>
      <p:sp>
        <p:nvSpPr>
          <p:cNvPr id="4101" name="Rectangle 1029"/>
          <p:cNvSpPr>
            <a:spLocks noGrp="1" noChangeArrowheads="1"/>
          </p:cNvSpPr>
          <p:nvPr>
            <p:ph type="sldNum" sz="quarter" idx="3"/>
          </p:nvPr>
        </p:nvSpPr>
        <p:spPr bwMode="auto">
          <a:xfrm>
            <a:off x="30826075" y="30660975"/>
            <a:ext cx="23580725" cy="1800225"/>
          </a:xfrm>
          <a:prstGeom prst="rect">
            <a:avLst/>
          </a:prstGeom>
          <a:noFill/>
          <a:ln w="9525">
            <a:noFill/>
            <a:miter lim="800000"/>
            <a:headEnd/>
            <a:tailEnd/>
          </a:ln>
          <a:effectLst/>
        </p:spPr>
        <p:txBody>
          <a:bodyPr vert="horz" wrap="square" lIns="496363" tIns="248184" rIns="496363" bIns="248184" numCol="1" anchor="b" anchorCtr="0" compatLnSpc="1">
            <a:prstTxWarp prst="textNoShape">
              <a:avLst/>
            </a:prstTxWarp>
          </a:bodyPr>
          <a:lstStyle>
            <a:lvl1pPr algn="r" defTabSz="4964113">
              <a:defRPr sz="6400" b="0" smtClean="0">
                <a:solidFill>
                  <a:schemeClr val="tx1"/>
                </a:solidFill>
                <a:effectLst/>
                <a:latin typeface="Times New Roman" pitchFamily="18" charset="0"/>
              </a:defRPr>
            </a:lvl1pPr>
          </a:lstStyle>
          <a:p>
            <a:pPr>
              <a:defRPr/>
            </a:pPr>
            <a:fld id="{DE0F3077-2B49-4FB3-9580-93BF59C91484}"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3575963" cy="16224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0818138" y="0"/>
            <a:ext cx="23575962" cy="1622425"/>
          </a:xfrm>
          <a:prstGeom prst="rect">
            <a:avLst/>
          </a:prstGeom>
        </p:spPr>
        <p:txBody>
          <a:bodyPr vert="horz" lIns="91440" tIns="45720" rIns="91440" bIns="45720" rtlCol="0"/>
          <a:lstStyle>
            <a:lvl1pPr algn="r">
              <a:defRPr sz="1200"/>
            </a:lvl1pPr>
          </a:lstStyle>
          <a:p>
            <a:fld id="{261FBA41-014E-4928-86B5-43F4EF68091B}" type="datetimeFigureOut">
              <a:rPr lang="en-US" smtClean="0"/>
              <a:pPr/>
              <a:t>4/4/2012</a:t>
            </a:fld>
            <a:endParaRPr lang="en-US" dirty="0"/>
          </a:p>
        </p:txBody>
      </p:sp>
      <p:sp>
        <p:nvSpPr>
          <p:cNvPr id="4" name="Slide Image Placeholder 3"/>
          <p:cNvSpPr>
            <a:spLocks noGrp="1" noRot="1" noChangeAspect="1"/>
          </p:cNvSpPr>
          <p:nvPr>
            <p:ph type="sldImg" idx="2"/>
          </p:nvPr>
        </p:nvSpPr>
        <p:spPr>
          <a:xfrm>
            <a:off x="20248563" y="2435225"/>
            <a:ext cx="13909675" cy="121729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5440363" y="15419388"/>
            <a:ext cx="43526075" cy="14606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30832425"/>
            <a:ext cx="23575963" cy="16224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0818138" y="30832425"/>
            <a:ext cx="23575962" cy="1622425"/>
          </a:xfrm>
          <a:prstGeom prst="rect">
            <a:avLst/>
          </a:prstGeom>
        </p:spPr>
        <p:txBody>
          <a:bodyPr vert="horz" lIns="91440" tIns="45720" rIns="91440" bIns="45720" rtlCol="0" anchor="b"/>
          <a:lstStyle>
            <a:lvl1pPr algn="r">
              <a:defRPr sz="1200"/>
            </a:lvl1pPr>
          </a:lstStyle>
          <a:p>
            <a:fld id="{59612716-E1D5-4A3A-8925-189F63EB2D9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801746" rtl="0" eaLnBrk="1" latinLnBrk="0" hangingPunct="1">
      <a:defRPr sz="1100" kern="1200">
        <a:solidFill>
          <a:schemeClr val="tx1"/>
        </a:solidFill>
        <a:latin typeface="+mn-lt"/>
        <a:ea typeface="+mn-ea"/>
        <a:cs typeface="+mn-cs"/>
      </a:defRPr>
    </a:lvl1pPr>
    <a:lvl2pPr marL="400874" algn="l" defTabSz="801746" rtl="0" eaLnBrk="1" latinLnBrk="0" hangingPunct="1">
      <a:defRPr sz="1100" kern="1200">
        <a:solidFill>
          <a:schemeClr val="tx1"/>
        </a:solidFill>
        <a:latin typeface="+mn-lt"/>
        <a:ea typeface="+mn-ea"/>
        <a:cs typeface="+mn-cs"/>
      </a:defRPr>
    </a:lvl2pPr>
    <a:lvl3pPr marL="801746" algn="l" defTabSz="801746" rtl="0" eaLnBrk="1" latinLnBrk="0" hangingPunct="1">
      <a:defRPr sz="1100" kern="1200">
        <a:solidFill>
          <a:schemeClr val="tx1"/>
        </a:solidFill>
        <a:latin typeface="+mn-lt"/>
        <a:ea typeface="+mn-ea"/>
        <a:cs typeface="+mn-cs"/>
      </a:defRPr>
    </a:lvl3pPr>
    <a:lvl4pPr marL="1202619" algn="l" defTabSz="801746" rtl="0" eaLnBrk="1" latinLnBrk="0" hangingPunct="1">
      <a:defRPr sz="1100" kern="1200">
        <a:solidFill>
          <a:schemeClr val="tx1"/>
        </a:solidFill>
        <a:latin typeface="+mn-lt"/>
        <a:ea typeface="+mn-ea"/>
        <a:cs typeface="+mn-cs"/>
      </a:defRPr>
    </a:lvl4pPr>
    <a:lvl5pPr marL="1603491" algn="l" defTabSz="801746" rtl="0" eaLnBrk="1" latinLnBrk="0" hangingPunct="1">
      <a:defRPr sz="1100" kern="1200">
        <a:solidFill>
          <a:schemeClr val="tx1"/>
        </a:solidFill>
        <a:latin typeface="+mn-lt"/>
        <a:ea typeface="+mn-ea"/>
        <a:cs typeface="+mn-cs"/>
      </a:defRPr>
    </a:lvl5pPr>
    <a:lvl6pPr marL="2004365" algn="l" defTabSz="801746" rtl="0" eaLnBrk="1" latinLnBrk="0" hangingPunct="1">
      <a:defRPr sz="1100" kern="1200">
        <a:solidFill>
          <a:schemeClr val="tx1"/>
        </a:solidFill>
        <a:latin typeface="+mn-lt"/>
        <a:ea typeface="+mn-ea"/>
        <a:cs typeface="+mn-cs"/>
      </a:defRPr>
    </a:lvl6pPr>
    <a:lvl7pPr marL="2405238" algn="l" defTabSz="801746" rtl="0" eaLnBrk="1" latinLnBrk="0" hangingPunct="1">
      <a:defRPr sz="1100" kern="1200">
        <a:solidFill>
          <a:schemeClr val="tx1"/>
        </a:solidFill>
        <a:latin typeface="+mn-lt"/>
        <a:ea typeface="+mn-ea"/>
        <a:cs typeface="+mn-cs"/>
      </a:defRPr>
    </a:lvl7pPr>
    <a:lvl8pPr marL="2806110" algn="l" defTabSz="801746" rtl="0" eaLnBrk="1" latinLnBrk="0" hangingPunct="1">
      <a:defRPr sz="1100" kern="1200">
        <a:solidFill>
          <a:schemeClr val="tx1"/>
        </a:solidFill>
        <a:latin typeface="+mn-lt"/>
        <a:ea typeface="+mn-ea"/>
        <a:cs typeface="+mn-cs"/>
      </a:defRPr>
    </a:lvl8pPr>
    <a:lvl9pPr marL="3206984" algn="l" defTabSz="80174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248563" y="2435225"/>
            <a:ext cx="13909675" cy="121729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9612716-E1D5-4A3A-8925-189F63EB2D99}"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570" y="11930062"/>
            <a:ext cx="37308064" cy="8232776"/>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138" y="21763038"/>
            <a:ext cx="30724928" cy="9813924"/>
          </a:xfrm>
        </p:spPr>
        <p:txBody>
          <a:bodyPr/>
          <a:lstStyle>
            <a:lvl1pPr marL="0" indent="0" algn="ctr">
              <a:buNone/>
              <a:defRPr/>
            </a:lvl1pPr>
            <a:lvl2pPr marL="400874" indent="0" algn="ctr">
              <a:buNone/>
              <a:defRPr/>
            </a:lvl2pPr>
            <a:lvl3pPr marL="801746" indent="0" algn="ctr">
              <a:buNone/>
              <a:defRPr/>
            </a:lvl3pPr>
            <a:lvl4pPr marL="1202619" indent="0" algn="ctr">
              <a:buNone/>
              <a:defRPr/>
            </a:lvl4pPr>
            <a:lvl5pPr marL="1603491" indent="0" algn="ctr">
              <a:buNone/>
              <a:defRPr/>
            </a:lvl5pPr>
            <a:lvl6pPr marL="2004365" indent="0" algn="ctr">
              <a:buNone/>
              <a:defRPr/>
            </a:lvl6pPr>
            <a:lvl7pPr marL="2405238" indent="0" algn="ctr">
              <a:buNone/>
              <a:defRPr/>
            </a:lvl7pPr>
            <a:lvl8pPr marL="2806110" indent="0" algn="ctr">
              <a:buNone/>
              <a:defRPr/>
            </a:lvl8pPr>
            <a:lvl9pPr marL="3206984"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dirty="0"/>
          </a:p>
        </p:txBody>
      </p:sp>
      <p:sp>
        <p:nvSpPr>
          <p:cNvPr id="5" name="Rectangle 5"/>
          <p:cNvSpPr>
            <a:spLocks noGrp="1" noChangeArrowheads="1"/>
          </p:cNvSpPr>
          <p:nvPr>
            <p:ph type="ftr" sz="quarter" idx="11"/>
          </p:nvPr>
        </p:nvSpPr>
        <p:spPr>
          <a:ln/>
        </p:spPr>
        <p:txBody>
          <a:bodyPr/>
          <a:lstStyle>
            <a:lvl1pPr>
              <a:defRPr/>
            </a:lvl1pPr>
          </a:lstStyle>
          <a:p>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fld id="{EC524075-1D52-48E8-8329-31B0BCF83E20}" type="slidenum">
              <a:rPr lang="en-US" altLang="en-US"/>
              <a:pPr/>
              <a:t>‹#›</a:t>
            </a:fld>
            <a:endParaRPr lang="en-US"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dirty="0"/>
          </a:p>
        </p:txBody>
      </p:sp>
      <p:sp>
        <p:nvSpPr>
          <p:cNvPr id="5" name="Rectangle 5"/>
          <p:cNvSpPr>
            <a:spLocks noGrp="1" noChangeArrowheads="1"/>
          </p:cNvSpPr>
          <p:nvPr>
            <p:ph type="ftr" sz="quarter" idx="11"/>
          </p:nvPr>
        </p:nvSpPr>
        <p:spPr>
          <a:ln/>
        </p:spPr>
        <p:txBody>
          <a:bodyPr/>
          <a:lstStyle>
            <a:lvl1pPr>
              <a:defRPr/>
            </a:lvl1pPr>
          </a:lstStyle>
          <a:p>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fld id="{6A79389D-B355-43C0-A411-0C404CCED022}" type="slidenum">
              <a:rPr lang="en-US" altLang="en-US"/>
              <a:pPr/>
              <a:t>‹#›</a:t>
            </a:fld>
            <a:endParaRPr lang="en-US"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1938" y="3413126"/>
            <a:ext cx="9326336" cy="3072447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92931" y="3413126"/>
            <a:ext cx="27848379" cy="3072447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dirty="0"/>
          </a:p>
        </p:txBody>
      </p:sp>
      <p:sp>
        <p:nvSpPr>
          <p:cNvPr id="5" name="Rectangle 5"/>
          <p:cNvSpPr>
            <a:spLocks noGrp="1" noChangeArrowheads="1"/>
          </p:cNvSpPr>
          <p:nvPr>
            <p:ph type="ftr" sz="quarter" idx="11"/>
          </p:nvPr>
        </p:nvSpPr>
        <p:spPr>
          <a:ln/>
        </p:spPr>
        <p:txBody>
          <a:bodyPr/>
          <a:lstStyle>
            <a:lvl1pPr>
              <a:defRPr/>
            </a:lvl1pPr>
          </a:lstStyle>
          <a:p>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fld id="{086221E3-EDAA-4253-9665-454ADA1F7911}" type="slidenum">
              <a:rPr lang="en-US" altLang="en-US"/>
              <a:pPr/>
              <a:t>‹#›</a:t>
            </a:fld>
            <a:endParaRPr lang="en-US"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dirty="0"/>
          </a:p>
        </p:txBody>
      </p:sp>
      <p:sp>
        <p:nvSpPr>
          <p:cNvPr id="5" name="Rectangle 5"/>
          <p:cNvSpPr>
            <a:spLocks noGrp="1" noChangeArrowheads="1"/>
          </p:cNvSpPr>
          <p:nvPr>
            <p:ph type="ftr" sz="quarter" idx="11"/>
          </p:nvPr>
        </p:nvSpPr>
        <p:spPr>
          <a:ln/>
        </p:spPr>
        <p:txBody>
          <a:bodyPr/>
          <a:lstStyle>
            <a:lvl1pPr>
              <a:defRPr/>
            </a:lvl1pPr>
          </a:lstStyle>
          <a:p>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fld id="{BEFD135A-33C0-4B95-AD76-EDC1011451B1}" type="slidenum">
              <a:rPr lang="en-US" altLang="en-US"/>
              <a:pPr/>
              <a:t>‹#›</a:t>
            </a:fld>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9279"/>
            <a:ext cx="37308064" cy="7626350"/>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8229"/>
            <a:ext cx="37308064" cy="8401050"/>
          </a:xfrm>
        </p:spPr>
        <p:txBody>
          <a:bodyPr anchor="b"/>
          <a:lstStyle>
            <a:lvl1pPr marL="0" indent="0">
              <a:buNone/>
              <a:defRPr sz="1800"/>
            </a:lvl1pPr>
            <a:lvl2pPr marL="400874" indent="0">
              <a:buNone/>
              <a:defRPr sz="1600"/>
            </a:lvl2pPr>
            <a:lvl3pPr marL="801746" indent="0">
              <a:buNone/>
              <a:defRPr sz="1400"/>
            </a:lvl3pPr>
            <a:lvl4pPr marL="1202619" indent="0">
              <a:buNone/>
              <a:defRPr sz="1300"/>
            </a:lvl4pPr>
            <a:lvl5pPr marL="1603491" indent="0">
              <a:buNone/>
              <a:defRPr sz="1300"/>
            </a:lvl5pPr>
            <a:lvl6pPr marL="2004365" indent="0">
              <a:buNone/>
              <a:defRPr sz="1300"/>
            </a:lvl6pPr>
            <a:lvl7pPr marL="2405238" indent="0">
              <a:buNone/>
              <a:defRPr sz="1300"/>
            </a:lvl7pPr>
            <a:lvl8pPr marL="2806110" indent="0">
              <a:buNone/>
              <a:defRPr sz="1300"/>
            </a:lvl8pPr>
            <a:lvl9pPr marL="3206984" indent="0">
              <a:buNone/>
              <a:defRPr sz="13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en-US" dirty="0"/>
          </a:p>
        </p:txBody>
      </p:sp>
      <p:sp>
        <p:nvSpPr>
          <p:cNvPr id="5" name="Rectangle 5"/>
          <p:cNvSpPr>
            <a:spLocks noGrp="1" noChangeArrowheads="1"/>
          </p:cNvSpPr>
          <p:nvPr>
            <p:ph type="ftr" sz="quarter" idx="11"/>
          </p:nvPr>
        </p:nvSpPr>
        <p:spPr>
          <a:ln/>
        </p:spPr>
        <p:txBody>
          <a:bodyPr/>
          <a:lstStyle>
            <a:lvl1pPr>
              <a:defRPr/>
            </a:lvl1pPr>
          </a:lstStyle>
          <a:p>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fld id="{4E01742E-928B-43E7-BEE2-EDC603804B6F}" type="slidenum">
              <a:rPr lang="en-US" altLang="en-US"/>
              <a:pPr/>
              <a:t>‹#›</a:t>
            </a:fld>
            <a:endParaRPr lang="en-US"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92930" y="11093453"/>
            <a:ext cx="18587357" cy="23044150"/>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10915" y="11093453"/>
            <a:ext cx="18587357" cy="23044150"/>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ltLang="en-US" dirty="0"/>
          </a:p>
        </p:txBody>
      </p:sp>
      <p:sp>
        <p:nvSpPr>
          <p:cNvPr id="6" name="Rectangle 5"/>
          <p:cNvSpPr>
            <a:spLocks noGrp="1" noChangeArrowheads="1"/>
          </p:cNvSpPr>
          <p:nvPr>
            <p:ph type="ftr" sz="quarter" idx="11"/>
          </p:nvPr>
        </p:nvSpPr>
        <p:spPr>
          <a:ln/>
        </p:spPr>
        <p:txBody>
          <a:bodyPr/>
          <a:lstStyle>
            <a:lvl1pPr>
              <a:defRPr/>
            </a:lvl1pPr>
          </a:lstStyle>
          <a:p>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fld id="{B26B05F4-5454-4CF7-BA34-3B6A0416EA85}" type="slidenum">
              <a:rPr lang="en-US" altLang="en-US"/>
              <a:pPr/>
              <a:t>‹#›</a:t>
            </a:fld>
            <a:endParaRPr lang="en-US"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834" y="1538288"/>
            <a:ext cx="39501536"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833" y="8596317"/>
            <a:ext cx="19392901" cy="3582986"/>
          </a:xfrm>
        </p:spPr>
        <p:txBody>
          <a:bodyPr anchor="b"/>
          <a:lstStyle>
            <a:lvl1pPr marL="0" indent="0">
              <a:buNone/>
              <a:defRPr sz="2100" b="1"/>
            </a:lvl1pPr>
            <a:lvl2pPr marL="400874" indent="0">
              <a:buNone/>
              <a:defRPr sz="1800" b="1"/>
            </a:lvl2pPr>
            <a:lvl3pPr marL="801746" indent="0">
              <a:buNone/>
              <a:defRPr sz="1600" b="1"/>
            </a:lvl3pPr>
            <a:lvl4pPr marL="1202619" indent="0">
              <a:buNone/>
              <a:defRPr sz="1400" b="1"/>
            </a:lvl4pPr>
            <a:lvl5pPr marL="1603491" indent="0">
              <a:buNone/>
              <a:defRPr sz="1400" b="1"/>
            </a:lvl5pPr>
            <a:lvl6pPr marL="2004365" indent="0">
              <a:buNone/>
              <a:defRPr sz="1400" b="1"/>
            </a:lvl6pPr>
            <a:lvl7pPr marL="2405238" indent="0">
              <a:buNone/>
              <a:defRPr sz="1400" b="1"/>
            </a:lvl7pPr>
            <a:lvl8pPr marL="2806110" indent="0">
              <a:buNone/>
              <a:defRPr sz="1400" b="1"/>
            </a:lvl8pPr>
            <a:lvl9pPr marL="3206984"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2194833" y="12179305"/>
            <a:ext cx="19392901" cy="221265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665" y="8596317"/>
            <a:ext cx="19399704" cy="3582986"/>
          </a:xfrm>
        </p:spPr>
        <p:txBody>
          <a:bodyPr anchor="b"/>
          <a:lstStyle>
            <a:lvl1pPr marL="0" indent="0">
              <a:buNone/>
              <a:defRPr sz="2100" b="1"/>
            </a:lvl1pPr>
            <a:lvl2pPr marL="400874" indent="0">
              <a:buNone/>
              <a:defRPr sz="1800" b="1"/>
            </a:lvl2pPr>
            <a:lvl3pPr marL="801746" indent="0">
              <a:buNone/>
              <a:defRPr sz="1600" b="1"/>
            </a:lvl3pPr>
            <a:lvl4pPr marL="1202619" indent="0">
              <a:buNone/>
              <a:defRPr sz="1400" b="1"/>
            </a:lvl4pPr>
            <a:lvl5pPr marL="1603491" indent="0">
              <a:buNone/>
              <a:defRPr sz="1400" b="1"/>
            </a:lvl5pPr>
            <a:lvl6pPr marL="2004365" indent="0">
              <a:buNone/>
              <a:defRPr sz="1400" b="1"/>
            </a:lvl6pPr>
            <a:lvl7pPr marL="2405238" indent="0">
              <a:buNone/>
              <a:defRPr sz="1400" b="1"/>
            </a:lvl7pPr>
            <a:lvl8pPr marL="2806110" indent="0">
              <a:buNone/>
              <a:defRPr sz="1400" b="1"/>
            </a:lvl8pPr>
            <a:lvl9pPr marL="3206984"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22296665" y="12179305"/>
            <a:ext cx="19399704" cy="221265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ltLang="en-US" dirty="0"/>
          </a:p>
        </p:txBody>
      </p:sp>
      <p:sp>
        <p:nvSpPr>
          <p:cNvPr id="8" name="Rectangle 5"/>
          <p:cNvSpPr>
            <a:spLocks noGrp="1" noChangeArrowheads="1"/>
          </p:cNvSpPr>
          <p:nvPr>
            <p:ph type="ftr" sz="quarter" idx="11"/>
          </p:nvPr>
        </p:nvSpPr>
        <p:spPr>
          <a:ln/>
        </p:spPr>
        <p:txBody>
          <a:bodyPr/>
          <a:lstStyle>
            <a:lvl1pPr>
              <a:defRPr/>
            </a:lvl1pPr>
          </a:lstStyle>
          <a:p>
            <a:endParaRPr lang="en-US" altLang="en-US" dirty="0"/>
          </a:p>
        </p:txBody>
      </p:sp>
      <p:sp>
        <p:nvSpPr>
          <p:cNvPr id="9" name="Rectangle 6"/>
          <p:cNvSpPr>
            <a:spLocks noGrp="1" noChangeArrowheads="1"/>
          </p:cNvSpPr>
          <p:nvPr>
            <p:ph type="sldNum" sz="quarter" idx="12"/>
          </p:nvPr>
        </p:nvSpPr>
        <p:spPr>
          <a:ln/>
        </p:spPr>
        <p:txBody>
          <a:bodyPr/>
          <a:lstStyle>
            <a:lvl1pPr>
              <a:defRPr/>
            </a:lvl1pPr>
          </a:lstStyle>
          <a:p>
            <a:fld id="{AA3D3A87-7B18-4F35-B09F-06458FE83B41}" type="slidenum">
              <a:rPr lang="en-US" altLang="en-US"/>
              <a:pPr/>
              <a:t>‹#›</a:t>
            </a:fld>
            <a:endParaRPr lang="en-US"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ltLang="en-US" dirty="0"/>
          </a:p>
        </p:txBody>
      </p:sp>
      <p:sp>
        <p:nvSpPr>
          <p:cNvPr id="4" name="Rectangle 5"/>
          <p:cNvSpPr>
            <a:spLocks noGrp="1" noChangeArrowheads="1"/>
          </p:cNvSpPr>
          <p:nvPr>
            <p:ph type="ftr" sz="quarter" idx="11"/>
          </p:nvPr>
        </p:nvSpPr>
        <p:spPr>
          <a:ln/>
        </p:spPr>
        <p:txBody>
          <a:bodyPr/>
          <a:lstStyle>
            <a:lvl1pPr>
              <a:defRPr/>
            </a:lvl1pPr>
          </a:lstStyle>
          <a:p>
            <a:endParaRPr lang="en-US" altLang="en-US" dirty="0"/>
          </a:p>
        </p:txBody>
      </p:sp>
      <p:sp>
        <p:nvSpPr>
          <p:cNvPr id="5" name="Rectangle 6"/>
          <p:cNvSpPr>
            <a:spLocks noGrp="1" noChangeArrowheads="1"/>
          </p:cNvSpPr>
          <p:nvPr>
            <p:ph type="sldNum" sz="quarter" idx="12"/>
          </p:nvPr>
        </p:nvSpPr>
        <p:spPr>
          <a:ln/>
        </p:spPr>
        <p:txBody>
          <a:bodyPr/>
          <a:lstStyle>
            <a:lvl1pPr>
              <a:defRPr/>
            </a:lvl1pPr>
          </a:lstStyle>
          <a:p>
            <a:fld id="{26BBF64E-6B90-44A3-A8D0-D90808FC3A1C}" type="slidenum">
              <a:rPr lang="en-US" altLang="en-US"/>
              <a:pPr/>
              <a:t>‹#›</a:t>
            </a:fld>
            <a:endParaRPr lang="en-US"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en-US" dirty="0"/>
          </a:p>
        </p:txBody>
      </p:sp>
      <p:sp>
        <p:nvSpPr>
          <p:cNvPr id="3" name="Rectangle 5"/>
          <p:cNvSpPr>
            <a:spLocks noGrp="1" noChangeArrowheads="1"/>
          </p:cNvSpPr>
          <p:nvPr>
            <p:ph type="ftr" sz="quarter" idx="11"/>
          </p:nvPr>
        </p:nvSpPr>
        <p:spPr>
          <a:ln/>
        </p:spPr>
        <p:txBody>
          <a:bodyPr/>
          <a:lstStyle>
            <a:lvl1pPr>
              <a:defRPr/>
            </a:lvl1pPr>
          </a:lstStyle>
          <a:p>
            <a:endParaRPr lang="en-US" altLang="en-US" dirty="0"/>
          </a:p>
        </p:txBody>
      </p:sp>
      <p:sp>
        <p:nvSpPr>
          <p:cNvPr id="4" name="Rectangle 6"/>
          <p:cNvSpPr>
            <a:spLocks noGrp="1" noChangeArrowheads="1"/>
          </p:cNvSpPr>
          <p:nvPr>
            <p:ph type="sldNum" sz="quarter" idx="12"/>
          </p:nvPr>
        </p:nvSpPr>
        <p:spPr>
          <a:ln/>
        </p:spPr>
        <p:txBody>
          <a:bodyPr/>
          <a:lstStyle>
            <a:lvl1pPr>
              <a:defRPr/>
            </a:lvl1pPr>
          </a:lstStyle>
          <a:p>
            <a:fld id="{421C70AB-06C3-4899-9A9F-C2C8E03B4D6E}" type="slidenum">
              <a:rPr lang="en-US" altLang="en-US"/>
              <a:pPr/>
              <a:t>‹#›</a:t>
            </a:fld>
            <a:endParaRPr lang="en-US"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833" y="1528763"/>
            <a:ext cx="14439901" cy="65071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17159968" y="1528762"/>
            <a:ext cx="24536400" cy="32777112"/>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833" y="8035925"/>
            <a:ext cx="14439901" cy="26269950"/>
          </a:xfrm>
        </p:spPr>
        <p:txBody>
          <a:bodyPr/>
          <a:lstStyle>
            <a:lvl1pPr marL="0" indent="0">
              <a:buNone/>
              <a:defRPr sz="1300"/>
            </a:lvl1pPr>
            <a:lvl2pPr marL="400874" indent="0">
              <a:buNone/>
              <a:defRPr sz="1100"/>
            </a:lvl2pPr>
            <a:lvl3pPr marL="801746" indent="0">
              <a:buNone/>
              <a:defRPr sz="800"/>
            </a:lvl3pPr>
            <a:lvl4pPr marL="1202619" indent="0">
              <a:buNone/>
              <a:defRPr sz="800"/>
            </a:lvl4pPr>
            <a:lvl5pPr marL="1603491" indent="0">
              <a:buNone/>
              <a:defRPr sz="800"/>
            </a:lvl5pPr>
            <a:lvl6pPr marL="2004365" indent="0">
              <a:buNone/>
              <a:defRPr sz="800"/>
            </a:lvl6pPr>
            <a:lvl7pPr marL="2405238" indent="0">
              <a:buNone/>
              <a:defRPr sz="800"/>
            </a:lvl7pPr>
            <a:lvl8pPr marL="2806110" indent="0">
              <a:buNone/>
              <a:defRPr sz="800"/>
            </a:lvl8pPr>
            <a:lvl9pPr marL="3206984"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dirty="0"/>
          </a:p>
        </p:txBody>
      </p:sp>
      <p:sp>
        <p:nvSpPr>
          <p:cNvPr id="6" name="Rectangle 5"/>
          <p:cNvSpPr>
            <a:spLocks noGrp="1" noChangeArrowheads="1"/>
          </p:cNvSpPr>
          <p:nvPr>
            <p:ph type="ftr" sz="quarter" idx="11"/>
          </p:nvPr>
        </p:nvSpPr>
        <p:spPr>
          <a:ln/>
        </p:spPr>
        <p:txBody>
          <a:bodyPr/>
          <a:lstStyle>
            <a:lvl1pPr>
              <a:defRPr/>
            </a:lvl1pPr>
          </a:lstStyle>
          <a:p>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fld id="{45CCA9A5-039E-4EAC-B7EC-B57D636D286F}" type="slidenum">
              <a:rPr lang="en-US" altLang="en-US"/>
              <a:pPr/>
              <a:t>‹#›</a:t>
            </a:fld>
            <a:endParaRPr lang="en-US"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438" y="26882726"/>
            <a:ext cx="26335264" cy="31750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8602438" y="3432174"/>
            <a:ext cx="26335264" cy="23042564"/>
          </a:xfrm>
        </p:spPr>
        <p:txBody>
          <a:bodyPr/>
          <a:lstStyle>
            <a:lvl1pPr marL="0" indent="0">
              <a:buNone/>
              <a:defRPr sz="2900"/>
            </a:lvl1pPr>
            <a:lvl2pPr marL="400874" indent="0">
              <a:buNone/>
              <a:defRPr sz="2400"/>
            </a:lvl2pPr>
            <a:lvl3pPr marL="801746" indent="0">
              <a:buNone/>
              <a:defRPr sz="2100"/>
            </a:lvl3pPr>
            <a:lvl4pPr marL="1202619" indent="0">
              <a:buNone/>
              <a:defRPr sz="1800"/>
            </a:lvl4pPr>
            <a:lvl5pPr marL="1603491" indent="0">
              <a:buNone/>
              <a:defRPr sz="1800"/>
            </a:lvl5pPr>
            <a:lvl6pPr marL="2004365" indent="0">
              <a:buNone/>
              <a:defRPr sz="1800"/>
            </a:lvl6pPr>
            <a:lvl7pPr marL="2405238" indent="0">
              <a:buNone/>
              <a:defRPr sz="1800"/>
            </a:lvl7pPr>
            <a:lvl8pPr marL="2806110" indent="0">
              <a:buNone/>
              <a:defRPr sz="1800"/>
            </a:lvl8pPr>
            <a:lvl9pPr marL="3206984" indent="0">
              <a:buNone/>
              <a:defRPr sz="1800"/>
            </a:lvl9pPr>
          </a:lstStyle>
          <a:p>
            <a:pPr lvl="0"/>
            <a:endParaRPr lang="en-US" noProof="0" dirty="0" smtClean="0"/>
          </a:p>
        </p:txBody>
      </p:sp>
      <p:sp>
        <p:nvSpPr>
          <p:cNvPr id="4" name="Text Placeholder 3"/>
          <p:cNvSpPr>
            <a:spLocks noGrp="1"/>
          </p:cNvSpPr>
          <p:nvPr>
            <p:ph type="body" sz="half" idx="2"/>
          </p:nvPr>
        </p:nvSpPr>
        <p:spPr>
          <a:xfrm>
            <a:off x="8602438" y="30057727"/>
            <a:ext cx="26335264" cy="4506914"/>
          </a:xfrm>
        </p:spPr>
        <p:txBody>
          <a:bodyPr/>
          <a:lstStyle>
            <a:lvl1pPr marL="0" indent="0">
              <a:buNone/>
              <a:defRPr sz="1300"/>
            </a:lvl1pPr>
            <a:lvl2pPr marL="400874" indent="0">
              <a:buNone/>
              <a:defRPr sz="1100"/>
            </a:lvl2pPr>
            <a:lvl3pPr marL="801746" indent="0">
              <a:buNone/>
              <a:defRPr sz="800"/>
            </a:lvl3pPr>
            <a:lvl4pPr marL="1202619" indent="0">
              <a:buNone/>
              <a:defRPr sz="800"/>
            </a:lvl4pPr>
            <a:lvl5pPr marL="1603491" indent="0">
              <a:buNone/>
              <a:defRPr sz="800"/>
            </a:lvl5pPr>
            <a:lvl6pPr marL="2004365" indent="0">
              <a:buNone/>
              <a:defRPr sz="800"/>
            </a:lvl6pPr>
            <a:lvl7pPr marL="2405238" indent="0">
              <a:buNone/>
              <a:defRPr sz="800"/>
            </a:lvl7pPr>
            <a:lvl8pPr marL="2806110" indent="0">
              <a:buNone/>
              <a:defRPr sz="800"/>
            </a:lvl8pPr>
            <a:lvl9pPr marL="3206984"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dirty="0"/>
          </a:p>
        </p:txBody>
      </p:sp>
      <p:sp>
        <p:nvSpPr>
          <p:cNvPr id="6" name="Rectangle 5"/>
          <p:cNvSpPr>
            <a:spLocks noGrp="1" noChangeArrowheads="1"/>
          </p:cNvSpPr>
          <p:nvPr>
            <p:ph type="ftr" sz="quarter" idx="11"/>
          </p:nvPr>
        </p:nvSpPr>
        <p:spPr>
          <a:ln/>
        </p:spPr>
        <p:txBody>
          <a:bodyPr/>
          <a:lstStyle>
            <a:lvl1pPr>
              <a:defRPr/>
            </a:lvl1pPr>
          </a:lstStyle>
          <a:p>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fld id="{852A429A-10B1-4D8D-BD3D-8AF3E70AD716}" type="slidenum">
              <a:rPr lang="en-US" altLang="en-US"/>
              <a:pPr/>
              <a:t>‹#›</a:t>
            </a:fld>
            <a:endParaRPr lang="en-US"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2930" y="3413124"/>
            <a:ext cx="37305343" cy="6400800"/>
          </a:xfrm>
          <a:prstGeom prst="rect">
            <a:avLst/>
          </a:prstGeom>
          <a:noFill/>
          <a:ln w="9525">
            <a:noFill/>
            <a:miter lim="800000"/>
            <a:headEnd/>
            <a:tailEnd/>
          </a:ln>
        </p:spPr>
        <p:txBody>
          <a:bodyPr vert="horz" wrap="square" lIns="448952" tIns="224475" rIns="448952" bIns="224475"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292930" y="11093453"/>
            <a:ext cx="37305343" cy="23044150"/>
          </a:xfrm>
          <a:prstGeom prst="rect">
            <a:avLst/>
          </a:prstGeom>
          <a:noFill/>
          <a:ln w="9525">
            <a:noFill/>
            <a:miter lim="800000"/>
            <a:headEnd/>
            <a:tailEnd/>
          </a:ln>
        </p:spPr>
        <p:txBody>
          <a:bodyPr vert="horz" wrap="square" lIns="448952" tIns="224475" rIns="448952" bIns="224475"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3292928" y="34991679"/>
            <a:ext cx="9144000" cy="2559050"/>
          </a:xfrm>
          <a:prstGeom prst="rect">
            <a:avLst/>
          </a:prstGeom>
          <a:noFill/>
          <a:ln w="9525">
            <a:noFill/>
            <a:miter lim="800000"/>
            <a:headEnd/>
            <a:tailEnd/>
          </a:ln>
          <a:effectLst/>
        </p:spPr>
        <p:txBody>
          <a:bodyPr vert="horz" wrap="square" lIns="448952" tIns="224475" rIns="448952" bIns="224475" numCol="1" anchor="t" anchorCtr="0" compatLnSpc="1">
            <a:prstTxWarp prst="textNoShape">
              <a:avLst/>
            </a:prstTxWarp>
          </a:bodyPr>
          <a:lstStyle>
            <a:lvl1pPr algn="l">
              <a:defRPr sz="6900" b="0">
                <a:solidFill>
                  <a:schemeClr val="tx1"/>
                </a:solidFill>
                <a:effectLst/>
                <a:latin typeface="Times New Roman" pitchFamily="18" charset="0"/>
              </a:defRPr>
            </a:lvl1pPr>
          </a:lstStyle>
          <a:p>
            <a:endParaRPr lang="en-US" altLang="en-US" dirty="0"/>
          </a:p>
        </p:txBody>
      </p:sp>
      <p:sp>
        <p:nvSpPr>
          <p:cNvPr id="1029" name="Rectangle 5"/>
          <p:cNvSpPr>
            <a:spLocks noGrp="1" noChangeArrowheads="1"/>
          </p:cNvSpPr>
          <p:nvPr>
            <p:ph type="ftr" sz="quarter" idx="3"/>
          </p:nvPr>
        </p:nvSpPr>
        <p:spPr bwMode="auto">
          <a:xfrm>
            <a:off x="14995073" y="34991679"/>
            <a:ext cx="13901057" cy="2559050"/>
          </a:xfrm>
          <a:prstGeom prst="rect">
            <a:avLst/>
          </a:prstGeom>
          <a:noFill/>
          <a:ln w="9525">
            <a:noFill/>
            <a:miter lim="800000"/>
            <a:headEnd/>
            <a:tailEnd/>
          </a:ln>
          <a:effectLst/>
        </p:spPr>
        <p:txBody>
          <a:bodyPr vert="horz" wrap="square" lIns="448952" tIns="224475" rIns="448952" bIns="224475" numCol="1" anchor="t" anchorCtr="0" compatLnSpc="1">
            <a:prstTxWarp prst="textNoShape">
              <a:avLst/>
            </a:prstTxWarp>
          </a:bodyPr>
          <a:lstStyle>
            <a:lvl1pPr>
              <a:defRPr sz="6900" b="0">
                <a:solidFill>
                  <a:schemeClr val="tx1"/>
                </a:solidFill>
                <a:effectLst/>
                <a:latin typeface="Times New Roman" pitchFamily="18" charset="0"/>
              </a:defRPr>
            </a:lvl1pPr>
          </a:lstStyle>
          <a:p>
            <a:endParaRPr lang="en-US" altLang="en-US" dirty="0"/>
          </a:p>
        </p:txBody>
      </p:sp>
      <p:sp>
        <p:nvSpPr>
          <p:cNvPr id="1030" name="Rectangle 6"/>
          <p:cNvSpPr>
            <a:spLocks noGrp="1" noChangeArrowheads="1"/>
          </p:cNvSpPr>
          <p:nvPr>
            <p:ph type="sldNum" sz="quarter" idx="4"/>
          </p:nvPr>
        </p:nvSpPr>
        <p:spPr bwMode="auto">
          <a:xfrm>
            <a:off x="31454272" y="34991679"/>
            <a:ext cx="9144000" cy="2559050"/>
          </a:xfrm>
          <a:prstGeom prst="rect">
            <a:avLst/>
          </a:prstGeom>
          <a:noFill/>
          <a:ln w="9525">
            <a:noFill/>
            <a:miter lim="800000"/>
            <a:headEnd/>
            <a:tailEnd/>
          </a:ln>
          <a:effectLst/>
        </p:spPr>
        <p:txBody>
          <a:bodyPr vert="horz" wrap="square" lIns="448952" tIns="224475" rIns="448952" bIns="224475" numCol="1" anchor="t" anchorCtr="0" compatLnSpc="1">
            <a:prstTxWarp prst="textNoShape">
              <a:avLst/>
            </a:prstTxWarp>
          </a:bodyPr>
          <a:lstStyle>
            <a:lvl1pPr algn="r">
              <a:defRPr sz="6900" b="0">
                <a:solidFill>
                  <a:schemeClr val="tx1"/>
                </a:solidFill>
                <a:effectLst/>
                <a:latin typeface="Times New Roman" pitchFamily="18" charset="0"/>
              </a:defRPr>
            </a:lvl1pPr>
          </a:lstStyle>
          <a:p>
            <a:fld id="{904F0735-893D-44AD-9EBA-B4A8311DE603}" type="slidenum">
              <a:rPr lang="en-US" altLang="en-US"/>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0334" rtl="0" eaLnBrk="0" fontAlgn="base" hangingPunct="0">
        <a:spcBef>
          <a:spcPct val="0"/>
        </a:spcBef>
        <a:spcAft>
          <a:spcPct val="0"/>
        </a:spcAft>
        <a:defRPr sz="21600">
          <a:solidFill>
            <a:schemeClr val="tx2"/>
          </a:solidFill>
          <a:latin typeface="+mj-lt"/>
          <a:ea typeface="+mj-ea"/>
          <a:cs typeface="+mj-cs"/>
        </a:defRPr>
      </a:lvl1pPr>
      <a:lvl2pPr algn="ctr" defTabSz="4490334" rtl="0" eaLnBrk="0" fontAlgn="base" hangingPunct="0">
        <a:spcBef>
          <a:spcPct val="0"/>
        </a:spcBef>
        <a:spcAft>
          <a:spcPct val="0"/>
        </a:spcAft>
        <a:defRPr sz="21600">
          <a:solidFill>
            <a:schemeClr val="tx2"/>
          </a:solidFill>
          <a:latin typeface="Times New Roman" pitchFamily="18" charset="0"/>
        </a:defRPr>
      </a:lvl2pPr>
      <a:lvl3pPr algn="ctr" defTabSz="4490334" rtl="0" eaLnBrk="0" fontAlgn="base" hangingPunct="0">
        <a:spcBef>
          <a:spcPct val="0"/>
        </a:spcBef>
        <a:spcAft>
          <a:spcPct val="0"/>
        </a:spcAft>
        <a:defRPr sz="21600">
          <a:solidFill>
            <a:schemeClr val="tx2"/>
          </a:solidFill>
          <a:latin typeface="Times New Roman" pitchFamily="18" charset="0"/>
        </a:defRPr>
      </a:lvl3pPr>
      <a:lvl4pPr algn="ctr" defTabSz="4490334" rtl="0" eaLnBrk="0" fontAlgn="base" hangingPunct="0">
        <a:spcBef>
          <a:spcPct val="0"/>
        </a:spcBef>
        <a:spcAft>
          <a:spcPct val="0"/>
        </a:spcAft>
        <a:defRPr sz="21600">
          <a:solidFill>
            <a:schemeClr val="tx2"/>
          </a:solidFill>
          <a:latin typeface="Times New Roman" pitchFamily="18" charset="0"/>
        </a:defRPr>
      </a:lvl4pPr>
      <a:lvl5pPr algn="ctr" defTabSz="4490334" rtl="0" eaLnBrk="0" fontAlgn="base" hangingPunct="0">
        <a:spcBef>
          <a:spcPct val="0"/>
        </a:spcBef>
        <a:spcAft>
          <a:spcPct val="0"/>
        </a:spcAft>
        <a:defRPr sz="21600">
          <a:solidFill>
            <a:schemeClr val="tx2"/>
          </a:solidFill>
          <a:latin typeface="Times New Roman" pitchFamily="18" charset="0"/>
        </a:defRPr>
      </a:lvl5pPr>
      <a:lvl6pPr marL="400874" algn="ctr" defTabSz="4490334" rtl="0" eaLnBrk="0" fontAlgn="base" hangingPunct="0">
        <a:spcBef>
          <a:spcPct val="0"/>
        </a:spcBef>
        <a:spcAft>
          <a:spcPct val="0"/>
        </a:spcAft>
        <a:defRPr sz="21600">
          <a:solidFill>
            <a:schemeClr val="tx2"/>
          </a:solidFill>
          <a:latin typeface="Times New Roman" pitchFamily="18" charset="0"/>
        </a:defRPr>
      </a:lvl6pPr>
      <a:lvl7pPr marL="801746" algn="ctr" defTabSz="4490334" rtl="0" eaLnBrk="0" fontAlgn="base" hangingPunct="0">
        <a:spcBef>
          <a:spcPct val="0"/>
        </a:spcBef>
        <a:spcAft>
          <a:spcPct val="0"/>
        </a:spcAft>
        <a:defRPr sz="21600">
          <a:solidFill>
            <a:schemeClr val="tx2"/>
          </a:solidFill>
          <a:latin typeface="Times New Roman" pitchFamily="18" charset="0"/>
        </a:defRPr>
      </a:lvl7pPr>
      <a:lvl8pPr marL="1202619" algn="ctr" defTabSz="4490334" rtl="0" eaLnBrk="0" fontAlgn="base" hangingPunct="0">
        <a:spcBef>
          <a:spcPct val="0"/>
        </a:spcBef>
        <a:spcAft>
          <a:spcPct val="0"/>
        </a:spcAft>
        <a:defRPr sz="21600">
          <a:solidFill>
            <a:schemeClr val="tx2"/>
          </a:solidFill>
          <a:latin typeface="Times New Roman" pitchFamily="18" charset="0"/>
        </a:defRPr>
      </a:lvl8pPr>
      <a:lvl9pPr marL="1603491" algn="ctr" defTabSz="4490334" rtl="0" eaLnBrk="0" fontAlgn="base" hangingPunct="0">
        <a:spcBef>
          <a:spcPct val="0"/>
        </a:spcBef>
        <a:spcAft>
          <a:spcPct val="0"/>
        </a:spcAft>
        <a:defRPr sz="21600">
          <a:solidFill>
            <a:schemeClr val="tx2"/>
          </a:solidFill>
          <a:latin typeface="Times New Roman" pitchFamily="18" charset="0"/>
        </a:defRPr>
      </a:lvl9pPr>
    </p:titleStyle>
    <p:bodyStyle>
      <a:lvl1pPr marL="1684224" indent="-1684224" algn="l" defTabSz="4490334" rtl="0" eaLnBrk="0" fontAlgn="base" hangingPunct="0">
        <a:spcBef>
          <a:spcPct val="20000"/>
        </a:spcBef>
        <a:spcAft>
          <a:spcPct val="0"/>
        </a:spcAft>
        <a:buChar char="•"/>
        <a:defRPr sz="15800">
          <a:solidFill>
            <a:schemeClr val="tx1"/>
          </a:solidFill>
          <a:latin typeface="+mn-lt"/>
          <a:ea typeface="+mn-ea"/>
          <a:cs typeface="+mn-cs"/>
        </a:defRPr>
      </a:lvl1pPr>
      <a:lvl2pPr marL="3646830" indent="-1403056" algn="l" defTabSz="4490334" rtl="0" eaLnBrk="0" fontAlgn="base" hangingPunct="0">
        <a:spcBef>
          <a:spcPct val="20000"/>
        </a:spcBef>
        <a:spcAft>
          <a:spcPct val="0"/>
        </a:spcAft>
        <a:buChar char="–"/>
        <a:defRPr sz="13600">
          <a:solidFill>
            <a:schemeClr val="tx1"/>
          </a:solidFill>
          <a:latin typeface="+mn-lt"/>
        </a:defRPr>
      </a:lvl2pPr>
      <a:lvl3pPr marL="5612221" indent="-1121888" algn="l" defTabSz="4490334" rtl="0" eaLnBrk="0" fontAlgn="base" hangingPunct="0">
        <a:spcBef>
          <a:spcPct val="20000"/>
        </a:spcBef>
        <a:spcAft>
          <a:spcPct val="0"/>
        </a:spcAft>
        <a:buChar char="•"/>
        <a:defRPr sz="11700">
          <a:solidFill>
            <a:schemeClr val="tx1"/>
          </a:solidFill>
          <a:latin typeface="+mn-lt"/>
        </a:defRPr>
      </a:lvl3pPr>
      <a:lvl4pPr marL="7855997" indent="-1121888" algn="l" defTabSz="4490334" rtl="0" eaLnBrk="0" fontAlgn="base" hangingPunct="0">
        <a:spcBef>
          <a:spcPct val="20000"/>
        </a:spcBef>
        <a:spcAft>
          <a:spcPct val="0"/>
        </a:spcAft>
        <a:buChar char="–"/>
        <a:defRPr sz="9800">
          <a:solidFill>
            <a:schemeClr val="tx1"/>
          </a:solidFill>
          <a:latin typeface="+mn-lt"/>
        </a:defRPr>
      </a:lvl4pPr>
      <a:lvl5pPr marL="10101163" indent="-1121888" algn="l" defTabSz="4490334" rtl="0" eaLnBrk="0" fontAlgn="base" hangingPunct="0">
        <a:spcBef>
          <a:spcPct val="20000"/>
        </a:spcBef>
        <a:spcAft>
          <a:spcPct val="0"/>
        </a:spcAft>
        <a:buChar char="»"/>
        <a:defRPr sz="9800">
          <a:solidFill>
            <a:schemeClr val="tx1"/>
          </a:solidFill>
          <a:latin typeface="+mn-lt"/>
        </a:defRPr>
      </a:lvl5pPr>
      <a:lvl6pPr marL="10502037" indent="-1121888" algn="l" defTabSz="4490334" rtl="0" eaLnBrk="0" fontAlgn="base" hangingPunct="0">
        <a:spcBef>
          <a:spcPct val="20000"/>
        </a:spcBef>
        <a:spcAft>
          <a:spcPct val="0"/>
        </a:spcAft>
        <a:buChar char="»"/>
        <a:defRPr sz="9800">
          <a:solidFill>
            <a:schemeClr val="tx1"/>
          </a:solidFill>
          <a:latin typeface="+mn-lt"/>
        </a:defRPr>
      </a:lvl6pPr>
      <a:lvl7pPr marL="10902910" indent="-1121888" algn="l" defTabSz="4490334" rtl="0" eaLnBrk="0" fontAlgn="base" hangingPunct="0">
        <a:spcBef>
          <a:spcPct val="20000"/>
        </a:spcBef>
        <a:spcAft>
          <a:spcPct val="0"/>
        </a:spcAft>
        <a:buChar char="»"/>
        <a:defRPr sz="9800">
          <a:solidFill>
            <a:schemeClr val="tx1"/>
          </a:solidFill>
          <a:latin typeface="+mn-lt"/>
        </a:defRPr>
      </a:lvl7pPr>
      <a:lvl8pPr marL="11303782" indent="-1121888" algn="l" defTabSz="4490334" rtl="0" eaLnBrk="0" fontAlgn="base" hangingPunct="0">
        <a:spcBef>
          <a:spcPct val="20000"/>
        </a:spcBef>
        <a:spcAft>
          <a:spcPct val="0"/>
        </a:spcAft>
        <a:buChar char="»"/>
        <a:defRPr sz="9800">
          <a:solidFill>
            <a:schemeClr val="tx1"/>
          </a:solidFill>
          <a:latin typeface="+mn-lt"/>
        </a:defRPr>
      </a:lvl8pPr>
      <a:lvl9pPr marL="11704656" indent="-1121888" algn="l" defTabSz="4490334" rtl="0" eaLnBrk="0" fontAlgn="base" hangingPunct="0">
        <a:spcBef>
          <a:spcPct val="20000"/>
        </a:spcBef>
        <a:spcAft>
          <a:spcPct val="0"/>
        </a:spcAft>
        <a:buChar char="»"/>
        <a:defRPr sz="9800">
          <a:solidFill>
            <a:schemeClr val="tx1"/>
          </a:solidFill>
          <a:latin typeface="+mn-lt"/>
        </a:defRPr>
      </a:lvl9pPr>
    </p:bodyStyle>
    <p:otherStyle>
      <a:defPPr>
        <a:defRPr lang="en-US"/>
      </a:defPPr>
      <a:lvl1pPr marL="0" algn="l" defTabSz="801746" rtl="0" eaLnBrk="1" latinLnBrk="0" hangingPunct="1">
        <a:defRPr sz="1600" kern="1200">
          <a:solidFill>
            <a:schemeClr val="tx1"/>
          </a:solidFill>
          <a:latin typeface="+mn-lt"/>
          <a:ea typeface="+mn-ea"/>
          <a:cs typeface="+mn-cs"/>
        </a:defRPr>
      </a:lvl1pPr>
      <a:lvl2pPr marL="400874" algn="l" defTabSz="801746" rtl="0" eaLnBrk="1" latinLnBrk="0" hangingPunct="1">
        <a:defRPr sz="1600" kern="1200">
          <a:solidFill>
            <a:schemeClr val="tx1"/>
          </a:solidFill>
          <a:latin typeface="+mn-lt"/>
          <a:ea typeface="+mn-ea"/>
          <a:cs typeface="+mn-cs"/>
        </a:defRPr>
      </a:lvl2pPr>
      <a:lvl3pPr marL="801746" algn="l" defTabSz="801746" rtl="0" eaLnBrk="1" latinLnBrk="0" hangingPunct="1">
        <a:defRPr sz="1600" kern="1200">
          <a:solidFill>
            <a:schemeClr val="tx1"/>
          </a:solidFill>
          <a:latin typeface="+mn-lt"/>
          <a:ea typeface="+mn-ea"/>
          <a:cs typeface="+mn-cs"/>
        </a:defRPr>
      </a:lvl3pPr>
      <a:lvl4pPr marL="1202619" algn="l" defTabSz="801746" rtl="0" eaLnBrk="1" latinLnBrk="0" hangingPunct="1">
        <a:defRPr sz="1600" kern="1200">
          <a:solidFill>
            <a:schemeClr val="tx1"/>
          </a:solidFill>
          <a:latin typeface="+mn-lt"/>
          <a:ea typeface="+mn-ea"/>
          <a:cs typeface="+mn-cs"/>
        </a:defRPr>
      </a:lvl4pPr>
      <a:lvl5pPr marL="1603491" algn="l" defTabSz="801746" rtl="0" eaLnBrk="1" latinLnBrk="0" hangingPunct="1">
        <a:defRPr sz="1600" kern="1200">
          <a:solidFill>
            <a:schemeClr val="tx1"/>
          </a:solidFill>
          <a:latin typeface="+mn-lt"/>
          <a:ea typeface="+mn-ea"/>
          <a:cs typeface="+mn-cs"/>
        </a:defRPr>
      </a:lvl5pPr>
      <a:lvl6pPr marL="2004365" algn="l" defTabSz="801746" rtl="0" eaLnBrk="1" latinLnBrk="0" hangingPunct="1">
        <a:defRPr sz="1600" kern="1200">
          <a:solidFill>
            <a:schemeClr val="tx1"/>
          </a:solidFill>
          <a:latin typeface="+mn-lt"/>
          <a:ea typeface="+mn-ea"/>
          <a:cs typeface="+mn-cs"/>
        </a:defRPr>
      </a:lvl6pPr>
      <a:lvl7pPr marL="2405238" algn="l" defTabSz="801746" rtl="0" eaLnBrk="1" latinLnBrk="0" hangingPunct="1">
        <a:defRPr sz="1600" kern="1200">
          <a:solidFill>
            <a:schemeClr val="tx1"/>
          </a:solidFill>
          <a:latin typeface="+mn-lt"/>
          <a:ea typeface="+mn-ea"/>
          <a:cs typeface="+mn-cs"/>
        </a:defRPr>
      </a:lvl7pPr>
      <a:lvl8pPr marL="2806110" algn="l" defTabSz="801746" rtl="0" eaLnBrk="1" latinLnBrk="0" hangingPunct="1">
        <a:defRPr sz="1600" kern="1200">
          <a:solidFill>
            <a:schemeClr val="tx1"/>
          </a:solidFill>
          <a:latin typeface="+mn-lt"/>
          <a:ea typeface="+mn-ea"/>
          <a:cs typeface="+mn-cs"/>
        </a:defRPr>
      </a:lvl8pPr>
      <a:lvl9pPr marL="3206984" algn="l" defTabSz="80174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6166456" y="1344416"/>
            <a:ext cx="36592587" cy="4711094"/>
          </a:xfrm>
          <a:prstGeom prst="rect">
            <a:avLst/>
          </a:prstGeom>
          <a:noFill/>
          <a:ln w="9525">
            <a:noFill/>
            <a:miter lim="800000"/>
            <a:headEnd/>
            <a:tailEnd/>
          </a:ln>
          <a:effectLst/>
        </p:spPr>
        <p:txBody>
          <a:bodyPr wrap="square" lIns="93531" tIns="46766" rIns="93531" bIns="46766">
            <a:spAutoFit/>
          </a:bodyPr>
          <a:lstStyle/>
          <a:p>
            <a:r>
              <a:rPr lang="en-US" sz="6200" dirty="0" smtClean="0">
                <a:solidFill>
                  <a:schemeClr val="tx1"/>
                </a:solidFill>
                <a:effectLst/>
              </a:rPr>
              <a:t>Participation in Community-Originated Interventions is Associated with Positive Changes in Weight Status and Health Behaviors in Youth</a:t>
            </a:r>
          </a:p>
          <a:p>
            <a:endParaRPr lang="en-US" sz="6200" dirty="0" smtClean="0">
              <a:solidFill>
                <a:schemeClr val="tx1"/>
              </a:solidFill>
              <a:effectLst/>
            </a:endParaRPr>
          </a:p>
          <a:p>
            <a:endParaRPr lang="en-US" altLang="en-US" sz="1900" dirty="0" smtClean="0">
              <a:solidFill>
                <a:schemeClr val="tx1"/>
              </a:solidFill>
              <a:effectLst/>
            </a:endParaRPr>
          </a:p>
          <a:p>
            <a:r>
              <a:rPr lang="en-US" altLang="en-US" sz="5000" dirty="0" smtClean="0">
                <a:solidFill>
                  <a:schemeClr val="tx1"/>
                </a:solidFill>
                <a:effectLst/>
              </a:rPr>
              <a:t>Lauren MacKenzie Whetstone, PhD, Kathryn M Kolasa, PhD, RD, LDN, David N Collier, MD, PhD</a:t>
            </a:r>
            <a:endParaRPr lang="en-US" altLang="en-US" sz="5000" baseline="30000" dirty="0">
              <a:solidFill>
                <a:schemeClr val="tx1"/>
              </a:solidFill>
              <a:effectLst/>
            </a:endParaRPr>
          </a:p>
          <a:p>
            <a:pPr defTabSz="935370">
              <a:defRPr/>
            </a:pPr>
            <a:r>
              <a:rPr lang="en-US" altLang="en-US" sz="4500" dirty="0" smtClean="0">
                <a:solidFill>
                  <a:srgbClr val="4C216D"/>
                </a:solidFill>
                <a:effectLst/>
              </a:rPr>
              <a:t>Departments of Family Medicine and Pediatrics, Brody School of Medicine</a:t>
            </a:r>
          </a:p>
        </p:txBody>
      </p:sp>
      <p:sp>
        <p:nvSpPr>
          <p:cNvPr id="2" name="Text Box 7"/>
          <p:cNvSpPr txBox="1">
            <a:spLocks noChangeArrowheads="1"/>
          </p:cNvSpPr>
          <p:nvPr/>
        </p:nvSpPr>
        <p:spPr bwMode="auto">
          <a:xfrm>
            <a:off x="1206956" y="8113718"/>
            <a:ext cx="4981575" cy="2679769"/>
          </a:xfrm>
          <a:prstGeom prst="rect">
            <a:avLst/>
          </a:prstGeom>
          <a:noFill/>
          <a:ln w="9525">
            <a:noFill/>
            <a:miter lim="800000"/>
            <a:headEnd/>
            <a:tailEnd/>
          </a:ln>
        </p:spPr>
        <p:txBody>
          <a:bodyPr lIns="93531" tIns="46766" rIns="93531" bIns="46766">
            <a:spAutoFit/>
          </a:bodyPr>
          <a:lstStyle/>
          <a:p>
            <a:pPr defTabSz="935370">
              <a:spcBef>
                <a:spcPct val="50000"/>
              </a:spcBef>
            </a:pPr>
            <a:endParaRPr lang="en-US" altLang="en-US" sz="4200" dirty="0">
              <a:solidFill>
                <a:srgbClr val="800000"/>
              </a:solidFill>
              <a:effectLst/>
              <a:latin typeface="Times New Roman" pitchFamily="18" charset="0"/>
            </a:endParaRPr>
          </a:p>
          <a:p>
            <a:pPr defTabSz="935370">
              <a:spcBef>
                <a:spcPct val="50000"/>
              </a:spcBef>
            </a:pPr>
            <a:endParaRPr lang="en-US" altLang="en-US" sz="4200" dirty="0">
              <a:solidFill>
                <a:srgbClr val="800000"/>
              </a:solidFill>
              <a:effectLst/>
              <a:latin typeface="Times New Roman" pitchFamily="18" charset="0"/>
            </a:endParaRPr>
          </a:p>
          <a:p>
            <a:pPr defTabSz="935370">
              <a:spcBef>
                <a:spcPct val="50000"/>
              </a:spcBef>
            </a:pPr>
            <a:endParaRPr lang="en-US" altLang="en-US" sz="4200" dirty="0">
              <a:solidFill>
                <a:srgbClr val="800000"/>
              </a:solidFill>
              <a:effectLst/>
              <a:latin typeface="Times New Roman" pitchFamily="18" charset="0"/>
            </a:endParaRPr>
          </a:p>
        </p:txBody>
      </p:sp>
      <p:sp>
        <p:nvSpPr>
          <p:cNvPr id="2052" name="Text Box 13"/>
          <p:cNvSpPr txBox="1">
            <a:spLocks noChangeArrowheads="1"/>
          </p:cNvSpPr>
          <p:nvPr/>
        </p:nvSpPr>
        <p:spPr bwMode="auto">
          <a:xfrm>
            <a:off x="22050377" y="6881818"/>
            <a:ext cx="7696200" cy="463777"/>
          </a:xfrm>
          <a:prstGeom prst="rect">
            <a:avLst/>
          </a:prstGeom>
          <a:noFill/>
          <a:ln w="9525">
            <a:noFill/>
            <a:miter lim="800000"/>
            <a:headEnd/>
            <a:tailEnd/>
          </a:ln>
        </p:spPr>
        <p:txBody>
          <a:bodyPr lIns="93531" tIns="46766" rIns="93531" bIns="46766">
            <a:spAutoFit/>
          </a:bodyPr>
          <a:lstStyle/>
          <a:p>
            <a:pPr defTabSz="935370">
              <a:spcBef>
                <a:spcPct val="50000"/>
              </a:spcBef>
            </a:pPr>
            <a:endParaRPr lang="en-US" altLang="en-US" sz="2400" b="0" dirty="0">
              <a:solidFill>
                <a:schemeClr val="tx1"/>
              </a:solidFill>
              <a:effectLst/>
              <a:latin typeface="Times New Roman" pitchFamily="18" charset="0"/>
            </a:endParaRPr>
          </a:p>
        </p:txBody>
      </p:sp>
      <p:sp>
        <p:nvSpPr>
          <p:cNvPr id="2080" name="Line 32"/>
          <p:cNvSpPr>
            <a:spLocks noChangeShapeType="1"/>
          </p:cNvSpPr>
          <p:nvPr/>
        </p:nvSpPr>
        <p:spPr bwMode="auto">
          <a:xfrm>
            <a:off x="485778" y="6985002"/>
            <a:ext cx="42918289" cy="36512"/>
          </a:xfrm>
          <a:prstGeom prst="line">
            <a:avLst/>
          </a:prstGeom>
          <a:noFill/>
          <a:ln w="57150">
            <a:solidFill>
              <a:schemeClr val="tx1"/>
            </a:solidFill>
            <a:round/>
            <a:headEnd/>
            <a:tailEnd/>
          </a:ln>
          <a:effectLst/>
        </p:spPr>
        <p:txBody>
          <a:bodyPr wrap="none" lIns="80174" tIns="40088" rIns="80174" bIns="40088" anchor="ctr"/>
          <a:lstStyle/>
          <a:p>
            <a:pPr>
              <a:defRPr/>
            </a:pPr>
            <a:endParaRPr lang="en-US" dirty="0"/>
          </a:p>
        </p:txBody>
      </p:sp>
      <p:sp>
        <p:nvSpPr>
          <p:cNvPr id="2054" name="Text Box 655"/>
          <p:cNvSpPr txBox="1">
            <a:spLocks noChangeArrowheads="1"/>
          </p:cNvSpPr>
          <p:nvPr/>
        </p:nvSpPr>
        <p:spPr bwMode="auto">
          <a:xfrm>
            <a:off x="13134977" y="32662813"/>
            <a:ext cx="4343400" cy="1110108"/>
          </a:xfrm>
          <a:prstGeom prst="rect">
            <a:avLst/>
          </a:prstGeom>
          <a:noFill/>
          <a:ln w="9525">
            <a:noFill/>
            <a:miter lim="800000"/>
            <a:headEnd/>
            <a:tailEnd/>
          </a:ln>
        </p:spPr>
        <p:txBody>
          <a:bodyPr lIns="93531" tIns="46766" rIns="93531" bIns="46766">
            <a:spAutoFit/>
          </a:bodyPr>
          <a:lstStyle/>
          <a:p>
            <a:pPr algn="l" defTabSz="935370">
              <a:spcBef>
                <a:spcPct val="50000"/>
              </a:spcBef>
            </a:pPr>
            <a:endParaRPr lang="en-US" altLang="en-US" sz="4200" dirty="0">
              <a:solidFill>
                <a:srgbClr val="800000"/>
              </a:solidFill>
              <a:effectLst/>
              <a:latin typeface="Times New Roman" pitchFamily="18" charset="0"/>
            </a:endParaRPr>
          </a:p>
          <a:p>
            <a:pPr algn="l" defTabSz="935370"/>
            <a:endParaRPr lang="en-US" altLang="en-US" sz="2400" b="0" dirty="0">
              <a:solidFill>
                <a:schemeClr val="tx1"/>
              </a:solidFill>
              <a:effectLst/>
              <a:latin typeface="Times New Roman" pitchFamily="18" charset="0"/>
            </a:endParaRPr>
          </a:p>
        </p:txBody>
      </p:sp>
      <p:sp>
        <p:nvSpPr>
          <p:cNvPr id="2055" name="Text Box 695"/>
          <p:cNvSpPr txBox="1">
            <a:spLocks noChangeArrowheads="1"/>
          </p:cNvSpPr>
          <p:nvPr/>
        </p:nvSpPr>
        <p:spPr bwMode="auto">
          <a:xfrm>
            <a:off x="836841" y="8869366"/>
            <a:ext cx="6666139" cy="463777"/>
          </a:xfrm>
          <a:prstGeom prst="rect">
            <a:avLst/>
          </a:prstGeom>
          <a:noFill/>
          <a:ln w="9525">
            <a:noFill/>
            <a:miter lim="800000"/>
            <a:headEnd/>
            <a:tailEnd/>
          </a:ln>
        </p:spPr>
        <p:txBody>
          <a:bodyPr wrap="square" lIns="93531" tIns="46766" rIns="93531" bIns="46766">
            <a:spAutoFit/>
          </a:bodyPr>
          <a:lstStyle/>
          <a:p>
            <a:pPr marL="467685" indent="-467685" algn="l" defTabSz="935370"/>
            <a:r>
              <a:rPr lang="en-US" altLang="zh-TW" sz="2400" dirty="0">
                <a:solidFill>
                  <a:schemeClr val="tx1"/>
                </a:solidFill>
                <a:effectLst/>
                <a:ea typeface="PMingLiU" pitchFamily="18" charset="-120"/>
              </a:rPr>
              <a:t>		</a:t>
            </a:r>
            <a:endParaRPr lang="en-US" altLang="zh-TW" sz="2400" i="1" dirty="0">
              <a:solidFill>
                <a:schemeClr val="tx1"/>
              </a:solidFill>
              <a:effectLst/>
              <a:ea typeface="PMingLiU" pitchFamily="18" charset="-120"/>
            </a:endParaRPr>
          </a:p>
        </p:txBody>
      </p:sp>
      <p:sp>
        <p:nvSpPr>
          <p:cNvPr id="2056" name="Text Box 713"/>
          <p:cNvSpPr txBox="1">
            <a:spLocks noChangeArrowheads="1"/>
          </p:cNvSpPr>
          <p:nvPr/>
        </p:nvSpPr>
        <p:spPr bwMode="auto">
          <a:xfrm>
            <a:off x="34536291" y="8953500"/>
            <a:ext cx="8209189" cy="663832"/>
          </a:xfrm>
          <a:prstGeom prst="rect">
            <a:avLst/>
          </a:prstGeom>
          <a:noFill/>
          <a:ln w="9525">
            <a:noFill/>
            <a:miter lim="800000"/>
            <a:headEnd/>
            <a:tailEnd/>
          </a:ln>
        </p:spPr>
        <p:txBody>
          <a:bodyPr lIns="93531" tIns="46766" rIns="93531" bIns="46766">
            <a:spAutoFit/>
          </a:bodyPr>
          <a:lstStyle/>
          <a:p>
            <a:pPr marL="467685" indent="-467685" algn="l" defTabSz="935370"/>
            <a:r>
              <a:rPr lang="en-US" altLang="zh-TW" sz="3700" dirty="0">
                <a:solidFill>
                  <a:srgbClr val="800000"/>
                </a:solidFill>
                <a:effectLst/>
                <a:ea typeface="PMingLiU" pitchFamily="18" charset="-120"/>
              </a:rPr>
              <a:t>	</a:t>
            </a:r>
            <a:endParaRPr lang="en-US" altLang="zh-TW" sz="2400" dirty="0">
              <a:solidFill>
                <a:schemeClr val="tx1"/>
              </a:solidFill>
              <a:effectLst/>
              <a:ea typeface="PMingLiU" pitchFamily="18" charset="-120"/>
            </a:endParaRPr>
          </a:p>
        </p:txBody>
      </p:sp>
      <p:sp>
        <p:nvSpPr>
          <p:cNvPr id="2058" name="Text Box 751"/>
          <p:cNvSpPr txBox="1">
            <a:spLocks noChangeArrowheads="1"/>
          </p:cNvSpPr>
          <p:nvPr/>
        </p:nvSpPr>
        <p:spPr bwMode="auto">
          <a:xfrm>
            <a:off x="7934327" y="9037642"/>
            <a:ext cx="5740853" cy="463777"/>
          </a:xfrm>
          <a:prstGeom prst="rect">
            <a:avLst/>
          </a:prstGeom>
          <a:noFill/>
          <a:ln w="9525">
            <a:noFill/>
            <a:miter lim="800000"/>
            <a:headEnd/>
            <a:tailEnd/>
          </a:ln>
        </p:spPr>
        <p:txBody>
          <a:bodyPr lIns="93531" tIns="46766" rIns="93531" bIns="46766">
            <a:spAutoFit/>
          </a:bodyPr>
          <a:lstStyle/>
          <a:p>
            <a:pPr marL="467685" indent="-467685" algn="l" defTabSz="935370"/>
            <a:r>
              <a:rPr lang="en-US" altLang="zh-TW" sz="2400" dirty="0">
                <a:solidFill>
                  <a:schemeClr val="tx1"/>
                </a:solidFill>
                <a:effectLst/>
                <a:ea typeface="PMingLiU" pitchFamily="18" charset="-120"/>
              </a:rPr>
              <a:t>		</a:t>
            </a:r>
            <a:endParaRPr lang="en-US" altLang="zh-TW" sz="2400" i="1" dirty="0">
              <a:solidFill>
                <a:schemeClr val="tx1"/>
              </a:solidFill>
              <a:effectLst/>
              <a:ea typeface="PMingLiU" pitchFamily="18" charset="-120"/>
            </a:endParaRPr>
          </a:p>
        </p:txBody>
      </p:sp>
      <p:sp>
        <p:nvSpPr>
          <p:cNvPr id="2805" name="Line 757"/>
          <p:cNvSpPr>
            <a:spLocks noChangeShapeType="1"/>
          </p:cNvSpPr>
          <p:nvPr/>
        </p:nvSpPr>
        <p:spPr bwMode="auto">
          <a:xfrm>
            <a:off x="416380" y="36088638"/>
            <a:ext cx="42916928" cy="36512"/>
          </a:xfrm>
          <a:prstGeom prst="line">
            <a:avLst/>
          </a:prstGeom>
          <a:noFill/>
          <a:ln w="57150">
            <a:solidFill>
              <a:schemeClr val="tx1"/>
            </a:solidFill>
            <a:round/>
            <a:headEnd/>
            <a:tailEnd/>
          </a:ln>
          <a:effectLst/>
        </p:spPr>
        <p:txBody>
          <a:bodyPr wrap="none" lIns="80174" tIns="40088" rIns="80174" bIns="40088" anchor="ctr"/>
          <a:lstStyle/>
          <a:p>
            <a:pPr>
              <a:defRPr/>
            </a:pPr>
            <a:endParaRPr lang="en-US" dirty="0"/>
          </a:p>
        </p:txBody>
      </p:sp>
      <p:sp>
        <p:nvSpPr>
          <p:cNvPr id="2065" name="Rectangle 767"/>
          <p:cNvSpPr>
            <a:spLocks noChangeArrowheads="1"/>
          </p:cNvSpPr>
          <p:nvPr/>
        </p:nvSpPr>
        <p:spPr bwMode="auto">
          <a:xfrm>
            <a:off x="32089336" y="30456554"/>
            <a:ext cx="10688339" cy="5265092"/>
          </a:xfrm>
          <a:prstGeom prst="rect">
            <a:avLst/>
          </a:prstGeom>
          <a:noFill/>
          <a:ln w="9525">
            <a:noFill/>
            <a:miter lim="800000"/>
            <a:headEnd/>
            <a:tailEnd/>
          </a:ln>
        </p:spPr>
        <p:txBody>
          <a:bodyPr wrap="square" lIns="93531" tIns="46766" rIns="93531" bIns="46766" anchor="ctr">
            <a:spAutoFit/>
          </a:bodyPr>
          <a:lstStyle/>
          <a:p>
            <a:pPr algn="l"/>
            <a:r>
              <a:rPr lang="en-US" sz="2800" b="0" dirty="0" smtClean="0">
                <a:solidFill>
                  <a:schemeClr val="tx1"/>
                </a:solidFill>
                <a:effectLst/>
                <a:latin typeface="Calibri" pitchFamily="34" charset="0"/>
              </a:rPr>
              <a:t>This evaluation was commissioned and funded by the North Carolina Health and Wellness Trust Fund. </a:t>
            </a:r>
          </a:p>
          <a:p>
            <a:pPr algn="l"/>
            <a:endParaRPr lang="en-US" sz="2800" b="0" dirty="0" smtClean="0">
              <a:solidFill>
                <a:schemeClr val="tx1"/>
              </a:solidFill>
              <a:effectLst/>
              <a:latin typeface="Calibri" pitchFamily="34" charset="0"/>
            </a:endParaRPr>
          </a:p>
          <a:p>
            <a:pPr algn="l"/>
            <a:r>
              <a:rPr lang="en-US" sz="2800" b="0" dirty="0" smtClean="0">
                <a:solidFill>
                  <a:schemeClr val="tx1"/>
                </a:solidFill>
                <a:effectLst/>
                <a:latin typeface="Calibri" pitchFamily="34" charset="0"/>
              </a:rPr>
              <a:t>The authors are grateful to grantees for their commitment to the evaluation and to decreasing childhood obesity in NC. </a:t>
            </a:r>
          </a:p>
          <a:p>
            <a:pPr algn="l"/>
            <a:endParaRPr lang="en-US" sz="2800" b="0" dirty="0" smtClean="0">
              <a:solidFill>
                <a:schemeClr val="tx1"/>
              </a:solidFill>
              <a:effectLst/>
              <a:latin typeface="Calibri" pitchFamily="34" charset="0"/>
            </a:endParaRPr>
          </a:p>
          <a:p>
            <a:pPr algn="l"/>
            <a:r>
              <a:rPr lang="en-US" sz="2800" b="0" dirty="0" smtClean="0">
                <a:solidFill>
                  <a:schemeClr val="tx1"/>
                </a:solidFill>
                <a:effectLst/>
                <a:latin typeface="Calibri" pitchFamily="34" charset="0"/>
              </a:rPr>
              <a:t>The evaluation project was approved by the University and Medical Center Institutional Review Board; each grantee obtained IRB approval for their individual projects.</a:t>
            </a:r>
          </a:p>
          <a:p>
            <a:pPr algn="l"/>
            <a:endParaRPr lang="en-US" sz="2800" b="0" dirty="0" smtClean="0">
              <a:solidFill>
                <a:schemeClr val="tx1"/>
              </a:solidFill>
              <a:effectLst/>
              <a:latin typeface="Calibri" pitchFamily="34" charset="0"/>
            </a:endParaRPr>
          </a:p>
          <a:p>
            <a:pPr algn="l"/>
            <a:r>
              <a:rPr lang="en-US" sz="2800" b="0" dirty="0" smtClean="0">
                <a:solidFill>
                  <a:schemeClr val="tx1"/>
                </a:solidFill>
                <a:effectLst/>
                <a:latin typeface="Calibri" pitchFamily="34" charset="0"/>
              </a:rPr>
              <a:t>A manuscript based on this study is in press in the </a:t>
            </a:r>
            <a:r>
              <a:rPr lang="en-US" sz="2800" b="0" i="1" dirty="0" smtClean="0">
                <a:solidFill>
                  <a:schemeClr val="tx1"/>
                </a:solidFill>
                <a:effectLst/>
                <a:latin typeface="Calibri" pitchFamily="34" charset="0"/>
              </a:rPr>
              <a:t>American Journal of Health Promotion</a:t>
            </a:r>
            <a:r>
              <a:rPr lang="en-US" sz="2800" b="0" dirty="0" smtClean="0">
                <a:solidFill>
                  <a:schemeClr val="tx1"/>
                </a:solidFill>
                <a:effectLst/>
                <a:latin typeface="Calibri" pitchFamily="34" charset="0"/>
              </a:rPr>
              <a:t>.</a:t>
            </a:r>
            <a:endParaRPr lang="en-US" sz="2800" b="0" dirty="0">
              <a:solidFill>
                <a:schemeClr val="tx1"/>
              </a:solidFill>
              <a:effectLst/>
            </a:endParaRPr>
          </a:p>
        </p:txBody>
      </p:sp>
      <p:sp>
        <p:nvSpPr>
          <p:cNvPr id="2819" name="Text Box 771"/>
          <p:cNvSpPr txBox="1">
            <a:spLocks noChangeArrowheads="1"/>
          </p:cNvSpPr>
          <p:nvPr/>
        </p:nvSpPr>
        <p:spPr bwMode="auto">
          <a:xfrm>
            <a:off x="699004" y="7249072"/>
            <a:ext cx="12529457"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lIns="93531" tIns="46766" rIns="93531" bIns="46766">
            <a:spAutoFit/>
          </a:bodyPr>
          <a:lstStyle/>
          <a:p>
            <a:pPr defTabSz="935370">
              <a:spcBef>
                <a:spcPct val="50000"/>
              </a:spcBef>
              <a:defRPr/>
            </a:pPr>
            <a:r>
              <a:rPr lang="en-US" altLang="zh-TW" sz="6100" dirty="0">
                <a:effectLst>
                  <a:outerShdw blurRad="38100" dist="38100" dir="2700000" algn="tl">
                    <a:srgbClr val="000000"/>
                  </a:outerShdw>
                </a:effectLst>
                <a:ea typeface="PMingLiU" pitchFamily="18" charset="-120"/>
              </a:rPr>
              <a:t>Introduction</a:t>
            </a:r>
            <a:endParaRPr lang="en-US" altLang="en-US" sz="6100" dirty="0">
              <a:effectLst>
                <a:outerShdw blurRad="38100" dist="38100" dir="2700000" algn="tl">
                  <a:srgbClr val="000000"/>
                </a:outerShdw>
              </a:effectLst>
              <a:latin typeface="Times" pitchFamily="18" charset="0"/>
            </a:endParaRPr>
          </a:p>
        </p:txBody>
      </p:sp>
      <p:sp>
        <p:nvSpPr>
          <p:cNvPr id="2820" name="Text Box 772"/>
          <p:cNvSpPr txBox="1">
            <a:spLocks noChangeArrowheads="1"/>
          </p:cNvSpPr>
          <p:nvPr/>
        </p:nvSpPr>
        <p:spPr bwMode="auto">
          <a:xfrm>
            <a:off x="15408527" y="7249072"/>
            <a:ext cx="13331767"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wrap="square" lIns="93531" tIns="46766" rIns="93531" bIns="46766">
            <a:spAutoFit/>
          </a:bodyPr>
          <a:lstStyle/>
          <a:p>
            <a:pPr defTabSz="935370">
              <a:spcBef>
                <a:spcPct val="50000"/>
              </a:spcBef>
              <a:defRPr/>
            </a:pPr>
            <a:r>
              <a:rPr lang="en-US" altLang="zh-TW" sz="6100" dirty="0">
                <a:effectLst>
                  <a:outerShdw blurRad="38100" dist="38100" dir="2700000" algn="tl">
                    <a:srgbClr val="000000"/>
                  </a:outerShdw>
                </a:effectLst>
                <a:ea typeface="PMingLiU" pitchFamily="18" charset="-120"/>
              </a:rPr>
              <a:t>Results</a:t>
            </a:r>
            <a:endParaRPr lang="en-US" altLang="en-US" sz="6100" dirty="0">
              <a:effectLst>
                <a:outerShdw blurRad="38100" dist="38100" dir="2700000" algn="tl">
                  <a:srgbClr val="000000"/>
                </a:outerShdw>
              </a:effectLst>
              <a:latin typeface="Times" pitchFamily="18" charset="0"/>
            </a:endParaRPr>
          </a:p>
        </p:txBody>
      </p:sp>
      <p:sp>
        <p:nvSpPr>
          <p:cNvPr id="2821" name="Text Box 773"/>
          <p:cNvSpPr txBox="1">
            <a:spLocks noChangeArrowheads="1"/>
          </p:cNvSpPr>
          <p:nvPr/>
        </p:nvSpPr>
        <p:spPr bwMode="auto">
          <a:xfrm>
            <a:off x="31563364" y="7249072"/>
            <a:ext cx="11328025"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wrap="square" lIns="93531" tIns="46766" rIns="93531" bIns="46766">
            <a:spAutoFit/>
          </a:bodyPr>
          <a:lstStyle/>
          <a:p>
            <a:pPr defTabSz="935370">
              <a:spcBef>
                <a:spcPct val="50000"/>
              </a:spcBef>
              <a:defRPr/>
            </a:pPr>
            <a:r>
              <a:rPr lang="en-US" altLang="zh-TW" sz="6100" dirty="0">
                <a:effectLst>
                  <a:outerShdw blurRad="38100" dist="38100" dir="2700000" algn="tl">
                    <a:srgbClr val="000000"/>
                  </a:outerShdw>
                </a:effectLst>
                <a:ea typeface="PMingLiU" pitchFamily="18" charset="-120"/>
              </a:rPr>
              <a:t>Conclusions</a:t>
            </a:r>
            <a:endParaRPr lang="en-US" altLang="en-US" sz="6100" dirty="0">
              <a:effectLst>
                <a:outerShdw blurRad="38100" dist="38100" dir="2700000" algn="tl">
                  <a:srgbClr val="000000"/>
                </a:outerShdw>
              </a:effectLst>
              <a:latin typeface="Times" pitchFamily="18" charset="0"/>
            </a:endParaRPr>
          </a:p>
        </p:txBody>
      </p:sp>
      <p:sp>
        <p:nvSpPr>
          <p:cNvPr id="2822" name="Text Box 774"/>
          <p:cNvSpPr txBox="1">
            <a:spLocks noChangeArrowheads="1"/>
          </p:cNvSpPr>
          <p:nvPr/>
        </p:nvSpPr>
        <p:spPr bwMode="auto">
          <a:xfrm>
            <a:off x="681324" y="22226736"/>
            <a:ext cx="12529457"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lIns="93531" tIns="46766" rIns="93531" bIns="46766">
            <a:spAutoFit/>
          </a:bodyPr>
          <a:lstStyle/>
          <a:p>
            <a:pPr defTabSz="935370">
              <a:spcBef>
                <a:spcPct val="50000"/>
              </a:spcBef>
              <a:defRPr/>
            </a:pPr>
            <a:r>
              <a:rPr lang="en-US" altLang="zh-TW" sz="6100" dirty="0" smtClean="0">
                <a:effectLst>
                  <a:outerShdw blurRad="38100" dist="38100" dir="2700000" algn="tl">
                    <a:srgbClr val="000000"/>
                  </a:outerShdw>
                </a:effectLst>
                <a:ea typeface="PMingLiU" pitchFamily="18" charset="-120"/>
              </a:rPr>
              <a:t>Outcome Evaluation Method</a:t>
            </a:r>
            <a:endParaRPr lang="en-US" altLang="en-US" sz="6100" dirty="0">
              <a:effectLst>
                <a:outerShdw blurRad="38100" dist="38100" dir="2700000" algn="tl">
                  <a:srgbClr val="000000"/>
                </a:outerShdw>
              </a:effectLst>
              <a:latin typeface="Times" pitchFamily="18" charset="0"/>
            </a:endParaRPr>
          </a:p>
        </p:txBody>
      </p:sp>
      <p:sp>
        <p:nvSpPr>
          <p:cNvPr id="2823" name="Text Box 775"/>
          <p:cNvSpPr txBox="1">
            <a:spLocks noChangeArrowheads="1"/>
          </p:cNvSpPr>
          <p:nvPr/>
        </p:nvSpPr>
        <p:spPr bwMode="auto">
          <a:xfrm>
            <a:off x="31638503" y="24819024"/>
            <a:ext cx="11212216"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wrap="square" lIns="93531" tIns="46766" rIns="93531" bIns="46766">
            <a:spAutoFit/>
          </a:bodyPr>
          <a:lstStyle/>
          <a:p>
            <a:pPr defTabSz="935370">
              <a:spcBef>
                <a:spcPct val="50000"/>
              </a:spcBef>
              <a:defRPr/>
            </a:pPr>
            <a:r>
              <a:rPr lang="en-US" altLang="zh-TW" sz="6100" dirty="0">
                <a:effectLst>
                  <a:outerShdw blurRad="38100" dist="38100" dir="2700000" algn="tl">
                    <a:srgbClr val="000000"/>
                  </a:outerShdw>
                </a:effectLst>
                <a:ea typeface="PMingLiU" pitchFamily="18" charset="-120"/>
              </a:rPr>
              <a:t>References</a:t>
            </a:r>
            <a:endParaRPr lang="en-US" altLang="en-US" sz="6100" dirty="0">
              <a:effectLst>
                <a:outerShdw blurRad="38100" dist="38100" dir="2700000" algn="tl">
                  <a:srgbClr val="000000"/>
                </a:outerShdw>
              </a:effectLst>
              <a:latin typeface="Times" pitchFamily="18" charset="0"/>
            </a:endParaRPr>
          </a:p>
        </p:txBody>
      </p:sp>
      <p:sp>
        <p:nvSpPr>
          <p:cNvPr id="2824" name="Text Box 776"/>
          <p:cNvSpPr txBox="1">
            <a:spLocks noChangeArrowheads="1"/>
          </p:cNvSpPr>
          <p:nvPr/>
        </p:nvSpPr>
        <p:spPr bwMode="auto">
          <a:xfrm>
            <a:off x="31939058" y="29211512"/>
            <a:ext cx="10750931"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wrap="square" lIns="93531" tIns="46766" rIns="93531" bIns="46766">
            <a:spAutoFit/>
          </a:bodyPr>
          <a:lstStyle/>
          <a:p>
            <a:pPr defTabSz="935370">
              <a:spcBef>
                <a:spcPct val="50000"/>
              </a:spcBef>
              <a:defRPr/>
            </a:pPr>
            <a:r>
              <a:rPr lang="en-US" altLang="zh-TW" sz="6100" dirty="0">
                <a:effectLst>
                  <a:outerShdw blurRad="38100" dist="38100" dir="2700000" algn="tl">
                    <a:srgbClr val="000000"/>
                  </a:outerShdw>
                </a:effectLst>
                <a:ea typeface="PMingLiU" pitchFamily="18" charset="-120"/>
              </a:rPr>
              <a:t>Acknowledgements</a:t>
            </a:r>
            <a:endParaRPr lang="en-US" altLang="en-US" sz="6100" dirty="0">
              <a:effectLst>
                <a:outerShdw blurRad="38100" dist="38100" dir="2700000" algn="tl">
                  <a:srgbClr val="000000"/>
                </a:outerShdw>
              </a:effectLst>
              <a:latin typeface="Times" pitchFamily="18" charset="0"/>
            </a:endParaRPr>
          </a:p>
        </p:txBody>
      </p:sp>
      <p:sp>
        <p:nvSpPr>
          <p:cNvPr id="2828" name="Text Box 780"/>
          <p:cNvSpPr txBox="1">
            <a:spLocks noChangeArrowheads="1"/>
          </p:cNvSpPr>
          <p:nvPr/>
        </p:nvSpPr>
        <p:spPr bwMode="auto">
          <a:xfrm>
            <a:off x="434069" y="36507738"/>
            <a:ext cx="42969997" cy="1033164"/>
          </a:xfrm>
          <a:prstGeom prst="rect">
            <a:avLst/>
          </a:prstGeom>
          <a:gradFill flip="none" rotWithShape="1">
            <a:gsLst>
              <a:gs pos="0">
                <a:srgbClr val="512373">
                  <a:shade val="30000"/>
                  <a:satMod val="115000"/>
                </a:srgbClr>
              </a:gs>
              <a:gs pos="50000">
                <a:srgbClr val="512373">
                  <a:shade val="67500"/>
                  <a:satMod val="115000"/>
                </a:srgbClr>
              </a:gs>
              <a:gs pos="100000">
                <a:srgbClr val="512373">
                  <a:shade val="100000"/>
                  <a:satMod val="115000"/>
                </a:srgbClr>
              </a:gs>
            </a:gsLst>
            <a:lin ang="5400000" scaled="1"/>
            <a:tileRect/>
          </a:gradFill>
          <a:ln w="9525">
            <a:noFill/>
            <a:miter lim="800000"/>
            <a:headEnd/>
            <a:tailEnd/>
          </a:ln>
          <a:effectLst/>
        </p:spPr>
        <p:txBody>
          <a:bodyPr lIns="93531" tIns="46766" rIns="93531" bIns="46766">
            <a:spAutoFit/>
          </a:bodyPr>
          <a:lstStyle/>
          <a:p>
            <a:pPr defTabSz="935370">
              <a:spcBef>
                <a:spcPct val="50000"/>
              </a:spcBef>
              <a:defRPr/>
            </a:pPr>
            <a:r>
              <a:rPr lang="en-US" altLang="en-US" sz="6100" dirty="0" smtClean="0">
                <a:effectLst>
                  <a:outerShdw blurRad="38100" dist="38100" dir="2700000" algn="tl">
                    <a:srgbClr val="000000"/>
                  </a:outerShdw>
                </a:effectLst>
                <a:ea typeface="PMingLiU" pitchFamily="18" charset="-120"/>
              </a:rPr>
              <a:t>The Art and Science of Health Promotion April 10 – 13, 2012</a:t>
            </a:r>
            <a:endParaRPr lang="en-US" altLang="en-US" sz="6100" dirty="0">
              <a:effectLst>
                <a:outerShdw blurRad="38100" dist="38100" dir="2700000" algn="tl">
                  <a:srgbClr val="000000"/>
                </a:outerShdw>
              </a:effectLst>
              <a:latin typeface="Times" pitchFamily="18" charset="0"/>
            </a:endParaRPr>
          </a:p>
        </p:txBody>
      </p:sp>
      <p:sp>
        <p:nvSpPr>
          <p:cNvPr id="31" name="TextBox 30"/>
          <p:cNvSpPr txBox="1"/>
          <p:nvPr/>
        </p:nvSpPr>
        <p:spPr>
          <a:xfrm>
            <a:off x="681324" y="23666896"/>
            <a:ext cx="12797608" cy="10914694"/>
          </a:xfrm>
          <a:prstGeom prst="rect">
            <a:avLst/>
          </a:prstGeom>
          <a:noFill/>
        </p:spPr>
        <p:txBody>
          <a:bodyPr wrap="square" lIns="80174" tIns="40088" rIns="80174" bIns="40088" rtlCol="0">
            <a:spAutoFit/>
          </a:bodyPr>
          <a:lstStyle/>
          <a:p>
            <a:pPr marL="2926080" indent="-2565400" algn="l"/>
            <a:r>
              <a:rPr lang="en-US" sz="3200" dirty="0" smtClean="0">
                <a:solidFill>
                  <a:schemeClr val="tx1"/>
                </a:solidFill>
                <a:effectLst/>
                <a:latin typeface="Calibri" pitchFamily="34" charset="0"/>
              </a:rPr>
              <a:t>Design</a:t>
            </a:r>
            <a:r>
              <a:rPr lang="en-US" sz="3200" b="0" dirty="0" smtClean="0">
                <a:solidFill>
                  <a:schemeClr val="tx1"/>
                </a:solidFill>
                <a:effectLst/>
                <a:latin typeface="Calibri" pitchFamily="34" charset="0"/>
              </a:rPr>
              <a:t>: 	Prospective cohort study </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2926080" indent="-2565400" algn="l"/>
            <a:r>
              <a:rPr lang="en-US" sz="3200" dirty="0" smtClean="0">
                <a:solidFill>
                  <a:schemeClr val="tx1"/>
                </a:solidFill>
                <a:effectLst/>
                <a:latin typeface="Calibri" pitchFamily="34" charset="0"/>
              </a:rPr>
              <a:t>Setting</a:t>
            </a:r>
            <a:r>
              <a:rPr lang="en-US" sz="3200" b="0" dirty="0" smtClean="0">
                <a:solidFill>
                  <a:schemeClr val="tx1"/>
                </a:solidFill>
                <a:effectLst/>
                <a:latin typeface="Calibri" pitchFamily="34" charset="0"/>
              </a:rPr>
              <a:t>:	Schools and community settings in 19 locations in North Carolina</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2926080" lvl="2" indent="-2565400" algn="l"/>
            <a:r>
              <a:rPr lang="en-US" sz="3200" dirty="0" smtClean="0">
                <a:solidFill>
                  <a:schemeClr val="tx1"/>
                </a:solidFill>
                <a:effectLst/>
                <a:latin typeface="Calibri" pitchFamily="34" charset="0"/>
              </a:rPr>
              <a:t>Participants</a:t>
            </a:r>
            <a:r>
              <a:rPr lang="en-US" sz="3200" b="0" dirty="0" smtClean="0">
                <a:solidFill>
                  <a:schemeClr val="tx1"/>
                </a:solidFill>
                <a:effectLst/>
                <a:latin typeface="Calibri" pitchFamily="34" charset="0"/>
              </a:rPr>
              <a:t>: 	Each grantee identified and followed a cohort of children who participated in their community-originated physical activity and nutrition interventions and were exposed to environmental and policy changes</a:t>
            </a:r>
            <a:br>
              <a:rPr lang="en-US" sz="3200" b="0" dirty="0" smtClean="0">
                <a:solidFill>
                  <a:schemeClr val="tx1"/>
                </a:solidFill>
                <a:effectLst/>
                <a:latin typeface="Calibri" pitchFamily="34" charset="0"/>
              </a:rPr>
            </a:br>
            <a:r>
              <a:rPr lang="en-US" sz="3200" b="0" dirty="0" smtClean="0">
                <a:solidFill>
                  <a:schemeClr val="tx1"/>
                </a:solidFill>
                <a:effectLst/>
                <a:latin typeface="Calibri" pitchFamily="34" charset="0"/>
              </a:rPr>
              <a:t/>
            </a:r>
            <a:br>
              <a:rPr lang="en-US" sz="3200" b="0" dirty="0" smtClean="0">
                <a:solidFill>
                  <a:schemeClr val="tx1"/>
                </a:solidFill>
                <a:effectLst/>
                <a:latin typeface="Calibri" pitchFamily="34" charset="0"/>
              </a:rPr>
            </a:br>
            <a:r>
              <a:rPr lang="en-US" sz="3200" b="0" dirty="0" smtClean="0">
                <a:solidFill>
                  <a:schemeClr val="tx1"/>
                </a:solidFill>
                <a:effectLst/>
                <a:latin typeface="Calibri" pitchFamily="34" charset="0"/>
              </a:rPr>
              <a:t>1,144 children were followed prospectively for an average of 20 months</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2926080" indent="-2565400" algn="l"/>
            <a:r>
              <a:rPr lang="en-US" sz="3200" dirty="0" smtClean="0">
                <a:solidFill>
                  <a:schemeClr val="tx1"/>
                </a:solidFill>
                <a:effectLst/>
                <a:latin typeface="Calibri" pitchFamily="34" charset="0"/>
              </a:rPr>
              <a:t>Measures</a:t>
            </a:r>
            <a:r>
              <a:rPr lang="en-US" sz="3200" b="0" dirty="0" smtClean="0">
                <a:solidFill>
                  <a:schemeClr val="tx1"/>
                </a:solidFill>
                <a:effectLst/>
                <a:latin typeface="Calibri" pitchFamily="34" charset="0"/>
              </a:rPr>
              <a:t>: 	Health survey adapted from the Physical Activity and Nutrition (PAN) Monitoring Tool</a:t>
            </a:r>
            <a:r>
              <a:rPr lang="en-US" sz="3200" b="0" baseline="30000" dirty="0" smtClean="0">
                <a:solidFill>
                  <a:schemeClr val="tx1"/>
                </a:solidFill>
                <a:effectLst/>
                <a:latin typeface="Calibri" pitchFamily="34" charset="0"/>
              </a:rPr>
              <a:t>1 </a:t>
            </a:r>
            <a:r>
              <a:rPr lang="en-US" sz="3200" b="0" dirty="0" smtClean="0">
                <a:solidFill>
                  <a:schemeClr val="tx1"/>
                </a:solidFill>
                <a:effectLst/>
                <a:latin typeface="Calibri" pitchFamily="34" charset="0"/>
              </a:rPr>
              <a:t>including self-reported physical activity, sedentary and eating behaviors.</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2926080" indent="-2565400" algn="l"/>
            <a:r>
              <a:rPr lang="en-US" sz="3200" b="0" dirty="0" smtClean="0">
                <a:solidFill>
                  <a:schemeClr val="tx1"/>
                </a:solidFill>
                <a:effectLst/>
                <a:latin typeface="Calibri" pitchFamily="34" charset="0"/>
              </a:rPr>
              <a:t>	Trained staff measured height (to ¼ inch) and weight (to ¼ pound) at baseline and after intervention. </a:t>
            </a:r>
            <a:br>
              <a:rPr lang="en-US" sz="3200" b="0" dirty="0" smtClean="0">
                <a:solidFill>
                  <a:schemeClr val="tx1"/>
                </a:solidFill>
                <a:effectLst/>
                <a:latin typeface="Calibri" pitchFamily="34" charset="0"/>
              </a:rPr>
            </a:br>
            <a:r>
              <a:rPr lang="en-US" sz="3200" b="0" dirty="0" smtClean="0">
                <a:solidFill>
                  <a:schemeClr val="tx1"/>
                </a:solidFill>
                <a:effectLst/>
                <a:latin typeface="Calibri" pitchFamily="34" charset="0"/>
              </a:rPr>
              <a:t/>
            </a:r>
            <a:br>
              <a:rPr lang="en-US" sz="3200" b="0" dirty="0" smtClean="0">
                <a:solidFill>
                  <a:schemeClr val="tx1"/>
                </a:solidFill>
                <a:effectLst/>
                <a:latin typeface="Calibri" pitchFamily="34" charset="0"/>
              </a:rPr>
            </a:br>
            <a:r>
              <a:rPr lang="en-US" sz="3200" b="0" dirty="0" smtClean="0">
                <a:solidFill>
                  <a:schemeClr val="tx1"/>
                </a:solidFill>
                <a:effectLst/>
                <a:latin typeface="Calibri" pitchFamily="34" charset="0"/>
              </a:rPr>
              <a:t>BMI z-score compared with expected growth without intervention.</a:t>
            </a:r>
            <a:endParaRPr lang="en-US" sz="3200" b="0" dirty="0">
              <a:solidFill>
                <a:schemeClr val="tx1"/>
              </a:solidFill>
              <a:effectLst/>
            </a:endParaRPr>
          </a:p>
        </p:txBody>
      </p:sp>
      <p:sp>
        <p:nvSpPr>
          <p:cNvPr id="33" name="TextBox 32"/>
          <p:cNvSpPr txBox="1"/>
          <p:nvPr/>
        </p:nvSpPr>
        <p:spPr>
          <a:xfrm>
            <a:off x="14732278" y="21218624"/>
            <a:ext cx="16513833" cy="2189228"/>
          </a:xfrm>
          <a:prstGeom prst="rect">
            <a:avLst/>
          </a:prstGeom>
          <a:noFill/>
        </p:spPr>
        <p:txBody>
          <a:bodyPr wrap="square" lIns="80174" tIns="40088" rIns="80174" bIns="40088" rtlCol="0">
            <a:spAutoFit/>
          </a:bodyPr>
          <a:lstStyle/>
          <a:p>
            <a:pPr marL="744221" lvl="1" indent="-561341" algn="l"/>
            <a:r>
              <a:rPr lang="en-US" sz="3500" b="0" dirty="0" smtClean="0">
                <a:solidFill>
                  <a:schemeClr val="tx1"/>
                </a:solidFill>
                <a:effectLst/>
                <a:latin typeface="Calibri" pitchFamily="34" charset="0"/>
              </a:rPr>
              <a:t/>
            </a:r>
            <a:br>
              <a:rPr lang="en-US" sz="3500" b="0" dirty="0" smtClean="0">
                <a:solidFill>
                  <a:schemeClr val="tx1"/>
                </a:solidFill>
                <a:effectLst/>
                <a:latin typeface="Calibri" pitchFamily="34" charset="0"/>
              </a:rPr>
            </a:br>
            <a:endParaRPr lang="en-US" sz="3500" b="0" dirty="0" smtClean="0">
              <a:solidFill>
                <a:schemeClr val="tx1"/>
              </a:solidFill>
              <a:effectLst/>
              <a:latin typeface="Calibri" pitchFamily="34" charset="0"/>
            </a:endParaRPr>
          </a:p>
          <a:p>
            <a:pPr algn="l"/>
            <a:endParaRPr lang="en-US" sz="3500" b="0" dirty="0" smtClean="0">
              <a:solidFill>
                <a:schemeClr val="tx1"/>
              </a:solidFill>
              <a:effectLst/>
              <a:latin typeface="Calibri" pitchFamily="34" charset="0"/>
            </a:endParaRPr>
          </a:p>
          <a:p>
            <a:pPr algn="l">
              <a:buFont typeface="Arial" pitchFamily="34" charset="0"/>
              <a:buChar char="•"/>
            </a:pPr>
            <a:endParaRPr lang="en-US" sz="3200" b="0" dirty="0">
              <a:solidFill>
                <a:schemeClr val="tx1"/>
              </a:solidFill>
              <a:effectLst/>
            </a:endParaRPr>
          </a:p>
        </p:txBody>
      </p:sp>
      <p:sp>
        <p:nvSpPr>
          <p:cNvPr id="34" name="TextBox 33"/>
          <p:cNvSpPr txBox="1"/>
          <p:nvPr/>
        </p:nvSpPr>
        <p:spPr>
          <a:xfrm>
            <a:off x="31603145" y="8977264"/>
            <a:ext cx="11702952" cy="3035614"/>
          </a:xfrm>
          <a:prstGeom prst="rect">
            <a:avLst/>
          </a:prstGeom>
          <a:noFill/>
        </p:spPr>
        <p:txBody>
          <a:bodyPr wrap="square" lIns="80174" tIns="40088" rIns="80174" bIns="40088" rtlCol="0">
            <a:spAutoFit/>
          </a:bodyPr>
          <a:lstStyle/>
          <a:p>
            <a:pPr marL="608269" indent="-470469" algn="l"/>
            <a:endParaRPr lang="en-US" sz="3200" b="0" dirty="0" smtClean="0">
              <a:solidFill>
                <a:schemeClr val="tx1"/>
              </a:solidFill>
              <a:effectLst/>
              <a:latin typeface="Calibri" pitchFamily="34" charset="0"/>
            </a:endParaRPr>
          </a:p>
          <a:p>
            <a:pPr lvl="0" algn="l">
              <a:buFont typeface="Arial" pitchFamily="34" charset="0"/>
              <a:buChar char="•"/>
            </a:pPr>
            <a:endParaRPr lang="en-US" sz="3200" b="0" dirty="0" smtClean="0">
              <a:solidFill>
                <a:schemeClr val="tx1"/>
              </a:solidFill>
              <a:effectLst/>
            </a:endParaRPr>
          </a:p>
          <a:p>
            <a:pPr lvl="0" algn="l">
              <a:buFont typeface="Arial" pitchFamily="34" charset="0"/>
              <a:buChar char="•"/>
            </a:pPr>
            <a:endParaRPr lang="en-US" sz="3200" b="0" dirty="0" smtClean="0">
              <a:solidFill>
                <a:schemeClr val="tx1"/>
              </a:solidFill>
              <a:effectLst/>
            </a:endParaRPr>
          </a:p>
          <a:p>
            <a:pPr lvl="0" algn="l">
              <a:buFont typeface="Arial" pitchFamily="34" charset="0"/>
              <a:buChar char="•"/>
            </a:pPr>
            <a:endParaRPr lang="en-US" sz="3200" b="0" dirty="0" smtClean="0">
              <a:solidFill>
                <a:schemeClr val="tx1"/>
              </a:solidFill>
              <a:effectLst/>
            </a:endParaRPr>
          </a:p>
          <a:p>
            <a:pPr lvl="0" algn="l">
              <a:buFont typeface="Arial" pitchFamily="34" charset="0"/>
              <a:buChar char="•"/>
            </a:pPr>
            <a:endParaRPr lang="en-US" sz="3200" b="0" dirty="0" smtClean="0">
              <a:solidFill>
                <a:schemeClr val="tx1"/>
              </a:solidFill>
              <a:effectLst/>
            </a:endParaRPr>
          </a:p>
          <a:p>
            <a:pPr algn="l">
              <a:buFont typeface="Arial" pitchFamily="34" charset="0"/>
              <a:buChar char="•"/>
            </a:pPr>
            <a:endParaRPr lang="en-US" sz="3200" b="0" dirty="0">
              <a:solidFill>
                <a:schemeClr val="tx1"/>
              </a:solidFill>
              <a:effectLst/>
            </a:endParaRPr>
          </a:p>
        </p:txBody>
      </p:sp>
      <p:sp>
        <p:nvSpPr>
          <p:cNvPr id="26" name="TextBox 25"/>
          <p:cNvSpPr txBox="1"/>
          <p:nvPr/>
        </p:nvSpPr>
        <p:spPr>
          <a:xfrm>
            <a:off x="31863920" y="26259184"/>
            <a:ext cx="11394704" cy="2235395"/>
          </a:xfrm>
          <a:prstGeom prst="rect">
            <a:avLst/>
          </a:prstGeom>
          <a:noFill/>
        </p:spPr>
        <p:txBody>
          <a:bodyPr wrap="square" lIns="80174" tIns="40088" rIns="80174" bIns="40088" rtlCol="0">
            <a:spAutoFit/>
          </a:bodyPr>
          <a:lstStyle/>
          <a:p>
            <a:pPr marL="651419" lvl="0" indent="-651419" algn="l">
              <a:buFont typeface="+mj-lt"/>
              <a:buAutoNum type="arabicPeriod"/>
            </a:pPr>
            <a:r>
              <a:rPr lang="en-US" sz="2800" b="0" dirty="0" smtClean="0">
                <a:solidFill>
                  <a:srgbClr val="000000"/>
                </a:solidFill>
                <a:effectLst/>
                <a:latin typeface="Calibri" pitchFamily="34" charset="0"/>
                <a:ea typeface="Times New Roman" pitchFamily="18" charset="0"/>
                <a:cs typeface="Times New Roman" pitchFamily="18" charset="0"/>
              </a:rPr>
              <a:t>North Carolina Division of Public Health. </a:t>
            </a:r>
            <a:r>
              <a:rPr lang="en-US" sz="2800" b="0" i="1" dirty="0" smtClean="0">
                <a:solidFill>
                  <a:srgbClr val="000000"/>
                </a:solidFill>
                <a:effectLst/>
                <a:latin typeface="Calibri" pitchFamily="34" charset="0"/>
                <a:ea typeface="Times New Roman" pitchFamily="18" charset="0"/>
                <a:cs typeface="Times New Roman" pitchFamily="18" charset="0"/>
              </a:rPr>
              <a:t>Physical Activity &amp; Nutrition Behaviors Monitoring Form</a:t>
            </a:r>
            <a:r>
              <a:rPr lang="en-US" sz="2800" b="0" dirty="0" smtClean="0">
                <a:solidFill>
                  <a:srgbClr val="000000"/>
                </a:solidFill>
                <a:effectLst/>
                <a:latin typeface="Calibri" pitchFamily="34" charset="0"/>
                <a:ea typeface="Times New Roman" pitchFamily="18" charset="0"/>
                <a:cs typeface="Times New Roman" pitchFamily="18" charset="0"/>
              </a:rPr>
              <a:t>, Monitoring and Evaluation Subcommittee of the North Carolina Child and Adolescent Overweight Prevention Initiative (North Carolina Healthy Weight Initiative), North Carolina Division of Public Health and University of North Carolina Chapel Hill, 2003</a:t>
            </a:r>
            <a:endParaRPr lang="en-US" sz="2800" b="0" dirty="0" smtClean="0">
              <a:solidFill>
                <a:schemeClr val="tx1"/>
              </a:solidFill>
              <a:effectLst/>
              <a:latin typeface="Calibri" pitchFamily="34" charset="0"/>
            </a:endParaRPr>
          </a:p>
        </p:txBody>
      </p:sp>
      <p:sp>
        <p:nvSpPr>
          <p:cNvPr id="3074" name="AutoShape 2" descr="data:image/jpeg;base64,/9j/4AAQSkZJRgABAQAAAQABAAD/2wBDAAkGBwgHBgkIBwgKCgkLDRYPDQwMDRsUFRAWIB0iIiAdHx8kKDQsJCYxJx8fLT0tMTU3Ojo6Iys/RD84QzQ5Ojf/2wBDAQoKCg0MDRoPDxo3JR8lNzc3Nzc3Nzc3Nzc3Nzc3Nzc3Nzc3Nzc3Nzc3Nzc3Nzc3Nzc3Nzc3Nzc3Nzc3Nzc3Nzf/wAARCACfAKMDASIAAhEBAxEB/8QAHAAAAgIDAQEAAAAAAAAAAAAAAAYFBwIDBAEI/8QAQhAAAQMDAwEGBAUBBgMIAwAAAQIDBAAFEQYSITEHEyJBUWEUcYGRFSMyQqGxFjNSorLBNYLwJCU0YmNzktHC4fH/xAAaAQACAwEBAAAAAAAAAAAAAAAABAEDBQIG/8QAKhEAAgIBBAEEAQMFAAAAAAAAAAECAxEEEiExQQUTIlFhMlKBFXGRscH/2gAMAwEAAhEDEQA/ALxooooADUfdb3arO2HLrcI0RB6F5wJz8s13LUEpJUQEgck8AV8+XWRH1Dqu7XpW2QyH+4guK5SGkDblPlgnJB964smoR3M7hBzlhFqT+03R8OOt4XpiQRwGo+XFqPsB/wDyoi19s+lp09EV9Fwt4X0emspS3n0JSo4+eMUlRrbcZLD0y3wG1xoxUlxe7atRCQohtOPF1x1HOR5VHSXm5O1pyI7JiKQSp7uFKQk8YBOMDPPPtVK1D/aW+wv3H0YhaVpCkkKSRkEHgisqqnsZvxVJm6abeVKhxGg/Ge37gyknBaJ68HkZ8sjyq1h0phPKyLtY4CiiipAKKKKACiivDQAk6+1dMtUuNZNPMtPXqW2XQt/PdR2gcFasckk8AfU+QKfLtF0uvivmprrIJzubjuCO1g+W1P8AvXl8Lrvand7iXAGYiY8FSNv6g4ncOfLCtv3qb/pWJ6nq7qpqEHhY/kc01UJLMkLLejI8b/ht3vUJX+NmYRUzZtZXrTFxYg6seTcLTJdDbFzCQlbKieA6OBj3Hp9B21zXOCzc4EiFITlt9soPtnofmKT03qV0Jr3HlFtmni18VhlqIIUAQQQR5VlSb2T3Vy56QYalOhyZb1qhSDu3ZU2cAk+6dtOVemRnBRRRUgFFFeH0oATe12emF2f3Yb1JckNiO2E9VKWQMD5jNVQ2EwLWAhBKI7I8I6naP61OdoN4Oo9XKhJJ/DrI5gDPDsggZOP/ACjj6n1rHTECDc5rxusxtLbb6WGYRUB36tgXk+ahjI2jrtOc9AnqHult+huhbY7n5JNucdO6egMru1vt6lsiQ8p9lb6gp1alHwhSdqdxICieSCMVPvznItlQ45ebch1KUqcmPp2tbVZAVt3jAJwB4vXmvL3pi1XvvPxBp0h1CEPJafUgOBBJSFAHBwScVHTrPAavtljtJ7htEZxppLSsLQW8FBz7JU6nnP6zVKcJY+y170QXZ3fRD7T7pHWqJLZvRQluZC/ui423u4BJ4wVZ5PiFXaOlfOyYrOjNZR3oKO9iW65JShtS/EUOtJSefUFZ+1fRA6U/CSceBGcWnye0UUV2chRRRQAVg8tLTSnHFBKEAqUonAAHmazrivdubu9nm215am25bC2FrR1SFJIJHvzQBU1sbd1OrVN6hs/9nnT2DDBVjvkx1I8Q9M7Pvx5ZojRZbNtXd50eTGmiYhpTa31kOJU4EK8P6dgB8JAyQjJJ3GuzQxn2W7XHR10fbf8Aw1Da4j6WwjvGVD09ieuTznk113J+bPuDC3oTse3sZ2l7han+McDjaAVAHPJJ9BWXqXhzyh2pLamjLyor08DJ4460vX28Kefi2Kxuoeutxc7lvu1BXcJ/cs+mBk/Q1gU0TumoxQ1OajHLGrsaaPwN/lpbUlqTd3VNKP7kgJTkfUKqw6idLWONpuxxLTCH5UdvBVjBWrqpR9ycmpavZRWFgyXywoooqSApe11qVGlbCueWw9IWtLEZkqx3jqv0j5DBJ9gaYaSO2K3NTdEyZK1bXLa4iayfVSDjH1BI+uaAKqt8NxhyXIkvd7JmPF55QGEhROTtHkOa5rk5FhPQpcaCoXKO4t0vJb/vVbm1NpBA6nDiPX7ipFh9t9tDjakkLSFDB8jWue207DdS84G0ABRcz+ggghX0IBrLjNqxuXk0ZQi4JR8Fg3udIXDt9ytt0bhwlLHxDj0bvkJQocKWMpIAVgKORjJJ6VFw30RLo7NauVlksstrfuc6BFPIHRvvSs4JOTtGcdeMjO9KrnZrIq9tojBKo5kz4DpU2jfjKltkbigkZKk4IJ9Dklau19nX/u48+Iba0wpLrkAqUVrV+0rJSnKRg4ABGU5zxVycYxfHH2VtOUkcFuX+Ia304LxhDEucqQ8lxXHe8qbQT54O1PvivocdK+bLyFSXYUGIC5c3JTRitpG5QWFZzj0Azk19JNbu7RvxvwN2PWmKHmCeCi9Yngyoooq4pCua4TotuiuS58hqPHbGVuOqCUpHzroJFUn2zakgy77aLU00q6NQpG6ZGQSEFxQwhBUON3U4+nrQBblmvlsvkcyLRPYmNBW1SmV52n0I8j86ka+fLPC1TpG4O6it1sZTHZgEzWnNjCX8ZUSltB42jaORk4J5zXQ52uasRMTLfiW5iC2pC3oiPG8WsjcR4vfzxRknDHfXrUewaqteq3CG47qDb5yyeEpV4m1/RQwfY+1cmsNRQI9pbjsuNyXbj+WyGyXAE+bmE8kJHPHU45HWl/VGok9pE8W63FadNxFhx94gpXKcxkJGegGfn/FdEWzWuGtDkW3RGXGzlLiGUhY/5utW1+nu+SsfH/RW/wBTjp06ly/9HNDQxGYS3GhTZJSOHHxlSvfc4R/t8q49RMTHEMzbfaCbhGWl6O+hxCVtrScjI8wcYwCaY/8ArpR08q2Hp4OO3pf2MBauUZ7+3+Wx00NqqPqm196EGPcGMImQ1/rZX8v8JxkHz+hpkqlbjNk6dmNakt28rjYTNYTjEmPnkH3T1B8ufWrit8xi4QI0yMvexIaS62r1SoAg/Y1j3Uuqe1nodPer4b0dNFebh/0KKqLxf1VrKz6VEdN1dd76SSGGGWlLW5jrgD5ikbWnaGm5aculuj6cuajJjrZQ4tKNo3DG7AUTx16eVaO0t9T3aTAjLA2R7SXm/Xcp0pP8JFQl2fMW2SX0EBaG1bMjzxx/OKOwSzwI8FhDEZlTfgWlIVvScK6c8it6h8S3l9195CudjjqiPtnFYP8Agj7B5lKPuQK3eVb0aKm0nFcI9RCmvKi49IZIGur/AA2UsqXGloA2gym1KVj3UCM/Woa93iffJ65cuUWpHdBtPwvgCEcnHmTz5k1x+1akgolr54W2Dj5E5/qKreh00ZbtnZE9NUmuOy0eweLaTHuLxaDl7jvlt6Q4dy+6VynGegOCD6kUzaz7SbfplTzLEV24yIpQZaWVAJjpUcDerpuPknr8utVRp+336CYt00mtXxd0U/BmLUMojjIKV+gwkZyfPp1plfsBtCGozbbTqmFKeYXJ8Tba/wB8ySo8KV/gT1Hl54xLZxhNxR5+dLU5L6LQ0nqm16ttyp9ndWtpDhaWFtlJSsAHHPsR0qbqjeyaWi067lQviriqLdmlORFyG8ImuJypboGPCCAog+Y8+lXiOnNT2UFNdpOrNQSNUSNM2uV+Gwmm0F2S0PzXNyScbs8D5c8daX9I6JbulrkuJkvxoTa9yHVoU+849lSAtLQyBhSSM4zwenWmPtetpt2qLZfUcMTkCC+c8BwEqbOPoR9KlezmWgiTDUnbvTycftUcc/JX+s1S5NWbX0WqKdeV2Rtzu62M2+4oMmQUp71MkhCVg8EiMyVOFPUHvFJT71zX1ti86TjRWIkVqSJSm2Ux0NoG39LwKGyQlICgcKVndtyM4rquMGPAlFmaSiG06O8dej9402nITwlIQyFZHA/NXzjjpWaX1TFCSpTqkFCW2O+SEqDSRhJUAAApXKiABgqx5U7p6Penh9COr1HsV7l34Oa0W6PabexCijwNJwVYwVnzUfc1l8YlVw+DaSVqQje8sdGwf0j3J9PTk+WePU97asNqclOAKdPhZbP71/8A15n5VlYIcqBEV+IOMKdWrvHC0k5Uv9xUonk9PIAAACtjclJQj4PP+25Rdtnnr8v7MJc2Y7IcbhLaZZb8JcW3vUtXmAMgADpz55rn33YZ/wC8mz7KjA//AJVrtKlLtsd1xIS46gOLAHG5XiP8k10POIZaW66oJQhJUonyArHnqLJSbTN+vSUwiouJpki4S4T8STLYLb7SmlFMcg4UMHHixnmtEf8AtNara3Gsup5qBHRtYZcQgtgDy5BrcJhKdwgXMjHChbn8f6a3svIeZQ+3koUncklJB+x5FVznKf6mXwrhWsRWCUsfbbbU2qOm/IcRckgpkBlslO4EjI+YwfrRVUQNNm5x/jS24ouuLOQrj9RH+1FcHZafaS2tHahEeUkhtyzbEq8iUuqJH0BH3pc1Pk2hYB/U42D8t4zVodpGlZ9+/Dp9lWyLlAWrCX1lKHWlDxJyAechOPKqgv8ANnbJ1vlWp6O/AdZEs94lSGtygU8jkgjn/wCq6hjcsndeN6yQ0rlDZ/8AVR/WtlYSG1OlBSoDYoKwfPFZJWCMDgjqD1FeiTxN5PVxeJvPnB751x3CUiM9FKv3KIJP+Eiu3oKb+yXScTUtwu90uzSX4LTZhNNqGQVEeJX0HQ+/tVGst9uHHbFtff7Vaa7bNnZhejFlXK3uR3Vs+B/vGklagSAk+EckYCeQOM8+0xqPV1tnzGbFaYJu95U7liM62pLTbiRkKXuxkAc4GenlxVd33T7mmrw/ZLgCvuld5FfUP71s9FA+o6GpPs6bbT2k2BDKBvSp9Sto6JLShk/Wse7Rwm3qM9+PyZ1qcqXcpLDLe0Vo1y0Snr3epIm36Wja66nhthPXu2x5JHHPnjypxHFAFe1UZZB6y0+1qbTc20vbQXkflqP7HBylX0IFUbYL8qIlmS+04H0KLEhgeFxSs7FoSD+7nKR646V9AXe5RrRbZE+csIjx2y4s+eB6e9UDZWZF51jPvcuOIjD+2azFznBXuSlR98BRPzFCp96SS+zmeoVEJSfWBv8Ai7neDHmX/uviWx+VHb5bYyMEjPVZ8z5cgcZySX2osdyRIWENNoK1qPGB61srqt1qiyH4911BKYjWlhYXGafcCRKcGcLUD1SngpHmeegGduyUNNVwecqhZrbvl/P4FXVWlpTsexXyQy6sTXGwph1ODEBWlaRjyJRvCs/u2ipuYopiSFD9rSj/AAalNbaoiXCVabVa1/EIdkF155A8CUoQpQGT1JIzxnp8qjnEB1tbZ6LSUn5EVRom5wlPOWxn1JKE4QXCSISInZEYT6NpH8Cs0xvjZsCIFBIdlN7s85SlW9Q+qUkVwsXCOwlMWa6lmU0kIcQs7eQOoz1B8jWubNaeXDRBuPczTJQmM42clK1HYTjBB4Wqsza0+jbUk+Ux9ZajphNX55+Su4LkFpLaXlbD+aUlsNZ28JGScZG3OeKR47yG7S5IKwGiHHQvPG0kqB+3NeXu3wbHc2H5Fzk/GTm3TJlPPJR3iEhI2nAGM5T0xnbXI2tWrpzWnNPhbiXVBMqUhP5cdrz5x6Aj08qgksXsssONAWdUmO0txxtbu4jJIWtSh/BFFWBDitQ4jEVgFLTLaW0D0AGBRQBuPSqoudvbb7QdVplBC2Z0aI7sUMgp2LQQR58pP3q1z0qn9ZXqDF7UpDD0hIQ5aENOqR4u7WFqVhQGcHaoHn1HrQBWSHkiOHj4Gyndz+weQz7etC1NKaLhXhKRkqzginrQdhtX4W3MLzdxkBRT3iwMNFJIACeiTjHJ559DUrqDSdsvqVKf71h5adpcYVtJHuOh+1OP1WCexx4wa39TWNrjlYFHSmibvfYkl9+UICW3S22iRGK1r4BJOFDGM4+YI8jUnozVzvZoXrJfYyZNsXKUtu4RFhWVKABOP3AbTnHIIxTHAjXu2uyA3cY82K+8t0sSGS2tBWcnDiD0yT5ccelQd3tswMPxG7Gu4tyxucLshG0Kzgbj4SSByHAkL8IB3A8Zz1Nlkvk8rwI22q2Ky2WHIRo7tItwbU9FuKG/Enu3drrJPnwQpPyPBrdpTQWn9Ky3ZVqjLMp0bS++4VqCfQZ6D+tVlH0vbowiIk29VruBAbZn26QvG/b68YJ56jB6Z5xTn2d6luirxK0tqN0SZsVoPRpoG0yWicZKR0I4H3+Z7jNS4F8liUqdpuo5OltIzLnBbC5IKW2yoZSgqONxHnj09aa6X9fWuNeNH3aFMWG2Vx1K7w/sUnxJPUdCkcV0AmxNEsylIkarnyb7KzuPxDigyhWMeBseH71BLjv2hbCpSit+I2I0kAY7xGRtcA+YzgeSlDqMV16HcvOpLdCucp2TbmEMBhzu3smbt4CwCPyx18SeSfYU8R4cZjlplIVjG88qI91Hk/U1VRqJ0Sbbzk51VNd8VFcYK0u9zmOp7i0x55IKSuQzBcc467UjaQSemTwM+fSoVTGqr3NW7CsU8yiAlU66J2KSPbdwBx0TwPTmrsOT1UTQai/UyulukRpqY6eO2H+fJTdnsF8sl2VMu2ZkpILamWlglLatpDiM4B5BBHHQ+mKnJt6ajMd73Kxzgpf/ACD9CsAH7inm62e33dKROY3qR/duNqUhaMkE4UkhQHA4zg4qIlaRASRBucppOMd1JSJDZ+e7CvsoU7p9dGuG3GBPU6J3Wb3yRMOSmayHu5cbPo6Ekj6pJB+hodSXrpbGgv8AS6t4pPmlKCP9S0n6Vk3YLhanViJaIriHFAqVCeCCrn9RQvaB98/OsoCJRvzyZkNccR4ye7KloVv7xRyfCTj+7x186bt1VU6WovLFNPo7YahNr4oX9Yx/xi8tWsJDhkyI0NAQRuRlRcc69PDsP1q8bbbodtjIjwIrMdpIwEtICR/FVDoiKq69qRlyHGnGYTDsllDfVClnu07vU7U5+RTV0jpWc8eDYSfZ7RRRUHR4oZSRXznB+Kslzm2/UqFMXR2QtZkvDaJeSPElXQ9eg/8A1X0bXDdbRbrwx8PdYMaYyOQh9oLAPqM9D7igClXYqFOF5hTkd8jAejr2K+44PU8EEV0szrsy2EJuSXlA/qkx0qJHp4dv3rZ2r6Gt2m9OO3qwyp8FbLiEmOiSotEKVjpnKcZ4wce1LV+gKjWWVIjTrg2603uSTMcPIxnOT6VDin2gGpV7uiEkpjwncf4lLb+/6sVvs0+7XNcSZKjfCxHUFSGm1JcyMcFajhQz5JSny5PlSNd9DXaDpGFd7lf3nJ1zdZbiwgtRB7zkblE+nOAOKtVtsNNoabztQkJHvgYpe1Rh0iGcV3UlIhpOd65jYQB6gkn/AChX0zWWnULk9qDa0IwmJalFxWeveLASP8prJ9tMifHCtpEcKd9wsgpT/BXUl2bwkqmX+9K8SpkwR21bsgNsjbgenj31FK5BD1Sd2qSXf7LOWuKcS7s6iC1xnhZ8Zx7ICqcKrm6Pfj3aWG0rJiaej5wM4Ml0Ec+R2o+xNMt4WSSdix2osZqOwja00hKEJx0AGB/SiTIYiR3JEp1DLDY3LccUEpSPcmttVH2lSJuo3L2xHeWzabAyhT2ORIkKIwPkAT8sH1GFIRc2SOcrWsdVvE20QJU+Mp7uUyT+SzvzgeJXJGeMpSRn0qPkalvMlspBjQ94I/KSXFJ9wpXGR7ppjt9piK0xEtS2wqL8IhspSccbRyD1B88jnPNIWp4N2slytdrtKk3aXcS4GWnUBtYCACdytwSTyecDoasr2N4wB58MFPKeekTHnVElS3JThJJ9t2B9K3Md7G/8PMnI+Ux3/dVR8iLr2GhS5OkiUoBKlIdSrA+hNcVuvF0n2xM9mBCDRCj45CgcJJB42+1X4IGF96U+yWnbhcNhHIExwZ+ua0w0OWnSl5mRHXlrc3/DFxZWpJADY5UTnxhRFRltOsr1Zm7rZ9NJehuhXduplIJOCUnwZCuoPlXfNgauuFqttktemp7BSWg/JnkBPgweSDyCRknqeeDmhLAEfYra1adaaa/DnJKZkmUlDqg6pXeNJT48j06cV9EDpVfaF0FNtd1F71JMjyrihstx2mG8Ij5/UQo8knpnAwM+vFgipA9ooooAKKKKAIjVdji6jsE21zQe7fbwFJAJQocpUM+YOKoG8Wy8L7ORcn5rat0n4UtJZKVrw4Ucq3eZTnpX0HqG7MWOyzbnKJDMZorVgZJ9APcnAqkU3pl/srgruLjbDzd3Qp5B4OO+3khPXGDQAzapX8fr+z2dgkwrFB79e08F1Q2pBHsAD9TUyOopZ0S4q6Lu+onTuVdJ7i2j59yjwoB4HTkfQetMb7qWGHHl8pbQVkewGf8AakrnumQczTqUNypqyNgJ2n0SgYP8hR+tNHZwyWdEWdSjlb8cSXD6rdJcV/KjSJqErY0NP3KKl/h6gonqSpGD/U1ZOkZLcvStnktJCEOwmlpT/hygcVdQuyTZqa8MafsM27SiO6itFeCf1K6JSPckgD50hdm8B6Pp4z5pJnXZ5U6Qo+q+QPXGOfmTXX2rOG6yLLpJAUU3KR30spz4GGsE5weMnAz7euKn0JSlCUpSEgAAAdAKLpYWCUa5b6YsV6QvG1lCnDn0AzVfxLcqN2EXWfOwmXdAua6o/uKl+H7gA/WmDtHnC36Kujh3bnWvh0BJwSpfhGPuT9K5e18ptuirHYGm0JalS48ZxCU4AbQMkDHTkJ/milYWQYw2MrNlgd8na4Y7e5J8jtHFLN6yO1vRfPHdyB/kVTptCBsT0T4R9KTNWoW3r/Q0lAOPi3mlKHlkIwPr4q4rfzJfRZt1/wCGy/8A2F/6TXznpuVHa0ejLzSChlzcCoDByqvpN3YW1BwDYUndnpjzqhbDb7ex2OagnKisLVIdkKbWpsEoGUoQASMgAjP1po5LX7MmEMaAsKEDAMJCz81Dcf5Jpmx7mo7TTAjaetrA/ZFbH+UVJUAFFFFABRRRQBi4tLbaluKCUJGSpRwAKQrr2waSgSFR48iRcXh+2E1vBOM4CiQD9M0dsCp8+yRtOWfaZt2f2HcvYA0gblHPzCR8iaQZVh1VbrrbrNb7daW1y21FtaXVKbSEAbgo7UkHkeR60Ad2vNfPar0rMtdt0/c463yjLslKUjaFAnjPtS1c7rEmaffbYO6VIi8MIQVrGQOoA8ueTx/FZXuHebJfYlt1e/DDD6O+Q3FBUlZSeEnjPXnHtWmbcJsiVcJtncS21a47aX0SGVJK1rcCUNhJAIOT7dKAJfSL9xsVmaiBpt4JO4tPL2lvd4spUkHKSCFAEZ56ipG4XK8Xu0yGLWiBGWtRZd799RU2DkbQdoHeKwCEp3HBBIGRWi6WLUltZipuX4UXNuUyoq3Mw2UkFYcSrAcbTu9dydx28cVhBhTJV3LMASWri82pl9llwNq2oVglS+qUpJ/UkjII68Cj2oS5xyd4i1+ThTEmXdTlofvFzQyuEtzun3ENBWOMLVs8KU8b93PQAHydux3UIi2KZp69LEeZY9yiXQUBUc5UF8gHAB9OhSfOki7wZVmnv227MJS9EWzKjPQQt1LS1qOzxKQEpO8fuwDnFcmq9KzJF2b/ABGTHjOK2qnSEvLdUELWEpLiiBk8LPGQNnXpjvZn9JEsdosPSL41Hd7pq9wBTctfwsAEcojNkjPQEFSskg02DpVa6McOnY62bU7PuVuK1K7h5gtqSd6gC2pW1JBSEk+RKuCOaebdfLdcHO5jyEiSBlUZ3wOJ/wCU844PIyD5EjmlLqpr5NcEJoXu0Zoyn9LwNhW2/emO8T6pGc/wT9qj+2K6jUF1g6fsATJuFtWudIUVAIaCEkkE+vt8qhO2K9OxtT2OJFluxHY6C8t9A3FvvDtyB6hIJ+orb/Z+zW12SiHGmCEtpCQ+1KQ2XBs2rSolaSQcnIHB49OL6K9yxnBDY9xtU2xyaLfMkJiXEcOMPHACgSCAv9J5SrAznA6VGannQ5WpNJR4khuRKF1DgbZVvIQEncTjoBx/0DSwxqKDtVabHAQvY2TtK2w0nyAO0k5zXDLF7an2a42di12x60sKaQrvC4F7k7SpWUDyJ65qZ6euuScZZBPJeOrp34dpa7zcZLER1YGcZISaob8Skp7HFWE219Lg/MU+paAjZ3ve5Aznp7Vjf9R65v0B6A5dokth1JQ61DawFjPIKtgSPuDW9xu4uWBUJUIlxUYtFReSOcYzxQBf1ieS/ZYLqM7Vx2yP/iK76oCw601jZoESFJn2tlLSEttNzYyhwBgDenAJ49c1PRO1DUNrcS/qaBb37aSAt+2bwprJxuIUfEPligC4aK5rfNj3GGzMhPIejvIC23EHIUK6aACiiigBb1dpRvUZhPtzpECfAWXI0pjBKSRggg9RXFp7RsyFekXq/X167z2mlNMksIZbbSrGcJT58U40UAVreZDWn+0WTdtQpKYEmI03AnKay3FUkne2pQ/SVHnJxnp5Ut/CRe0LX9wataVLsTkH4e5TEZSl1xPibKD0KkqCME9QFeR5utbaXElLiQpKuqVDINeNMNspKWkJQknOEpAFAFafgnaFbrpAcEm13iDDQtHi/JeeQoY8eQeRgdODjnNQFoOtNI6ku1zOj3pFtnFAUzGdS64gI4TtKeTgEjBHp6c3bijAoApafpi79pmoVXOZbJenYkeJ3LS5KcuOuBW5IUg9Ug5PlXNKRqHT8ofjcSXGBCUmVHjmZDKU5yRghxrO4eo44TjpeW0UYFdwnKDyiMIpWLqSHIbCm5UCQSMhMeYkKx6lLuwj5c1H3e/aTM4J1JHdeQw0VNNKjqO9ZPl0BwB648Xtxbl60Xpu+7jdLNEfWoYLgRsXj03pwf5qKjdlOh4z6Hm7C2pSTkB191xP1SpRB+oq6WrslHa+SNqFXsrsNp1B+O3V6ykWmaptiKxNG/woGSU5zxuPkcZGPKnGP2a6Njub0aehk+jgUsfZRIpqaaQy2ltpCUISMJSkYAHoBWdLHRTutNHWKzashXVelpEu0ORy26zbo5Uhh1JGFqQnGQQTny46E0ndoNsk3B7+0sKwS4unYYbbW3IT3JeO4grCOoByBk+1fSWOc1xXq1xL1a5NtuLYdiyUbHEn+CPQg4IPqKAKct2lr7IsoNshsWdktlbfxbhUtOeeEAH+Tx6eVcdl0+jXd9anaWRcrPbI8VTb06SrvFPPbiQACohQGR5gew4pzc0Nq5UNNmTrBAs4T3W8QwJPdDgI3fLA3ZB/pTzYbLDsFojWu3N7I0dG1I8z5kn3JJNAFJWmBfrtc7taBCiTmoLimFzCotMrUP2kEE556Af7Z4dK2jTGm9TXODryLHamtlC4oc3LjFChk7c8H/m9COoNWvdNK3qNdJU3Sd3YiJmrLsqJLY7xsuYA3pI8QPHI6GstL6FagTHrvqGQ3eb2+RmU6yAloAYCW0/tGPMdaANHZBFejafmqDbjVveuDztubcSUFMcnw+EgEAncR7GnqvAMdK9oAKKKKAP/2Q=="/>
          <p:cNvSpPr>
            <a:spLocks noChangeAspect="1" noChangeArrowheads="1"/>
          </p:cNvSpPr>
          <p:nvPr/>
        </p:nvSpPr>
        <p:spPr bwMode="auto">
          <a:xfrm>
            <a:off x="54431" y="-677861"/>
            <a:ext cx="1249136" cy="1419226"/>
          </a:xfrm>
          <a:prstGeom prst="rect">
            <a:avLst/>
          </a:prstGeom>
          <a:noFill/>
        </p:spPr>
        <p:txBody>
          <a:bodyPr vert="horz" wrap="square" lIns="80174" tIns="40088" rIns="80174" bIns="40088" numCol="1" anchor="t" anchorCtr="0" compatLnSpc="1">
            <a:prstTxWarp prst="textNoShape">
              <a:avLst/>
            </a:prstTxWarp>
          </a:bodyPr>
          <a:lstStyle/>
          <a:p>
            <a:endParaRPr lang="en-US" dirty="0"/>
          </a:p>
        </p:txBody>
      </p:sp>
      <p:sp>
        <p:nvSpPr>
          <p:cNvPr id="32" name="Rectangle 31"/>
          <p:cNvSpPr/>
          <p:nvPr/>
        </p:nvSpPr>
        <p:spPr>
          <a:xfrm>
            <a:off x="756463" y="8545217"/>
            <a:ext cx="13524981" cy="8944924"/>
          </a:xfrm>
          <a:prstGeom prst="rect">
            <a:avLst/>
          </a:prstGeom>
        </p:spPr>
        <p:txBody>
          <a:bodyPr wrap="square" lIns="80174" tIns="40088" rIns="80174" bIns="40088">
            <a:spAutoFit/>
          </a:bodyPr>
          <a:lstStyle/>
          <a:p>
            <a:pPr algn="l"/>
            <a:endParaRPr lang="en-US" sz="3200" b="0" dirty="0" smtClean="0">
              <a:solidFill>
                <a:schemeClr val="tx1"/>
              </a:solidFill>
              <a:effectLst/>
              <a:latin typeface="Calibri" pitchFamily="34" charset="0"/>
            </a:endParaRPr>
          </a:p>
          <a:p>
            <a:pPr marL="568325" indent="-347663" algn="l">
              <a:buFont typeface="Arial" pitchFamily="34" charset="0"/>
              <a:buChar char="•"/>
            </a:pPr>
            <a:r>
              <a:rPr lang="en-US" sz="3200" b="0" dirty="0" smtClean="0">
                <a:solidFill>
                  <a:schemeClr val="tx1"/>
                </a:solidFill>
                <a:effectLst/>
                <a:latin typeface="Calibri" pitchFamily="34" charset="0"/>
              </a:rPr>
              <a:t>The North Carolina Health and Wellness Trust Fund established a three year community grant program designed to expand the statewide effort to prevent and reduce childhood obesity. </a:t>
            </a:r>
          </a:p>
          <a:p>
            <a:pPr marL="568325" indent="-347663" algn="l">
              <a:buFont typeface="Arial" pitchFamily="34" charset="0"/>
              <a:buChar char="•"/>
            </a:pPr>
            <a:r>
              <a:rPr lang="en-US" sz="3200" b="0" dirty="0" smtClean="0">
                <a:solidFill>
                  <a:schemeClr val="tx1"/>
                </a:solidFill>
                <a:effectLst/>
                <a:latin typeface="Calibri" pitchFamily="34" charset="0"/>
              </a:rPr>
              <a:t>21 grantees, including school systems, health departments, statewide agencies, community non-profits, hospital systems, and a university each designed and implemented a community-originated intervention to improve physical activity (PA) and/or healthy eating.</a:t>
            </a:r>
          </a:p>
          <a:p>
            <a:pPr marL="568325" indent="-347663" algn="l">
              <a:buFont typeface="Arial" pitchFamily="34" charset="0"/>
              <a:buChar char="•"/>
            </a:pPr>
            <a:r>
              <a:rPr lang="en-US" sz="3200" b="0" dirty="0" smtClean="0">
                <a:solidFill>
                  <a:schemeClr val="tx1"/>
                </a:solidFill>
                <a:effectLst/>
                <a:latin typeface="Calibri" pitchFamily="34" charset="0"/>
              </a:rPr>
              <a:t>Additional focus on policy and environment changes such as policies regarding foods provided in schools and afterschool programs.</a:t>
            </a:r>
          </a:p>
          <a:p>
            <a:pPr marL="568325" indent="-347663" algn="l">
              <a:buFont typeface="Arial" pitchFamily="34" charset="0"/>
              <a:buChar char="•"/>
            </a:pPr>
            <a:endParaRPr lang="en-US" sz="3200" b="0" dirty="0" smtClean="0">
              <a:solidFill>
                <a:schemeClr val="tx1"/>
              </a:solidFill>
              <a:effectLst/>
              <a:latin typeface="Calibri" pitchFamily="34" charset="0"/>
            </a:endParaRPr>
          </a:p>
          <a:p>
            <a:pPr marL="568325" indent="-347663" algn="l">
              <a:buFont typeface="Arial" pitchFamily="34" charset="0"/>
              <a:buChar char="•"/>
            </a:pPr>
            <a:r>
              <a:rPr lang="en-US" sz="3200" b="0" dirty="0" smtClean="0">
                <a:solidFill>
                  <a:schemeClr val="tx1"/>
                </a:solidFill>
                <a:effectLst/>
                <a:latin typeface="Calibri" pitchFamily="34" charset="0"/>
              </a:rPr>
              <a:t>Interventions included:</a:t>
            </a:r>
          </a:p>
          <a:p>
            <a:pPr marL="969199" lvl="1" indent="-347663" algn="l">
              <a:buFont typeface="Arial" pitchFamily="34" charset="0"/>
              <a:buChar char="•"/>
            </a:pPr>
            <a:r>
              <a:rPr lang="en-US" sz="3200" b="0" dirty="0" smtClean="0">
                <a:solidFill>
                  <a:schemeClr val="tx1"/>
                </a:solidFill>
                <a:effectLst/>
                <a:latin typeface="Calibri" pitchFamily="34" charset="0"/>
              </a:rPr>
              <a:t>Active recess</a:t>
            </a:r>
          </a:p>
          <a:p>
            <a:pPr marL="969199" lvl="1" indent="-347663" algn="l">
              <a:buFont typeface="Arial" pitchFamily="34" charset="0"/>
              <a:buChar char="•"/>
            </a:pPr>
            <a:r>
              <a:rPr lang="en-US" sz="3200" b="0" dirty="0" smtClean="0">
                <a:solidFill>
                  <a:schemeClr val="tx1"/>
                </a:solidFill>
                <a:effectLst/>
                <a:latin typeface="Calibri" pitchFamily="34" charset="0"/>
              </a:rPr>
              <a:t>Increasing PA during school day</a:t>
            </a:r>
          </a:p>
          <a:p>
            <a:pPr marL="969199" lvl="1" indent="-347663" algn="l">
              <a:buFont typeface="Arial" pitchFamily="34" charset="0"/>
              <a:buChar char="•"/>
            </a:pPr>
            <a:r>
              <a:rPr lang="en-US" sz="3200" b="0" dirty="0" smtClean="0">
                <a:solidFill>
                  <a:schemeClr val="tx1"/>
                </a:solidFill>
                <a:effectLst/>
                <a:latin typeface="Calibri" pitchFamily="34" charset="0"/>
              </a:rPr>
              <a:t>Creating walking trails</a:t>
            </a:r>
          </a:p>
          <a:p>
            <a:pPr marL="969199" lvl="1" indent="-347663" algn="l">
              <a:buFont typeface="Arial" pitchFamily="34" charset="0"/>
              <a:buChar char="•"/>
            </a:pPr>
            <a:r>
              <a:rPr lang="en-US" sz="3200" b="0" dirty="0" smtClean="0">
                <a:solidFill>
                  <a:schemeClr val="tx1"/>
                </a:solidFill>
                <a:effectLst/>
                <a:latin typeface="Calibri" pitchFamily="34" charset="0"/>
              </a:rPr>
              <a:t>Walking groups</a:t>
            </a:r>
          </a:p>
          <a:p>
            <a:pPr marL="969199" lvl="1" indent="-347663" algn="l">
              <a:buFont typeface="Arial" pitchFamily="34" charset="0"/>
              <a:buChar char="•"/>
            </a:pPr>
            <a:r>
              <a:rPr lang="en-US" sz="3200" b="0" dirty="0" smtClean="0">
                <a:solidFill>
                  <a:schemeClr val="tx1"/>
                </a:solidFill>
                <a:effectLst/>
                <a:latin typeface="Calibri" pitchFamily="34" charset="0"/>
              </a:rPr>
              <a:t>Healthy cafeteria offerings</a:t>
            </a:r>
          </a:p>
          <a:p>
            <a:pPr marL="969199" lvl="1" indent="-347663" algn="l">
              <a:buFont typeface="Arial" pitchFamily="34" charset="0"/>
              <a:buChar char="•"/>
            </a:pPr>
            <a:r>
              <a:rPr lang="en-US" sz="3200" b="0" dirty="0" smtClean="0">
                <a:solidFill>
                  <a:schemeClr val="tx1"/>
                </a:solidFill>
                <a:effectLst/>
                <a:latin typeface="Calibri" pitchFamily="34" charset="0"/>
              </a:rPr>
              <a:t>Nutrition education </a:t>
            </a:r>
            <a:endParaRPr lang="en-US" sz="3200" b="0" dirty="0">
              <a:solidFill>
                <a:schemeClr val="tx1"/>
              </a:solidFill>
              <a:effectLst/>
              <a:latin typeface="Calibri" pitchFamily="34" charset="0"/>
            </a:endParaRPr>
          </a:p>
        </p:txBody>
      </p:sp>
      <p:pic>
        <p:nvPicPr>
          <p:cNvPr id="28" name="Picture 27" descr="Primary_logotype_fs.jpg"/>
          <p:cNvPicPr>
            <a:picLocks noChangeAspect="1"/>
          </p:cNvPicPr>
          <p:nvPr/>
        </p:nvPicPr>
        <p:blipFill>
          <a:blip r:embed="rId3" cstate="print"/>
          <a:stretch>
            <a:fillRect/>
          </a:stretch>
        </p:blipFill>
        <p:spPr>
          <a:xfrm>
            <a:off x="727243" y="2748220"/>
            <a:ext cx="7693376" cy="3226483"/>
          </a:xfrm>
          <a:prstGeom prst="rect">
            <a:avLst/>
          </a:prstGeom>
        </p:spPr>
      </p:pic>
      <p:graphicFrame>
        <p:nvGraphicFramePr>
          <p:cNvPr id="36" name="Table 35"/>
          <p:cNvGraphicFramePr>
            <a:graphicFrameLocks noGrp="1"/>
          </p:cNvGraphicFramePr>
          <p:nvPr/>
        </p:nvGraphicFramePr>
        <p:xfrm>
          <a:off x="16761024" y="8689232"/>
          <a:ext cx="10218875" cy="7678216"/>
        </p:xfrm>
        <a:graphic>
          <a:graphicData uri="http://schemas.openxmlformats.org/drawingml/2006/table">
            <a:tbl>
              <a:tblPr firstRow="1" bandRow="1">
                <a:tableStyleId>{5DA37D80-6434-44D0-A028-1B22A696006F}</a:tableStyleId>
              </a:tblPr>
              <a:tblGrid>
                <a:gridCol w="5259715"/>
                <a:gridCol w="4959160"/>
              </a:tblGrid>
              <a:tr h="1512168">
                <a:tc>
                  <a:txBody>
                    <a:bodyPr/>
                    <a:lstStyle/>
                    <a:p>
                      <a:r>
                        <a:rPr lang="en-US" sz="3200" dirty="0" smtClean="0">
                          <a:latin typeface="Calibri" pitchFamily="34" charset="0"/>
                        </a:rPr>
                        <a:t>Characteristic</a:t>
                      </a:r>
                      <a:endParaRPr lang="en-US" sz="3200" dirty="0">
                        <a:latin typeface="Calibri" pitchFamily="34" charset="0"/>
                      </a:endParaRPr>
                    </a:p>
                  </a:txBody>
                  <a:tcPr marL="129092" marR="129092" marT="91440" marB="91440"/>
                </a:tc>
                <a:tc>
                  <a:txBody>
                    <a:bodyPr/>
                    <a:lstStyle/>
                    <a:p>
                      <a:pPr algn="r"/>
                      <a:r>
                        <a:rPr lang="en-US" sz="3200" dirty="0" smtClean="0">
                          <a:latin typeface="Calibri" pitchFamily="34" charset="0"/>
                        </a:rPr>
                        <a:t>Longitudinal baseline</a:t>
                      </a:r>
                    </a:p>
                    <a:p>
                      <a:pPr algn="r"/>
                      <a:r>
                        <a:rPr lang="en-US" sz="3200" dirty="0" smtClean="0">
                          <a:latin typeface="Calibri" pitchFamily="34" charset="0"/>
                        </a:rPr>
                        <a:t>N-1,144</a:t>
                      </a:r>
                      <a:endParaRPr lang="en-US" sz="3200" dirty="0">
                        <a:latin typeface="Calibri" pitchFamily="34" charset="0"/>
                      </a:endParaRPr>
                    </a:p>
                  </a:txBody>
                  <a:tcPr marL="129092" marR="129092" marT="91440" marB="91440"/>
                </a:tc>
              </a:tr>
              <a:tr h="1296144">
                <a:tc>
                  <a:txBody>
                    <a:bodyPr/>
                    <a:lstStyle/>
                    <a:p>
                      <a:r>
                        <a:rPr lang="en-US" sz="3200" dirty="0" smtClean="0">
                          <a:latin typeface="Calibri" pitchFamily="34" charset="0"/>
                        </a:rPr>
                        <a:t>Average</a:t>
                      </a:r>
                      <a:r>
                        <a:rPr lang="en-US" sz="3200" baseline="0" dirty="0" smtClean="0">
                          <a:latin typeface="Calibri" pitchFamily="34" charset="0"/>
                        </a:rPr>
                        <a:t> age (years)</a:t>
                      </a:r>
                    </a:p>
                    <a:p>
                      <a:r>
                        <a:rPr lang="en-US" sz="3200" baseline="0" dirty="0" smtClean="0">
                          <a:latin typeface="Calibri" pitchFamily="34" charset="0"/>
                        </a:rPr>
                        <a:t>Range (years)</a:t>
                      </a:r>
                      <a:endParaRPr lang="en-US" sz="3200" dirty="0">
                        <a:latin typeface="Calibri" pitchFamily="34" charset="0"/>
                      </a:endParaRPr>
                    </a:p>
                  </a:txBody>
                  <a:tcPr marL="129092" marR="129092" marT="91440" marB="91440"/>
                </a:tc>
                <a:tc>
                  <a:txBody>
                    <a:bodyPr/>
                    <a:lstStyle/>
                    <a:p>
                      <a:pPr algn="r"/>
                      <a:r>
                        <a:rPr lang="en-US" sz="3200" dirty="0" smtClean="0">
                          <a:latin typeface="Calibri" pitchFamily="34" charset="0"/>
                        </a:rPr>
                        <a:t>9.5</a:t>
                      </a:r>
                    </a:p>
                    <a:p>
                      <a:pPr algn="r"/>
                      <a:r>
                        <a:rPr lang="en-US" sz="3200" dirty="0" smtClean="0">
                          <a:latin typeface="Calibri" pitchFamily="34" charset="0"/>
                        </a:rPr>
                        <a:t>4.1 – 19.6</a:t>
                      </a:r>
                      <a:endParaRPr lang="en-US" sz="3200" dirty="0">
                        <a:latin typeface="Calibri" pitchFamily="34" charset="0"/>
                      </a:endParaRPr>
                    </a:p>
                  </a:txBody>
                  <a:tcPr marL="129092" marR="129092" marT="91440" marB="91440"/>
                </a:tc>
              </a:tr>
              <a:tr h="720080">
                <a:tc>
                  <a:txBody>
                    <a:bodyPr/>
                    <a:lstStyle/>
                    <a:p>
                      <a:r>
                        <a:rPr lang="en-US" sz="3200" dirty="0" smtClean="0">
                          <a:latin typeface="Calibri" pitchFamily="34" charset="0"/>
                        </a:rPr>
                        <a:t>Female</a:t>
                      </a:r>
                    </a:p>
                  </a:txBody>
                  <a:tcPr marL="129092" marR="129092" marT="91440" marB="91440"/>
                </a:tc>
                <a:tc>
                  <a:txBody>
                    <a:bodyPr/>
                    <a:lstStyle/>
                    <a:p>
                      <a:pPr algn="r"/>
                      <a:r>
                        <a:rPr lang="en-US" sz="3200" dirty="0" smtClean="0">
                          <a:latin typeface="Calibri" pitchFamily="34" charset="0"/>
                        </a:rPr>
                        <a:t>51.7%</a:t>
                      </a:r>
                    </a:p>
                  </a:txBody>
                  <a:tcPr marL="129092" marR="129092" marT="91440" marB="91440"/>
                </a:tc>
              </a:tr>
              <a:tr h="1224136">
                <a:tc>
                  <a:txBody>
                    <a:bodyPr/>
                    <a:lstStyle/>
                    <a:p>
                      <a:r>
                        <a:rPr lang="en-US" sz="3200" dirty="0" smtClean="0">
                          <a:latin typeface="Calibri" pitchFamily="34" charset="0"/>
                        </a:rPr>
                        <a:t>Caucasian</a:t>
                      </a:r>
                    </a:p>
                    <a:p>
                      <a:r>
                        <a:rPr lang="en-US" sz="3200" dirty="0" smtClean="0">
                          <a:latin typeface="Calibri" pitchFamily="34" charset="0"/>
                        </a:rPr>
                        <a:t>African –American</a:t>
                      </a:r>
                      <a:endParaRPr lang="en-US" sz="3200" dirty="0">
                        <a:latin typeface="Calibri" pitchFamily="34" charset="0"/>
                      </a:endParaRPr>
                    </a:p>
                  </a:txBody>
                  <a:tcPr marL="129092" marR="129092" marT="91440" marB="91440"/>
                </a:tc>
                <a:tc>
                  <a:txBody>
                    <a:bodyPr/>
                    <a:lstStyle/>
                    <a:p>
                      <a:pPr algn="r"/>
                      <a:r>
                        <a:rPr lang="en-US" sz="3200" dirty="0" smtClean="0">
                          <a:latin typeface="Calibri" pitchFamily="34" charset="0"/>
                        </a:rPr>
                        <a:t>64.7%</a:t>
                      </a:r>
                    </a:p>
                    <a:p>
                      <a:pPr algn="r"/>
                      <a:r>
                        <a:rPr lang="en-US" sz="3200" dirty="0" smtClean="0">
                          <a:latin typeface="Calibri" pitchFamily="34" charset="0"/>
                        </a:rPr>
                        <a:t>35.3%</a:t>
                      </a:r>
                      <a:endParaRPr lang="en-US" sz="3200" dirty="0">
                        <a:latin typeface="Calibri" pitchFamily="34" charset="0"/>
                      </a:endParaRPr>
                    </a:p>
                  </a:txBody>
                  <a:tcPr marL="129092" marR="129092" marT="91440" marB="91440"/>
                </a:tc>
              </a:tr>
              <a:tr h="792088">
                <a:tc>
                  <a:txBody>
                    <a:bodyPr/>
                    <a:lstStyle/>
                    <a:p>
                      <a:r>
                        <a:rPr lang="en-US" sz="3200" dirty="0" smtClean="0">
                          <a:latin typeface="Calibri" pitchFamily="34" charset="0"/>
                        </a:rPr>
                        <a:t>Hispanic/Latino origin</a:t>
                      </a:r>
                      <a:endParaRPr lang="en-US" sz="3200" dirty="0">
                        <a:latin typeface="Calibri" pitchFamily="34" charset="0"/>
                      </a:endParaRPr>
                    </a:p>
                  </a:txBody>
                  <a:tcPr marL="129092" marR="129092" marT="91440" marB="91440"/>
                </a:tc>
                <a:tc>
                  <a:txBody>
                    <a:bodyPr/>
                    <a:lstStyle/>
                    <a:p>
                      <a:pPr algn="r"/>
                      <a:r>
                        <a:rPr lang="en-US" sz="3200" dirty="0" smtClean="0">
                          <a:latin typeface="Calibri" pitchFamily="34" charset="0"/>
                        </a:rPr>
                        <a:t>2.6%</a:t>
                      </a:r>
                      <a:endParaRPr lang="en-US" sz="3200" dirty="0">
                        <a:latin typeface="Calibri" pitchFamily="34" charset="0"/>
                      </a:endParaRPr>
                    </a:p>
                  </a:txBody>
                  <a:tcPr marL="129092" marR="129092" marT="91440" marB="91440"/>
                </a:tc>
              </a:tr>
              <a:tr h="936104">
                <a:tc>
                  <a:txBody>
                    <a:bodyPr/>
                    <a:lstStyle/>
                    <a:p>
                      <a:r>
                        <a:rPr lang="en-US" sz="3200" dirty="0" smtClean="0">
                          <a:latin typeface="Calibri" pitchFamily="34" charset="0"/>
                        </a:rPr>
                        <a:t>Underweight</a:t>
                      </a:r>
                    </a:p>
                    <a:p>
                      <a:r>
                        <a:rPr lang="en-US" sz="3200" dirty="0" smtClean="0">
                          <a:latin typeface="Calibri" pitchFamily="34" charset="0"/>
                        </a:rPr>
                        <a:t>Healthy weight</a:t>
                      </a:r>
                    </a:p>
                    <a:p>
                      <a:r>
                        <a:rPr lang="en-US" sz="3200" dirty="0" smtClean="0">
                          <a:latin typeface="Calibri" pitchFamily="34" charset="0"/>
                        </a:rPr>
                        <a:t>Overweight</a:t>
                      </a:r>
                    </a:p>
                    <a:p>
                      <a:r>
                        <a:rPr lang="en-US" sz="3200" dirty="0" smtClean="0">
                          <a:latin typeface="Calibri" pitchFamily="34" charset="0"/>
                        </a:rPr>
                        <a:t>Obese</a:t>
                      </a:r>
                      <a:endParaRPr lang="en-US" sz="3200" dirty="0">
                        <a:latin typeface="Calibri" pitchFamily="34" charset="0"/>
                      </a:endParaRPr>
                    </a:p>
                  </a:txBody>
                  <a:tcPr marL="129092" marR="129092" marT="91440" marB="91440"/>
                </a:tc>
                <a:tc>
                  <a:txBody>
                    <a:bodyPr/>
                    <a:lstStyle/>
                    <a:p>
                      <a:pPr algn="r"/>
                      <a:r>
                        <a:rPr lang="en-US" sz="3200" dirty="0" smtClean="0">
                          <a:latin typeface="Calibri" pitchFamily="34" charset="0"/>
                        </a:rPr>
                        <a:t>1.6%</a:t>
                      </a:r>
                    </a:p>
                    <a:p>
                      <a:pPr algn="r"/>
                      <a:r>
                        <a:rPr lang="en-US" sz="3200" dirty="0" smtClean="0">
                          <a:latin typeface="Calibri" pitchFamily="34" charset="0"/>
                        </a:rPr>
                        <a:t>55.0%</a:t>
                      </a:r>
                    </a:p>
                    <a:p>
                      <a:pPr algn="r"/>
                      <a:r>
                        <a:rPr lang="en-US" sz="3200" dirty="0" smtClean="0">
                          <a:latin typeface="Calibri" pitchFamily="34" charset="0"/>
                        </a:rPr>
                        <a:t>16.9%</a:t>
                      </a:r>
                    </a:p>
                    <a:p>
                      <a:pPr algn="r"/>
                      <a:r>
                        <a:rPr lang="en-US" sz="3200" dirty="0" smtClean="0">
                          <a:latin typeface="Calibri" pitchFamily="34" charset="0"/>
                        </a:rPr>
                        <a:t>26.6%</a:t>
                      </a:r>
                    </a:p>
                  </a:txBody>
                  <a:tcPr marL="129092" marR="129092" marT="91440" marB="91440"/>
                </a:tc>
              </a:tr>
            </a:tbl>
          </a:graphicData>
        </a:graphic>
      </p:graphicFrame>
      <p:sp>
        <p:nvSpPr>
          <p:cNvPr id="40" name="TextBox 39"/>
          <p:cNvSpPr txBox="1"/>
          <p:nvPr/>
        </p:nvSpPr>
        <p:spPr>
          <a:xfrm flipH="1">
            <a:off x="15183109" y="17042160"/>
            <a:ext cx="13900675" cy="8463855"/>
          </a:xfrm>
          <a:prstGeom prst="rect">
            <a:avLst/>
          </a:prstGeom>
          <a:noFill/>
        </p:spPr>
        <p:txBody>
          <a:bodyPr wrap="square" rtlCol="0">
            <a:spAutoFit/>
          </a:bodyPr>
          <a:lstStyle/>
          <a:p>
            <a:pPr marL="463550" indent="-354013" algn="l">
              <a:buFont typeface="Arial" pitchFamily="34" charset="0"/>
              <a:buChar char="•"/>
            </a:pPr>
            <a:r>
              <a:rPr lang="en-US" sz="3200" b="0" dirty="0" smtClean="0">
                <a:solidFill>
                  <a:schemeClr val="tx1"/>
                </a:solidFill>
                <a:effectLst/>
                <a:latin typeface="Calibri" pitchFamily="34" charset="0"/>
              </a:rPr>
              <a:t>Overall, 11.2% improved their weight status; 78.4% stayed in the same category; 10.4% worsened</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463550" indent="-354013" algn="l">
              <a:buFont typeface="Arial" pitchFamily="34" charset="0"/>
              <a:buChar char="•"/>
            </a:pPr>
            <a:r>
              <a:rPr lang="en-US" sz="3200" b="0" dirty="0" smtClean="0">
                <a:solidFill>
                  <a:schemeClr val="tx1"/>
                </a:solidFill>
                <a:effectLst/>
                <a:latin typeface="Calibri" pitchFamily="34" charset="0"/>
              </a:rPr>
              <a:t>Among overweight children 36.8% improved their weight status; among obese 16.5% improved</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463550" indent="-354013" algn="l">
              <a:buFont typeface="Arial" pitchFamily="34" charset="0"/>
              <a:buChar char="•"/>
            </a:pPr>
            <a:r>
              <a:rPr lang="en-US" sz="3200" b="0" dirty="0" smtClean="0">
                <a:solidFill>
                  <a:schemeClr val="tx1"/>
                </a:solidFill>
                <a:effectLst/>
                <a:latin typeface="Calibri" pitchFamily="34" charset="0"/>
              </a:rPr>
              <a:t>BMI z-scores significantly declined from .821 to .785; t</a:t>
            </a:r>
            <a:r>
              <a:rPr lang="en-US" sz="3200" b="0" baseline="-25000" dirty="0" smtClean="0">
                <a:solidFill>
                  <a:schemeClr val="tx1"/>
                </a:solidFill>
                <a:effectLst/>
                <a:latin typeface="Calibri" pitchFamily="34" charset="0"/>
              </a:rPr>
              <a:t>(1143)</a:t>
            </a:r>
            <a:r>
              <a:rPr lang="en-US" sz="3200" b="0" dirty="0" smtClean="0">
                <a:solidFill>
                  <a:schemeClr val="tx1"/>
                </a:solidFill>
                <a:effectLst/>
                <a:latin typeface="Calibri" pitchFamily="34" charset="0"/>
              </a:rPr>
              <a:t>=2.22, p=.027</a:t>
            </a:r>
            <a:r>
              <a:rPr lang="en-US" sz="3200" b="0" dirty="0" smtClean="0">
                <a:solidFill>
                  <a:schemeClr val="tx1"/>
                </a:solidFill>
                <a:effectLst/>
              </a:rPr>
              <a:t/>
            </a:r>
            <a:br>
              <a:rPr lang="en-US" sz="3200" b="0" dirty="0" smtClean="0">
                <a:solidFill>
                  <a:schemeClr val="tx1"/>
                </a:solidFill>
                <a:effectLst/>
              </a:rPr>
            </a:br>
            <a:endParaRPr lang="en-US" sz="3200" b="0" dirty="0" smtClean="0">
              <a:solidFill>
                <a:schemeClr val="tx1"/>
              </a:solidFill>
              <a:effectLst/>
            </a:endParaRPr>
          </a:p>
          <a:p>
            <a:pPr marL="463550" indent="-354013" algn="l">
              <a:buFont typeface="Arial" pitchFamily="34" charset="0"/>
              <a:buChar char="•"/>
            </a:pPr>
            <a:r>
              <a:rPr lang="en-US" sz="3200" b="0" dirty="0" smtClean="0">
                <a:solidFill>
                  <a:schemeClr val="tx1"/>
                </a:solidFill>
                <a:effectLst/>
                <a:latin typeface="Calibri" pitchFamily="34" charset="0"/>
              </a:rPr>
              <a:t>Change in BMI z-score for children who began at a healthy weight was significantly smaller than change in underweight (p=.0002), overweight (p=.033) and obese (p=.013) children. </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463550" indent="-354013" algn="l">
              <a:buFont typeface="Arial" pitchFamily="34" charset="0"/>
              <a:buChar char="•"/>
            </a:pPr>
            <a:r>
              <a:rPr lang="en-US" sz="3200" b="0" dirty="0" smtClean="0">
                <a:solidFill>
                  <a:schemeClr val="tx1"/>
                </a:solidFill>
                <a:effectLst/>
                <a:latin typeface="Calibri" pitchFamily="34" charset="0"/>
              </a:rPr>
              <a:t>Greater improvement  in BMI z-score for boys (-.0628) than for girls (-.0121); F</a:t>
            </a:r>
            <a:r>
              <a:rPr lang="en-US" sz="3200" b="0" baseline="-25000" dirty="0" smtClean="0">
                <a:solidFill>
                  <a:schemeClr val="tx1"/>
                </a:solidFill>
                <a:effectLst/>
                <a:latin typeface="Calibri" pitchFamily="34" charset="0"/>
              </a:rPr>
              <a:t>(1,1110)</a:t>
            </a:r>
            <a:r>
              <a:rPr lang="en-US" sz="3200" b="0" dirty="0" smtClean="0">
                <a:solidFill>
                  <a:schemeClr val="tx1"/>
                </a:solidFill>
                <a:effectLst/>
                <a:latin typeface="Calibri" pitchFamily="34" charset="0"/>
              </a:rPr>
              <a:t>=5.27, p=.022</a:t>
            </a:r>
            <a:r>
              <a:rPr lang="en-US" sz="3200" b="0" dirty="0" smtClean="0">
                <a:solidFill>
                  <a:schemeClr val="tx1"/>
                </a:solidFill>
                <a:effectLst/>
              </a:rPr>
              <a:t/>
            </a:r>
            <a:br>
              <a:rPr lang="en-US" sz="3200" b="0" dirty="0" smtClean="0">
                <a:solidFill>
                  <a:schemeClr val="tx1"/>
                </a:solidFill>
                <a:effectLst/>
              </a:rPr>
            </a:br>
            <a:endParaRPr lang="en-US" sz="3200" b="0" dirty="0" smtClean="0">
              <a:solidFill>
                <a:schemeClr val="tx1"/>
              </a:solidFill>
              <a:effectLst/>
            </a:endParaRPr>
          </a:p>
          <a:p>
            <a:pPr marL="463550" indent="-354013" algn="l">
              <a:buFont typeface="Arial" pitchFamily="34" charset="0"/>
              <a:buChar char="•"/>
            </a:pPr>
            <a:r>
              <a:rPr lang="en-US" sz="3200" b="0" dirty="0" smtClean="0">
                <a:solidFill>
                  <a:schemeClr val="tx1"/>
                </a:solidFill>
                <a:effectLst/>
                <a:latin typeface="Calibri" pitchFamily="34" charset="0"/>
              </a:rPr>
              <a:t>Average BMI for overweight and obese boys was 1.1 kg/m</a:t>
            </a:r>
            <a:r>
              <a:rPr lang="en-US" sz="3200" b="0" baseline="30000" dirty="0" smtClean="0">
                <a:solidFill>
                  <a:schemeClr val="tx1"/>
                </a:solidFill>
                <a:effectLst/>
                <a:latin typeface="Calibri" pitchFamily="34" charset="0"/>
              </a:rPr>
              <a:t>2</a:t>
            </a:r>
            <a:r>
              <a:rPr lang="en-US" sz="3200" b="0" dirty="0" smtClean="0">
                <a:solidFill>
                  <a:schemeClr val="tx1"/>
                </a:solidFill>
                <a:effectLst/>
                <a:latin typeface="Calibri" pitchFamily="34" charset="0"/>
              </a:rPr>
              <a:t> lower than expected if maintained their baseline weight status; for girls BMI was .88 kg/m</a:t>
            </a:r>
            <a:r>
              <a:rPr lang="en-US" sz="3200" b="0" baseline="30000" dirty="0" smtClean="0">
                <a:solidFill>
                  <a:schemeClr val="tx1"/>
                </a:solidFill>
                <a:effectLst/>
                <a:latin typeface="Calibri" pitchFamily="34" charset="0"/>
              </a:rPr>
              <a:t>2</a:t>
            </a:r>
            <a:r>
              <a:rPr lang="en-US" sz="3200" b="0" dirty="0" smtClean="0">
                <a:solidFill>
                  <a:schemeClr val="tx1"/>
                </a:solidFill>
                <a:effectLst/>
                <a:latin typeface="Calibri" pitchFamily="34" charset="0"/>
              </a:rPr>
              <a:t> lower</a:t>
            </a:r>
            <a:endParaRPr lang="en-US" sz="3200" b="0" dirty="0">
              <a:solidFill>
                <a:schemeClr val="tx1"/>
              </a:solidFill>
              <a:effectLst/>
              <a:latin typeface="Calibri" pitchFamily="34" charset="0"/>
            </a:endParaRPr>
          </a:p>
        </p:txBody>
      </p:sp>
      <p:graphicFrame>
        <p:nvGraphicFramePr>
          <p:cNvPr id="43" name="Table 42"/>
          <p:cNvGraphicFramePr>
            <a:graphicFrameLocks noGrp="1"/>
          </p:cNvGraphicFramePr>
          <p:nvPr/>
        </p:nvGraphicFramePr>
        <p:xfrm>
          <a:off x="15333387" y="27987376"/>
          <a:ext cx="13825536" cy="5334000"/>
        </p:xfrm>
        <a:graphic>
          <a:graphicData uri="http://schemas.openxmlformats.org/drawingml/2006/table">
            <a:tbl>
              <a:tblPr firstRow="1" bandRow="1">
                <a:tableStyleId>{5DA37D80-6434-44D0-A028-1B22A696006F}</a:tableStyleId>
              </a:tblPr>
              <a:tblGrid>
                <a:gridCol w="6011103"/>
                <a:gridCol w="4508327"/>
                <a:gridCol w="3306106"/>
              </a:tblGrid>
              <a:tr h="370840">
                <a:tc>
                  <a:txBody>
                    <a:bodyPr/>
                    <a:lstStyle/>
                    <a:p>
                      <a:endParaRPr lang="en-US" sz="3200" dirty="0">
                        <a:latin typeface="Calibri" pitchFamily="34" charset="0"/>
                      </a:endParaRPr>
                    </a:p>
                  </a:txBody>
                  <a:tcPr marL="95416" marR="95416"/>
                </a:tc>
                <a:tc>
                  <a:txBody>
                    <a:bodyPr/>
                    <a:lstStyle/>
                    <a:p>
                      <a:r>
                        <a:rPr lang="en-US" sz="3200" dirty="0" smtClean="0">
                          <a:latin typeface="Calibri" pitchFamily="34" charset="0"/>
                        </a:rPr>
                        <a:t>% who lowered</a:t>
                      </a:r>
                      <a:r>
                        <a:rPr lang="en-US" sz="3200" baseline="0" dirty="0" smtClean="0">
                          <a:latin typeface="Calibri" pitchFamily="34" charset="0"/>
                        </a:rPr>
                        <a:t> their weight status category</a:t>
                      </a:r>
                      <a:endParaRPr lang="en-US" sz="3200" dirty="0">
                        <a:latin typeface="Calibri" pitchFamily="34" charset="0"/>
                      </a:endParaRPr>
                    </a:p>
                  </a:txBody>
                  <a:tcPr marL="95416" marR="95416"/>
                </a:tc>
                <a:tc>
                  <a:txBody>
                    <a:bodyPr/>
                    <a:lstStyle/>
                    <a:p>
                      <a:r>
                        <a:rPr lang="en-US" sz="3200" dirty="0" smtClean="0">
                          <a:latin typeface="Calibri" pitchFamily="34" charset="0"/>
                        </a:rPr>
                        <a:t>Change in z-score</a:t>
                      </a:r>
                      <a:endParaRPr lang="en-US" sz="3200" dirty="0">
                        <a:latin typeface="Calibri" pitchFamily="34" charset="0"/>
                      </a:endParaRPr>
                    </a:p>
                  </a:txBody>
                  <a:tcPr marL="95416" marR="95416"/>
                </a:tc>
              </a:tr>
              <a:tr h="370840">
                <a:tc>
                  <a:txBody>
                    <a:bodyPr/>
                    <a:lstStyle/>
                    <a:p>
                      <a:r>
                        <a:rPr lang="en-US" sz="3200" dirty="0" smtClean="0">
                          <a:latin typeface="Calibri" pitchFamily="34" charset="0"/>
                        </a:rPr>
                        <a:t>Changed to lower fat milk</a:t>
                      </a:r>
                    </a:p>
                    <a:p>
                      <a:r>
                        <a:rPr lang="en-US" sz="3200" dirty="0" smtClean="0">
                          <a:latin typeface="Calibri" pitchFamily="34" charset="0"/>
                        </a:rPr>
                        <a:t>Did not change to lower fat milk</a:t>
                      </a:r>
                      <a:endParaRPr lang="en-US" sz="3200" dirty="0">
                        <a:latin typeface="Calibri" pitchFamily="34" charset="0"/>
                      </a:endParaRPr>
                    </a:p>
                  </a:txBody>
                  <a:tcPr marL="95416" marR="95416"/>
                </a:tc>
                <a:tc>
                  <a:txBody>
                    <a:bodyPr/>
                    <a:lstStyle/>
                    <a:p>
                      <a:r>
                        <a:rPr lang="en-US" sz="3200" dirty="0" smtClean="0">
                          <a:latin typeface="Calibri" pitchFamily="34" charset="0"/>
                        </a:rPr>
                        <a:t>39.6 **</a:t>
                      </a:r>
                    </a:p>
                    <a:p>
                      <a:r>
                        <a:rPr lang="en-US" sz="3200" dirty="0" smtClean="0">
                          <a:latin typeface="Calibri" pitchFamily="34" charset="0"/>
                        </a:rPr>
                        <a:t>17.9 **</a:t>
                      </a:r>
                      <a:endParaRPr lang="en-US" sz="3200" dirty="0">
                        <a:latin typeface="Calibri" pitchFamily="34" charset="0"/>
                      </a:endParaRPr>
                    </a:p>
                  </a:txBody>
                  <a:tcPr marL="95416" marR="95416"/>
                </a:tc>
                <a:tc>
                  <a:txBody>
                    <a:bodyPr/>
                    <a:lstStyle/>
                    <a:p>
                      <a:r>
                        <a:rPr lang="en-US" sz="3200" dirty="0" smtClean="0">
                          <a:latin typeface="Calibri" pitchFamily="34" charset="0"/>
                        </a:rPr>
                        <a:t>-.2248</a:t>
                      </a:r>
                    </a:p>
                    <a:p>
                      <a:r>
                        <a:rPr lang="en-US" sz="3200" dirty="0" smtClean="0">
                          <a:latin typeface="Calibri" pitchFamily="34" charset="0"/>
                        </a:rPr>
                        <a:t>-.0839</a:t>
                      </a:r>
                      <a:endParaRPr lang="en-US" sz="3200" dirty="0">
                        <a:latin typeface="Calibri" pitchFamily="34" charset="0"/>
                      </a:endParaRPr>
                    </a:p>
                  </a:txBody>
                  <a:tcPr marL="95416" marR="95416"/>
                </a:tc>
              </a:tr>
              <a:tr h="370840">
                <a:tc>
                  <a:txBody>
                    <a:bodyPr/>
                    <a:lstStyle/>
                    <a:p>
                      <a:r>
                        <a:rPr lang="en-US" sz="3200" dirty="0" smtClean="0">
                          <a:latin typeface="Calibri" pitchFamily="34" charset="0"/>
                        </a:rPr>
                        <a:t>Increased fruit</a:t>
                      </a:r>
                    </a:p>
                    <a:p>
                      <a:r>
                        <a:rPr lang="en-US" sz="3200" dirty="0" smtClean="0">
                          <a:latin typeface="Calibri" pitchFamily="34" charset="0"/>
                        </a:rPr>
                        <a:t>Did</a:t>
                      </a:r>
                      <a:r>
                        <a:rPr lang="en-US" sz="3200" baseline="0" dirty="0" smtClean="0">
                          <a:latin typeface="Calibri" pitchFamily="34" charset="0"/>
                        </a:rPr>
                        <a:t> not increase fruit</a:t>
                      </a:r>
                      <a:endParaRPr lang="en-US" sz="3200" dirty="0">
                        <a:latin typeface="Calibri" pitchFamily="34" charset="0"/>
                      </a:endParaRPr>
                    </a:p>
                  </a:txBody>
                  <a:tcPr marL="95416" marR="95416"/>
                </a:tc>
                <a:tc>
                  <a:txBody>
                    <a:bodyPr/>
                    <a:lstStyle/>
                    <a:p>
                      <a:r>
                        <a:rPr lang="en-US" sz="3200" dirty="0" smtClean="0">
                          <a:latin typeface="Calibri" pitchFamily="34" charset="0"/>
                        </a:rPr>
                        <a:t>35.8 **</a:t>
                      </a:r>
                    </a:p>
                    <a:p>
                      <a:r>
                        <a:rPr lang="en-US" sz="3200" dirty="0" smtClean="0">
                          <a:latin typeface="Calibri" pitchFamily="34" charset="0"/>
                        </a:rPr>
                        <a:t>20.7 **</a:t>
                      </a:r>
                      <a:endParaRPr lang="en-US" sz="3200" dirty="0">
                        <a:latin typeface="Calibri" pitchFamily="34" charset="0"/>
                      </a:endParaRPr>
                    </a:p>
                  </a:txBody>
                  <a:tcPr marL="95416" marR="95416"/>
                </a:tc>
                <a:tc>
                  <a:txBody>
                    <a:bodyPr/>
                    <a:lstStyle/>
                    <a:p>
                      <a:r>
                        <a:rPr lang="en-US" sz="3200" dirty="0" smtClean="0">
                          <a:latin typeface="Calibri" pitchFamily="34" charset="0"/>
                        </a:rPr>
                        <a:t>-.2207 *</a:t>
                      </a:r>
                    </a:p>
                    <a:p>
                      <a:r>
                        <a:rPr lang="en-US" sz="3200" dirty="0" smtClean="0">
                          <a:latin typeface="Calibri" pitchFamily="34" charset="0"/>
                        </a:rPr>
                        <a:t>-.0793 *</a:t>
                      </a:r>
                      <a:endParaRPr lang="en-US" sz="3200" dirty="0">
                        <a:latin typeface="Calibri" pitchFamily="34" charset="0"/>
                      </a:endParaRPr>
                    </a:p>
                  </a:txBody>
                  <a:tcPr marL="95416" marR="95416"/>
                </a:tc>
              </a:tr>
              <a:tr h="370840">
                <a:tc>
                  <a:txBody>
                    <a:bodyPr/>
                    <a:lstStyle/>
                    <a:p>
                      <a:r>
                        <a:rPr lang="en-US" sz="3200" dirty="0" smtClean="0">
                          <a:latin typeface="Calibri" pitchFamily="34" charset="0"/>
                        </a:rPr>
                        <a:t>Increased vegetables</a:t>
                      </a:r>
                    </a:p>
                    <a:p>
                      <a:r>
                        <a:rPr lang="en-US" sz="3200" dirty="0" smtClean="0">
                          <a:latin typeface="Calibri" pitchFamily="34" charset="0"/>
                        </a:rPr>
                        <a:t>Did not increase vegetables</a:t>
                      </a:r>
                      <a:endParaRPr lang="en-US" sz="3200" dirty="0">
                        <a:latin typeface="Calibri" pitchFamily="34" charset="0"/>
                      </a:endParaRPr>
                    </a:p>
                  </a:txBody>
                  <a:tcPr marL="95416" marR="95416"/>
                </a:tc>
                <a:tc>
                  <a:txBody>
                    <a:bodyPr/>
                    <a:lstStyle/>
                    <a:p>
                      <a:r>
                        <a:rPr lang="en-US" sz="3200" dirty="0" smtClean="0">
                          <a:latin typeface="Calibri" pitchFamily="34" charset="0"/>
                        </a:rPr>
                        <a:t>30.6</a:t>
                      </a:r>
                    </a:p>
                    <a:p>
                      <a:r>
                        <a:rPr lang="en-US" sz="3200" dirty="0" smtClean="0">
                          <a:latin typeface="Calibri" pitchFamily="34" charset="0"/>
                        </a:rPr>
                        <a:t>23.1</a:t>
                      </a:r>
                      <a:endParaRPr lang="en-US" sz="3200" dirty="0">
                        <a:latin typeface="Calibri" pitchFamily="34" charset="0"/>
                      </a:endParaRPr>
                    </a:p>
                  </a:txBody>
                  <a:tcPr marL="95416" marR="95416"/>
                </a:tc>
                <a:tc>
                  <a:txBody>
                    <a:bodyPr/>
                    <a:lstStyle/>
                    <a:p>
                      <a:r>
                        <a:rPr lang="en-US" sz="3200" dirty="0" smtClean="0">
                          <a:latin typeface="Calibri" pitchFamily="34" charset="0"/>
                        </a:rPr>
                        <a:t>-.2215 *</a:t>
                      </a:r>
                    </a:p>
                    <a:p>
                      <a:r>
                        <a:rPr lang="en-US" sz="3200" dirty="0" smtClean="0">
                          <a:latin typeface="Calibri" pitchFamily="34" charset="0"/>
                        </a:rPr>
                        <a:t>-.0855 *</a:t>
                      </a:r>
                      <a:endParaRPr lang="en-US" sz="3200" dirty="0">
                        <a:latin typeface="Calibri" pitchFamily="34" charset="0"/>
                      </a:endParaRPr>
                    </a:p>
                  </a:txBody>
                  <a:tcPr marL="95416" marR="95416"/>
                </a:tc>
              </a:tr>
              <a:tr h="370840">
                <a:tc>
                  <a:txBody>
                    <a:bodyPr/>
                    <a:lstStyle/>
                    <a:p>
                      <a:r>
                        <a:rPr lang="en-US" sz="3200" dirty="0" smtClean="0">
                          <a:latin typeface="Calibri" pitchFamily="34" charset="0"/>
                        </a:rPr>
                        <a:t>Decreased soda</a:t>
                      </a:r>
                    </a:p>
                    <a:p>
                      <a:r>
                        <a:rPr lang="en-US" sz="3200" dirty="0" smtClean="0">
                          <a:latin typeface="Calibri" pitchFamily="34" charset="0"/>
                        </a:rPr>
                        <a:t>Did not decrease soda</a:t>
                      </a:r>
                      <a:endParaRPr lang="en-US" sz="3200" dirty="0">
                        <a:latin typeface="Calibri" pitchFamily="34" charset="0"/>
                      </a:endParaRPr>
                    </a:p>
                  </a:txBody>
                  <a:tcPr marL="95416" marR="95416"/>
                </a:tc>
                <a:tc>
                  <a:txBody>
                    <a:bodyPr/>
                    <a:lstStyle/>
                    <a:p>
                      <a:r>
                        <a:rPr lang="en-US" sz="3200" dirty="0" smtClean="0">
                          <a:latin typeface="Calibri" pitchFamily="34" charset="0"/>
                        </a:rPr>
                        <a:t>30.6</a:t>
                      </a:r>
                    </a:p>
                    <a:p>
                      <a:r>
                        <a:rPr lang="en-US" sz="3200" dirty="0" smtClean="0">
                          <a:latin typeface="Calibri" pitchFamily="34" charset="0"/>
                        </a:rPr>
                        <a:t>22.2</a:t>
                      </a:r>
                      <a:endParaRPr lang="en-US" sz="3200" dirty="0">
                        <a:latin typeface="Calibri" pitchFamily="34" charset="0"/>
                      </a:endParaRPr>
                    </a:p>
                  </a:txBody>
                  <a:tcPr marL="95416" marR="95416"/>
                </a:tc>
                <a:tc>
                  <a:txBody>
                    <a:bodyPr/>
                    <a:lstStyle/>
                    <a:p>
                      <a:r>
                        <a:rPr lang="en-US" sz="3200" dirty="0" smtClean="0">
                          <a:latin typeface="Calibri" pitchFamily="34" charset="0"/>
                        </a:rPr>
                        <a:t>-.1985 *</a:t>
                      </a:r>
                    </a:p>
                    <a:p>
                      <a:r>
                        <a:rPr lang="en-US" sz="3200" dirty="0" smtClean="0">
                          <a:latin typeface="Calibri" pitchFamily="34" charset="0"/>
                        </a:rPr>
                        <a:t>-.0912 *</a:t>
                      </a:r>
                      <a:endParaRPr lang="en-US" sz="3200" dirty="0">
                        <a:latin typeface="Calibri" pitchFamily="34" charset="0"/>
                      </a:endParaRPr>
                    </a:p>
                  </a:txBody>
                  <a:tcPr marL="95416" marR="95416"/>
                </a:tc>
              </a:tr>
            </a:tbl>
          </a:graphicData>
        </a:graphic>
      </p:graphicFrame>
      <p:sp>
        <p:nvSpPr>
          <p:cNvPr id="44" name="TextBox 43"/>
          <p:cNvSpPr txBox="1"/>
          <p:nvPr/>
        </p:nvSpPr>
        <p:spPr>
          <a:xfrm>
            <a:off x="15333387" y="33604001"/>
            <a:ext cx="3531523" cy="584775"/>
          </a:xfrm>
          <a:prstGeom prst="rect">
            <a:avLst/>
          </a:prstGeom>
          <a:noFill/>
        </p:spPr>
        <p:txBody>
          <a:bodyPr wrap="square" rtlCol="0">
            <a:spAutoFit/>
          </a:bodyPr>
          <a:lstStyle/>
          <a:p>
            <a:r>
              <a:rPr lang="en-US" sz="3200" b="0" dirty="0" smtClean="0">
                <a:solidFill>
                  <a:schemeClr val="tx1"/>
                </a:solidFill>
                <a:effectLst/>
                <a:latin typeface="Calibri" pitchFamily="34" charset="0"/>
              </a:rPr>
              <a:t>*p&lt;.05; **p&lt;.01</a:t>
            </a:r>
            <a:endParaRPr lang="en-US" sz="3200" b="0" dirty="0">
              <a:solidFill>
                <a:schemeClr val="tx1"/>
              </a:solidFill>
              <a:effectLst/>
              <a:latin typeface="Calibri" pitchFamily="34" charset="0"/>
            </a:endParaRPr>
          </a:p>
        </p:txBody>
      </p:sp>
      <p:sp>
        <p:nvSpPr>
          <p:cNvPr id="45" name="TextBox 44"/>
          <p:cNvSpPr txBox="1"/>
          <p:nvPr/>
        </p:nvSpPr>
        <p:spPr>
          <a:xfrm>
            <a:off x="15483665" y="26763240"/>
            <a:ext cx="14126091" cy="1077218"/>
          </a:xfrm>
          <a:prstGeom prst="rect">
            <a:avLst/>
          </a:prstGeom>
          <a:noFill/>
        </p:spPr>
        <p:txBody>
          <a:bodyPr wrap="square" rtlCol="0">
            <a:spAutoFit/>
          </a:bodyPr>
          <a:lstStyle/>
          <a:p>
            <a:pPr algn="l"/>
            <a:r>
              <a:rPr lang="en-US" sz="3200" dirty="0" smtClean="0">
                <a:solidFill>
                  <a:schemeClr val="tx1"/>
                </a:solidFill>
                <a:effectLst/>
                <a:latin typeface="Calibri" pitchFamily="34" charset="0"/>
              </a:rPr>
              <a:t>Relationship between behavior change and weight change for participants ≥85</a:t>
            </a:r>
            <a:r>
              <a:rPr lang="en-US" sz="3200" baseline="30000" dirty="0" smtClean="0">
                <a:solidFill>
                  <a:schemeClr val="tx1"/>
                </a:solidFill>
                <a:effectLst/>
                <a:latin typeface="Calibri" pitchFamily="34" charset="0"/>
              </a:rPr>
              <a:t>th</a:t>
            </a:r>
            <a:r>
              <a:rPr lang="en-US" sz="3200" dirty="0" smtClean="0">
                <a:solidFill>
                  <a:schemeClr val="tx1"/>
                </a:solidFill>
                <a:effectLst/>
                <a:latin typeface="Calibri" pitchFamily="34" charset="0"/>
              </a:rPr>
              <a:t> percentile</a:t>
            </a:r>
            <a:endParaRPr lang="en-US" sz="3200" dirty="0">
              <a:solidFill>
                <a:schemeClr val="tx1"/>
              </a:solidFill>
              <a:effectLst/>
              <a:latin typeface="Calibri" pitchFamily="34" charset="0"/>
            </a:endParaRPr>
          </a:p>
        </p:txBody>
      </p:sp>
      <p:pic>
        <p:nvPicPr>
          <p:cNvPr id="46" name="Picture 4" descr="greenville6b"/>
          <p:cNvPicPr>
            <a:picLocks noChangeAspect="1" noChangeArrowheads="1"/>
          </p:cNvPicPr>
          <p:nvPr/>
        </p:nvPicPr>
        <p:blipFill>
          <a:blip r:embed="rId4" cstate="print"/>
          <a:srcRect/>
          <a:stretch>
            <a:fillRect/>
          </a:stretch>
        </p:blipFill>
        <p:spPr bwMode="auto">
          <a:xfrm>
            <a:off x="1733268" y="18050272"/>
            <a:ext cx="4808882" cy="3456384"/>
          </a:xfrm>
          <a:prstGeom prst="rect">
            <a:avLst/>
          </a:prstGeom>
          <a:noFill/>
        </p:spPr>
      </p:pic>
      <p:pic>
        <p:nvPicPr>
          <p:cNvPr id="49" name="Picture 10" descr="veggies-display1"/>
          <p:cNvPicPr>
            <a:picLocks noChangeAspect="1" noChangeArrowheads="1"/>
          </p:cNvPicPr>
          <p:nvPr/>
        </p:nvPicPr>
        <p:blipFill>
          <a:blip r:embed="rId5" cstate="print"/>
          <a:srcRect/>
          <a:stretch>
            <a:fillRect/>
          </a:stretch>
        </p:blipFill>
        <p:spPr bwMode="auto">
          <a:xfrm>
            <a:off x="8345481" y="17546216"/>
            <a:ext cx="4007402" cy="2808312"/>
          </a:xfrm>
          <a:prstGeom prst="rect">
            <a:avLst/>
          </a:prstGeom>
          <a:noFill/>
        </p:spPr>
      </p:pic>
      <p:pic>
        <p:nvPicPr>
          <p:cNvPr id="50" name="Picture 5" descr="kidfest photo"/>
          <p:cNvPicPr>
            <a:picLocks noChangeAspect="1" noChangeArrowheads="1"/>
          </p:cNvPicPr>
          <p:nvPr/>
        </p:nvPicPr>
        <p:blipFill>
          <a:blip r:embed="rId6" cstate="print"/>
          <a:srcRect/>
          <a:stretch>
            <a:fillRect/>
          </a:stretch>
        </p:blipFill>
        <p:spPr bwMode="auto">
          <a:xfrm>
            <a:off x="8570897" y="14089832"/>
            <a:ext cx="2905365" cy="2322258"/>
          </a:xfrm>
          <a:prstGeom prst="rect">
            <a:avLst/>
          </a:prstGeom>
          <a:noFill/>
          <a:ln w="9525">
            <a:noFill/>
            <a:miter lim="800000"/>
            <a:headEnd/>
            <a:tailEnd/>
          </a:ln>
        </p:spPr>
      </p:pic>
      <p:sp>
        <p:nvSpPr>
          <p:cNvPr id="51" name="Rectangle 49"/>
          <p:cNvSpPr>
            <a:spLocks noChangeArrowheads="1"/>
          </p:cNvSpPr>
          <p:nvPr/>
        </p:nvSpPr>
        <p:spPr bwMode="auto">
          <a:xfrm>
            <a:off x="8420619" y="13945816"/>
            <a:ext cx="3155829" cy="2592288"/>
          </a:xfrm>
          <a:prstGeom prst="rect">
            <a:avLst/>
          </a:prstGeom>
          <a:noFill/>
          <a:ln w="9525">
            <a:solidFill>
              <a:srgbClr val="3F006A"/>
            </a:solidFill>
            <a:miter lim="800000"/>
            <a:headEnd/>
            <a:tailEnd/>
          </a:ln>
        </p:spPr>
        <p:txBody>
          <a:bodyPr lIns="256332" tIns="128168" rIns="256332" bIns="128168"/>
          <a:lstStyle/>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500" dirty="0">
              <a:solidFill>
                <a:srgbClr val="69028E"/>
              </a:solidFill>
            </a:endParaRPr>
          </a:p>
          <a:p>
            <a:pPr algn="l" defTabSz="2562225">
              <a:spcBef>
                <a:spcPct val="60000"/>
              </a:spcBef>
              <a:tabLst>
                <a:tab pos="461963" algn="l"/>
              </a:tabLst>
            </a:pPr>
            <a:endParaRPr lang="en-US" dirty="0">
              <a:solidFill>
                <a:srgbClr val="69028E"/>
              </a:solidFill>
            </a:endParaRPr>
          </a:p>
          <a:p>
            <a:pPr algn="l" defTabSz="2562225">
              <a:spcBef>
                <a:spcPct val="60000"/>
              </a:spcBef>
              <a:tabLst>
                <a:tab pos="461963" algn="l"/>
              </a:tabLst>
            </a:pPr>
            <a:endParaRPr lang="en-US" sz="2400" dirty="0">
              <a:solidFill>
                <a:srgbClr val="69028E"/>
              </a:solidFill>
            </a:endParaRPr>
          </a:p>
        </p:txBody>
      </p:sp>
      <p:sp>
        <p:nvSpPr>
          <p:cNvPr id="52" name="Rectangle 49"/>
          <p:cNvSpPr>
            <a:spLocks noChangeArrowheads="1"/>
          </p:cNvSpPr>
          <p:nvPr/>
        </p:nvSpPr>
        <p:spPr bwMode="auto">
          <a:xfrm>
            <a:off x="8195203" y="17402200"/>
            <a:ext cx="4282911" cy="3024336"/>
          </a:xfrm>
          <a:prstGeom prst="rect">
            <a:avLst/>
          </a:prstGeom>
          <a:noFill/>
          <a:ln w="9525">
            <a:solidFill>
              <a:srgbClr val="3F006A"/>
            </a:solidFill>
            <a:miter lim="800000"/>
            <a:headEnd/>
            <a:tailEnd/>
          </a:ln>
        </p:spPr>
        <p:txBody>
          <a:bodyPr lIns="256332" tIns="128168" rIns="256332" bIns="128168"/>
          <a:lstStyle/>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500" dirty="0">
              <a:solidFill>
                <a:srgbClr val="69028E"/>
              </a:solidFill>
            </a:endParaRPr>
          </a:p>
          <a:p>
            <a:pPr algn="l" defTabSz="2562225">
              <a:spcBef>
                <a:spcPct val="60000"/>
              </a:spcBef>
              <a:tabLst>
                <a:tab pos="461963" algn="l"/>
              </a:tabLst>
            </a:pPr>
            <a:endParaRPr lang="en-US" dirty="0">
              <a:solidFill>
                <a:srgbClr val="69028E"/>
              </a:solidFill>
            </a:endParaRPr>
          </a:p>
          <a:p>
            <a:pPr algn="l" defTabSz="2562225">
              <a:spcBef>
                <a:spcPct val="60000"/>
              </a:spcBef>
              <a:tabLst>
                <a:tab pos="461963" algn="l"/>
              </a:tabLst>
            </a:pPr>
            <a:endParaRPr lang="en-US" sz="2400" dirty="0">
              <a:solidFill>
                <a:srgbClr val="69028E"/>
              </a:solidFill>
            </a:endParaRPr>
          </a:p>
        </p:txBody>
      </p:sp>
      <p:sp>
        <p:nvSpPr>
          <p:cNvPr id="53" name="Rectangle 49"/>
          <p:cNvSpPr>
            <a:spLocks noChangeArrowheads="1"/>
          </p:cNvSpPr>
          <p:nvPr/>
        </p:nvSpPr>
        <p:spPr bwMode="auto">
          <a:xfrm>
            <a:off x="1582990" y="17906256"/>
            <a:ext cx="5034298" cy="3744416"/>
          </a:xfrm>
          <a:prstGeom prst="rect">
            <a:avLst/>
          </a:prstGeom>
          <a:noFill/>
          <a:ln w="9525">
            <a:solidFill>
              <a:srgbClr val="3F006A"/>
            </a:solidFill>
            <a:miter lim="800000"/>
            <a:headEnd/>
            <a:tailEnd/>
          </a:ln>
        </p:spPr>
        <p:txBody>
          <a:bodyPr lIns="256332" tIns="128168" rIns="256332" bIns="128168"/>
          <a:lstStyle/>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500" dirty="0">
              <a:solidFill>
                <a:srgbClr val="69028E"/>
              </a:solidFill>
            </a:endParaRPr>
          </a:p>
          <a:p>
            <a:pPr algn="l" defTabSz="2562225">
              <a:spcBef>
                <a:spcPct val="60000"/>
              </a:spcBef>
              <a:tabLst>
                <a:tab pos="461963" algn="l"/>
              </a:tabLst>
            </a:pPr>
            <a:endParaRPr lang="en-US" dirty="0">
              <a:solidFill>
                <a:srgbClr val="69028E"/>
              </a:solidFill>
            </a:endParaRPr>
          </a:p>
          <a:p>
            <a:pPr algn="l" defTabSz="2562225">
              <a:spcBef>
                <a:spcPct val="60000"/>
              </a:spcBef>
              <a:tabLst>
                <a:tab pos="461963" algn="l"/>
              </a:tabLst>
            </a:pPr>
            <a:endParaRPr lang="en-US" sz="2400" dirty="0">
              <a:solidFill>
                <a:srgbClr val="69028E"/>
              </a:solidFill>
            </a:endParaRPr>
          </a:p>
        </p:txBody>
      </p:sp>
      <p:sp>
        <p:nvSpPr>
          <p:cNvPr id="37" name="TextBox 36"/>
          <p:cNvSpPr txBox="1"/>
          <p:nvPr/>
        </p:nvSpPr>
        <p:spPr>
          <a:xfrm>
            <a:off x="31488225" y="9049272"/>
            <a:ext cx="11496234" cy="10269478"/>
          </a:xfrm>
          <a:prstGeom prst="rect">
            <a:avLst/>
          </a:prstGeom>
          <a:noFill/>
        </p:spPr>
        <p:txBody>
          <a:bodyPr wrap="square" rtlCol="0">
            <a:spAutoFit/>
          </a:bodyPr>
          <a:lstStyle/>
          <a:p>
            <a:pPr marL="514350" indent="-514350" algn="l">
              <a:buFont typeface="Arial" pitchFamily="34" charset="0"/>
              <a:buChar char="•"/>
            </a:pPr>
            <a:r>
              <a:rPr lang="en-US" sz="3200" b="0" dirty="0" smtClean="0">
                <a:solidFill>
                  <a:schemeClr val="tx1"/>
                </a:solidFill>
                <a:effectLst/>
                <a:latin typeface="Calibri" pitchFamily="34" charset="0"/>
              </a:rPr>
              <a:t>BMI z-score can improve with involvement in community-originated efforts.</a:t>
            </a:r>
          </a:p>
          <a:p>
            <a:pPr marL="514350" indent="-514350" algn="l">
              <a:buFont typeface="Arial" pitchFamily="34" charset="0"/>
              <a:buChar char="•"/>
            </a:pPr>
            <a:endParaRPr lang="en-US" sz="3200" b="0" dirty="0" smtClean="0">
              <a:solidFill>
                <a:schemeClr val="tx1"/>
              </a:solidFill>
              <a:effectLst/>
              <a:latin typeface="Calibri" pitchFamily="34" charset="0"/>
            </a:endParaRPr>
          </a:p>
          <a:p>
            <a:pPr marL="514350" indent="-514350" algn="l">
              <a:buFont typeface="Arial" pitchFamily="34" charset="0"/>
              <a:buChar char="•"/>
            </a:pPr>
            <a:r>
              <a:rPr lang="en-US" sz="3200" b="0" dirty="0" smtClean="0">
                <a:solidFill>
                  <a:schemeClr val="tx1"/>
                </a:solidFill>
                <a:effectLst/>
                <a:latin typeface="Calibri" pitchFamily="34" charset="0"/>
              </a:rPr>
              <a:t>For children exceeding a healthy weight at baseline, clinically significant improvements in actual BMI were achieved (1.1 kg/m</a:t>
            </a:r>
            <a:r>
              <a:rPr lang="en-US" sz="3200" b="0" baseline="30000" dirty="0" smtClean="0">
                <a:solidFill>
                  <a:schemeClr val="tx1"/>
                </a:solidFill>
                <a:effectLst/>
                <a:latin typeface="Calibri" pitchFamily="34" charset="0"/>
              </a:rPr>
              <a:t>2</a:t>
            </a:r>
            <a:r>
              <a:rPr lang="en-US" sz="3200" b="0" dirty="0" smtClean="0">
                <a:solidFill>
                  <a:schemeClr val="tx1"/>
                </a:solidFill>
                <a:effectLst/>
                <a:latin typeface="Calibri" pitchFamily="34" charset="0"/>
              </a:rPr>
              <a:t> lower for boys and 0.88 kg/m</a:t>
            </a:r>
            <a:r>
              <a:rPr lang="en-US" sz="3200" b="0" baseline="30000" dirty="0" smtClean="0">
                <a:solidFill>
                  <a:schemeClr val="tx1"/>
                </a:solidFill>
                <a:effectLst/>
                <a:latin typeface="Calibri" pitchFamily="34" charset="0"/>
              </a:rPr>
              <a:t>2</a:t>
            </a:r>
            <a:r>
              <a:rPr lang="en-US" sz="3200" b="0" dirty="0" smtClean="0">
                <a:solidFill>
                  <a:schemeClr val="tx1"/>
                </a:solidFill>
                <a:effectLst/>
                <a:latin typeface="Calibri" pitchFamily="34" charset="0"/>
              </a:rPr>
              <a:t> lower for girls) when compared to predicted BMI.</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514350" indent="-514350" algn="l">
              <a:buFont typeface="Arial" pitchFamily="34" charset="0"/>
              <a:buChar char="•"/>
            </a:pPr>
            <a:r>
              <a:rPr lang="en-US" sz="3200" b="0" dirty="0" smtClean="0">
                <a:solidFill>
                  <a:schemeClr val="tx1"/>
                </a:solidFill>
                <a:effectLst/>
                <a:latin typeface="Calibri" pitchFamily="34" charset="0"/>
              </a:rPr>
              <a:t>A global approach to childhood obesity prevention and treatment has small but positive influences on target health behaviors.</a:t>
            </a:r>
            <a:br>
              <a:rPr lang="en-US" sz="3200" b="0" dirty="0" smtClean="0">
                <a:solidFill>
                  <a:schemeClr val="tx1"/>
                </a:solidFill>
                <a:effectLst/>
                <a:latin typeface="Calibri" pitchFamily="34" charset="0"/>
              </a:rPr>
            </a:br>
            <a:endParaRPr lang="en-US" sz="3200" b="0" dirty="0" smtClean="0">
              <a:solidFill>
                <a:schemeClr val="tx1"/>
              </a:solidFill>
              <a:effectLst/>
              <a:latin typeface="Calibri" pitchFamily="34" charset="0"/>
            </a:endParaRPr>
          </a:p>
          <a:p>
            <a:pPr marL="514350" indent="-514350" algn="l">
              <a:buFont typeface="Arial" pitchFamily="34" charset="0"/>
              <a:buChar char="•"/>
            </a:pPr>
            <a:r>
              <a:rPr lang="en-US" sz="3200" b="0" dirty="0" smtClean="0">
                <a:solidFill>
                  <a:schemeClr val="tx1"/>
                </a:solidFill>
                <a:effectLst/>
                <a:latin typeface="Calibri" pitchFamily="34" charset="0"/>
              </a:rPr>
              <a:t>Results support recommendations to replace high energy density foods with lower energy foods like fruits and vegetables, decrease consumption of sugar-sweetened beverages, and drink 2 to 3 glasses of skim milk daily</a:t>
            </a:r>
            <a:r>
              <a:rPr lang="en-US" sz="3200" b="0" baseline="30000" dirty="0" smtClean="0">
                <a:solidFill>
                  <a:schemeClr val="tx1"/>
                </a:solidFill>
                <a:effectLst/>
                <a:latin typeface="Calibri" pitchFamily="34" charset="0"/>
              </a:rPr>
              <a:t> </a:t>
            </a:r>
            <a:br>
              <a:rPr lang="en-US" sz="3200" b="0" baseline="30000" dirty="0" smtClean="0">
                <a:solidFill>
                  <a:schemeClr val="tx1"/>
                </a:solidFill>
                <a:effectLst/>
                <a:latin typeface="Calibri" pitchFamily="34" charset="0"/>
              </a:rPr>
            </a:br>
            <a:endParaRPr lang="en-US" sz="3200" b="0" baseline="30000" dirty="0" smtClean="0">
              <a:solidFill>
                <a:schemeClr val="tx1"/>
              </a:solidFill>
              <a:effectLst/>
              <a:latin typeface="Calibri" pitchFamily="34" charset="0"/>
            </a:endParaRPr>
          </a:p>
          <a:p>
            <a:pPr marL="514350" indent="-514350" algn="l">
              <a:buFont typeface="Arial" pitchFamily="34" charset="0"/>
              <a:buChar char="•"/>
            </a:pPr>
            <a:r>
              <a:rPr lang="en-US" sz="3200" b="0" dirty="0" smtClean="0">
                <a:solidFill>
                  <a:schemeClr val="tx1"/>
                </a:solidFill>
                <a:effectLst/>
                <a:latin typeface="Calibri" pitchFamily="34" charset="0"/>
              </a:rPr>
              <a:t>Some limitations:</a:t>
            </a:r>
          </a:p>
          <a:p>
            <a:pPr marL="915224" lvl="1" indent="-514350" algn="l">
              <a:buFont typeface="Arial" pitchFamily="34" charset="0"/>
              <a:buChar char="•"/>
            </a:pPr>
            <a:r>
              <a:rPr lang="en-US" sz="3200" b="0" dirty="0" smtClean="0">
                <a:solidFill>
                  <a:schemeClr val="tx1"/>
                </a:solidFill>
                <a:effectLst/>
                <a:latin typeface="Calibri" pitchFamily="34" charset="0"/>
              </a:rPr>
              <a:t>No control group nor random assignment</a:t>
            </a:r>
          </a:p>
          <a:p>
            <a:pPr marL="915224" lvl="1" indent="-514350" algn="l">
              <a:buFont typeface="Arial" pitchFamily="34" charset="0"/>
              <a:buChar char="•"/>
            </a:pPr>
            <a:r>
              <a:rPr lang="en-US" sz="3200" b="0" dirty="0" smtClean="0">
                <a:solidFill>
                  <a:schemeClr val="tx1"/>
                </a:solidFill>
                <a:effectLst/>
                <a:latin typeface="Calibri" pitchFamily="34" charset="0"/>
              </a:rPr>
              <a:t>Individual data not linked to participation in specific programmatic activities</a:t>
            </a:r>
            <a:endParaRPr lang="en-US" sz="3200" b="0" dirty="0">
              <a:solidFill>
                <a:schemeClr val="tx1"/>
              </a:solidFill>
              <a:effectLst/>
              <a:latin typeface="Calibri" pitchFamily="34" charset="0"/>
            </a:endParaRPr>
          </a:p>
        </p:txBody>
      </p:sp>
      <p:pic>
        <p:nvPicPr>
          <p:cNvPr id="38" name="Picture 14"/>
          <p:cNvPicPr>
            <a:picLocks noChangeAspect="1" noChangeArrowheads="1"/>
          </p:cNvPicPr>
          <p:nvPr/>
        </p:nvPicPr>
        <p:blipFill>
          <a:blip r:embed="rId7" cstate="print"/>
          <a:srcRect/>
          <a:stretch>
            <a:fillRect/>
          </a:stretch>
        </p:blipFill>
        <p:spPr>
          <a:xfrm>
            <a:off x="34268360" y="19922480"/>
            <a:ext cx="5359899" cy="3852427"/>
          </a:xfrm>
          <a:prstGeom prst="rect">
            <a:avLst/>
          </a:prstGeom>
          <a:noFill/>
          <a:ln/>
        </p:spPr>
      </p:pic>
      <p:sp>
        <p:nvSpPr>
          <p:cNvPr id="39" name="Rectangle 49"/>
          <p:cNvSpPr>
            <a:spLocks noChangeArrowheads="1"/>
          </p:cNvSpPr>
          <p:nvPr/>
        </p:nvSpPr>
        <p:spPr bwMode="auto">
          <a:xfrm>
            <a:off x="33967805" y="19634448"/>
            <a:ext cx="5860825" cy="4392488"/>
          </a:xfrm>
          <a:prstGeom prst="rect">
            <a:avLst/>
          </a:prstGeom>
          <a:noFill/>
          <a:ln w="9525">
            <a:solidFill>
              <a:srgbClr val="3F006A"/>
            </a:solidFill>
            <a:miter lim="800000"/>
            <a:headEnd/>
            <a:tailEnd/>
          </a:ln>
        </p:spPr>
        <p:txBody>
          <a:bodyPr lIns="256332" tIns="128168" rIns="256332" bIns="128168"/>
          <a:lstStyle/>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600" dirty="0">
              <a:solidFill>
                <a:srgbClr val="69028E"/>
              </a:solidFill>
            </a:endParaRPr>
          </a:p>
          <a:p>
            <a:pPr algn="l" defTabSz="2562225">
              <a:spcBef>
                <a:spcPct val="60000"/>
              </a:spcBef>
              <a:tabLst>
                <a:tab pos="461963" algn="l"/>
              </a:tabLst>
            </a:pPr>
            <a:endParaRPr lang="en-US" sz="3500" dirty="0">
              <a:solidFill>
                <a:srgbClr val="69028E"/>
              </a:solidFill>
            </a:endParaRPr>
          </a:p>
          <a:p>
            <a:pPr algn="l" defTabSz="2562225">
              <a:spcBef>
                <a:spcPct val="60000"/>
              </a:spcBef>
              <a:tabLst>
                <a:tab pos="461963" algn="l"/>
              </a:tabLst>
            </a:pPr>
            <a:endParaRPr lang="en-US" dirty="0">
              <a:solidFill>
                <a:srgbClr val="69028E"/>
              </a:solidFill>
            </a:endParaRPr>
          </a:p>
          <a:p>
            <a:pPr algn="l" defTabSz="2562225">
              <a:spcBef>
                <a:spcPct val="60000"/>
              </a:spcBef>
              <a:tabLst>
                <a:tab pos="461963" algn="l"/>
              </a:tabLst>
            </a:pPr>
            <a:endParaRPr lang="en-US" sz="2400" dirty="0">
              <a:solidFill>
                <a:srgbClr val="69028E"/>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1066800" rtl="0" eaLnBrk="0" fontAlgn="base" latinLnBrk="0" hangingPunct="0">
          <a:lnSpc>
            <a:spcPct val="100000"/>
          </a:lnSpc>
          <a:spcBef>
            <a:spcPct val="0"/>
          </a:spcBef>
          <a:spcAft>
            <a:spcPct val="0"/>
          </a:spcAft>
          <a:buClrTx/>
          <a:buSzTx/>
          <a:buFontTx/>
          <a:buNone/>
          <a:tabLst/>
          <a:defRPr kumimoji="0" lang="en-US" sz="6300" b="1" i="0" u="none" strike="noStrike" cap="none" normalizeH="0" baseline="0" smtClean="0">
            <a:ln>
              <a:noFill/>
            </a:ln>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1066800" rtl="0" eaLnBrk="0" fontAlgn="base" latinLnBrk="0" hangingPunct="0">
          <a:lnSpc>
            <a:spcPct val="100000"/>
          </a:lnSpc>
          <a:spcBef>
            <a:spcPct val="0"/>
          </a:spcBef>
          <a:spcAft>
            <a:spcPct val="0"/>
          </a:spcAft>
          <a:buClrTx/>
          <a:buSzTx/>
          <a:buFontTx/>
          <a:buNone/>
          <a:tabLst/>
          <a:defRPr kumimoji="0" lang="en-US" sz="6300" b="1" i="0" u="none" strike="noStrike" cap="none" normalizeH="0" baseline="0" smtClean="0">
            <a:ln>
              <a:noFill/>
            </a:ln>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4829</TotalTime>
  <Words>517</Words>
  <Application>Microsoft Office PowerPoint</Application>
  <PresentationFormat>Custom</PresentationFormat>
  <Paragraphs>128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Elyzabeth Anderson</dc:creator>
  <cp:lastModifiedBy>Lauren M Whetstone</cp:lastModifiedBy>
  <cp:revision>383</cp:revision>
  <cp:lastPrinted>2002-10-17T17:00:03Z</cp:lastPrinted>
  <dcterms:created xsi:type="dcterms:W3CDTF">2000-02-13T02:40:16Z</dcterms:created>
  <dcterms:modified xsi:type="dcterms:W3CDTF">2012-04-04T15:29:17Z</dcterms:modified>
</cp:coreProperties>
</file>