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4.xml" ContentType="application/vnd.openxmlformats-officedocument.drawingml.chart+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charts/chart6.xml" ContentType="application/vnd.openxmlformats-officedocument.drawingml.chart+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charts/chart8.xml" ContentType="application/vnd.openxmlformats-officedocument.drawingml.chart+xml"/>
  <Override PartName="/ppt/notesSlides/notesSlide15.xml" ContentType="application/vnd.openxmlformats-officedocument.presentationml.notesSlide+xml"/>
  <Override PartName="/ppt/charts/chart9.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9"/>
  </p:notesMasterIdLst>
  <p:handoutMasterIdLst>
    <p:handoutMasterId r:id="rId30"/>
  </p:handoutMasterIdLst>
  <p:sldIdLst>
    <p:sldId id="256" r:id="rId2"/>
    <p:sldId id="257" r:id="rId3"/>
    <p:sldId id="258" r:id="rId4"/>
    <p:sldId id="267" r:id="rId5"/>
    <p:sldId id="276" r:id="rId6"/>
    <p:sldId id="275" r:id="rId7"/>
    <p:sldId id="271" r:id="rId8"/>
    <p:sldId id="260" r:id="rId9"/>
    <p:sldId id="262" r:id="rId10"/>
    <p:sldId id="278" r:id="rId11"/>
    <p:sldId id="280" r:id="rId12"/>
    <p:sldId id="281" r:id="rId13"/>
    <p:sldId id="277" r:id="rId14"/>
    <p:sldId id="282" r:id="rId15"/>
    <p:sldId id="265" r:id="rId16"/>
    <p:sldId id="272" r:id="rId17"/>
    <p:sldId id="274" r:id="rId18"/>
    <p:sldId id="273" r:id="rId19"/>
    <p:sldId id="266" r:id="rId20"/>
    <p:sldId id="269" r:id="rId21"/>
    <p:sldId id="283" r:id="rId22"/>
    <p:sldId id="279" r:id="rId23"/>
    <p:sldId id="284" r:id="rId24"/>
    <p:sldId id="285" r:id="rId25"/>
    <p:sldId id="286" r:id="rId26"/>
    <p:sldId id="270" r:id="rId27"/>
    <p:sldId id="268"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7667" autoAdjust="0"/>
  </p:normalViewPr>
  <p:slideViewPr>
    <p:cSldViewPr>
      <p:cViewPr varScale="1">
        <p:scale>
          <a:sx n="54" d="100"/>
          <a:sy n="54" d="100"/>
        </p:scale>
        <p:origin x="-326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thomasw\Desktop\CarnegieClass-NCSerialsConf.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thomasw\Desktop\CarnegieClass-NCSerialsConf.xlsx"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1" Type="http://schemas.openxmlformats.org/officeDocument/2006/relationships/oleObject" Target="file:///C:\Users\thomasw\Desktop\CarnegieClass-NCSerialsConf.xlsx" TargetMode="Externa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manualLayout>
          <c:layoutTarget val="inner"/>
          <c:xMode val="edge"/>
          <c:yMode val="edge"/>
          <c:x val="3.8500558717289045E-2"/>
          <c:y val="3.0833917309039945E-2"/>
          <c:w val="0.58044554455445541"/>
          <c:h val="0.96916608269096005"/>
        </c:manualLayout>
      </c:layout>
      <c:pieChart>
        <c:varyColors val="1"/>
        <c:ser>
          <c:idx val="0"/>
          <c:order val="0"/>
          <c:cat>
            <c:strRef>
              <c:f>Sheet2!$A$1:$A$5</c:f>
              <c:strCache>
                <c:ptCount val="5"/>
                <c:pt idx="0">
                  <c:v>Single Librarian</c:v>
                </c:pt>
                <c:pt idx="1">
                  <c:v>Library Unit</c:v>
                </c:pt>
                <c:pt idx="2">
                  <c:v>Two Or More Librarians</c:v>
                </c:pt>
                <c:pt idx="3">
                  <c:v>Library Committee</c:v>
                </c:pt>
                <c:pt idx="4">
                  <c:v>Not Any Single Person or Group</c:v>
                </c:pt>
              </c:strCache>
            </c:strRef>
          </c:cat>
          <c:val>
            <c:numRef>
              <c:f>Sheet2!$B$1:$B$5</c:f>
              <c:numCache>
                <c:formatCode>General</c:formatCode>
                <c:ptCount val="5"/>
                <c:pt idx="0">
                  <c:v>17</c:v>
                </c:pt>
                <c:pt idx="1">
                  <c:v>14</c:v>
                </c:pt>
                <c:pt idx="2">
                  <c:v>13</c:v>
                </c:pt>
                <c:pt idx="3">
                  <c:v>9</c:v>
                </c:pt>
                <c:pt idx="4">
                  <c:v>3</c:v>
                </c:pt>
              </c:numCache>
            </c:numRef>
          </c:val>
        </c:ser>
        <c:dLbls>
          <c:showLegendKey val="0"/>
          <c:showVal val="0"/>
          <c:showCatName val="0"/>
          <c:showSerName val="0"/>
          <c:showPercent val="0"/>
          <c:showBubbleSize val="0"/>
          <c:showLeaderLines val="1"/>
        </c:dLbls>
        <c:firstSliceAng val="0"/>
      </c:pieChart>
    </c:plotArea>
    <c:legend>
      <c:legendPos val="r"/>
      <c:layout/>
      <c:overlay val="0"/>
      <c:txPr>
        <a:bodyPr/>
        <a:lstStyle/>
        <a:p>
          <a:pPr>
            <a:defRPr sz="20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8"/>
          <c:order val="8"/>
          <c:cat>
            <c:strRef>
              <c:f>SurveyData!$A$74:$A$76</c:f>
              <c:strCache>
                <c:ptCount val="3"/>
                <c:pt idx="0">
                  <c:v>No</c:v>
                </c:pt>
                <c:pt idx="1">
                  <c:v>Yes-librarians</c:v>
                </c:pt>
                <c:pt idx="2">
                  <c:v>Yes-faculty</c:v>
                </c:pt>
              </c:strCache>
            </c:strRef>
          </c:cat>
          <c:val>
            <c:numRef>
              <c:f>SurveyData!$J$74:$J$76</c:f>
              <c:numCache>
                <c:formatCode>General</c:formatCode>
                <c:ptCount val="3"/>
                <c:pt idx="0">
                  <c:v>47</c:v>
                </c:pt>
                <c:pt idx="1">
                  <c:v>11</c:v>
                </c:pt>
                <c:pt idx="2">
                  <c:v>5</c:v>
                </c:pt>
              </c:numCache>
            </c:numRef>
          </c:val>
        </c:ser>
        <c:ser>
          <c:idx val="7"/>
          <c:order val="7"/>
          <c:cat>
            <c:strRef>
              <c:f>SurveyData!$A$74:$A$76</c:f>
              <c:strCache>
                <c:ptCount val="3"/>
                <c:pt idx="0">
                  <c:v>No</c:v>
                </c:pt>
                <c:pt idx="1">
                  <c:v>Yes-librarians</c:v>
                </c:pt>
                <c:pt idx="2">
                  <c:v>Yes-faculty</c:v>
                </c:pt>
              </c:strCache>
            </c:strRef>
          </c:cat>
          <c:val>
            <c:numRef>
              <c:f>SurveyData!$I$74:$I$76</c:f>
            </c:numRef>
          </c:val>
        </c:ser>
        <c:ser>
          <c:idx val="6"/>
          <c:order val="6"/>
          <c:cat>
            <c:strRef>
              <c:f>SurveyData!$A$74:$A$76</c:f>
              <c:strCache>
                <c:ptCount val="3"/>
                <c:pt idx="0">
                  <c:v>No</c:v>
                </c:pt>
                <c:pt idx="1">
                  <c:v>Yes-librarians</c:v>
                </c:pt>
                <c:pt idx="2">
                  <c:v>Yes-faculty</c:v>
                </c:pt>
              </c:strCache>
            </c:strRef>
          </c:cat>
          <c:val>
            <c:numRef>
              <c:f>SurveyData!$H$74:$H$76</c:f>
            </c:numRef>
          </c:val>
        </c:ser>
        <c:ser>
          <c:idx val="5"/>
          <c:order val="5"/>
          <c:cat>
            <c:strRef>
              <c:f>SurveyData!$A$74:$A$76</c:f>
              <c:strCache>
                <c:ptCount val="3"/>
                <c:pt idx="0">
                  <c:v>No</c:v>
                </c:pt>
                <c:pt idx="1">
                  <c:v>Yes-librarians</c:v>
                </c:pt>
                <c:pt idx="2">
                  <c:v>Yes-faculty</c:v>
                </c:pt>
              </c:strCache>
            </c:strRef>
          </c:cat>
          <c:val>
            <c:numRef>
              <c:f>SurveyData!$G$74:$G$76</c:f>
            </c:numRef>
          </c:val>
        </c:ser>
        <c:ser>
          <c:idx val="4"/>
          <c:order val="4"/>
          <c:cat>
            <c:strRef>
              <c:f>SurveyData!$A$74:$A$76</c:f>
              <c:strCache>
                <c:ptCount val="3"/>
                <c:pt idx="0">
                  <c:v>No</c:v>
                </c:pt>
                <c:pt idx="1">
                  <c:v>Yes-librarians</c:v>
                </c:pt>
                <c:pt idx="2">
                  <c:v>Yes-faculty</c:v>
                </c:pt>
              </c:strCache>
            </c:strRef>
          </c:cat>
          <c:val>
            <c:numRef>
              <c:f>SurveyData!$F$74:$F$76</c:f>
            </c:numRef>
          </c:val>
        </c:ser>
        <c:ser>
          <c:idx val="3"/>
          <c:order val="3"/>
          <c:cat>
            <c:strRef>
              <c:f>SurveyData!$A$74:$A$76</c:f>
              <c:strCache>
                <c:ptCount val="3"/>
                <c:pt idx="0">
                  <c:v>No</c:v>
                </c:pt>
                <c:pt idx="1">
                  <c:v>Yes-librarians</c:v>
                </c:pt>
                <c:pt idx="2">
                  <c:v>Yes-faculty</c:v>
                </c:pt>
              </c:strCache>
            </c:strRef>
          </c:cat>
          <c:val>
            <c:numRef>
              <c:f>SurveyData!$E$74:$E$76</c:f>
            </c:numRef>
          </c:val>
        </c:ser>
        <c:ser>
          <c:idx val="2"/>
          <c:order val="2"/>
          <c:cat>
            <c:strRef>
              <c:f>SurveyData!$A$74:$A$76</c:f>
              <c:strCache>
                <c:ptCount val="3"/>
                <c:pt idx="0">
                  <c:v>No</c:v>
                </c:pt>
                <c:pt idx="1">
                  <c:v>Yes-librarians</c:v>
                </c:pt>
                <c:pt idx="2">
                  <c:v>Yes-faculty</c:v>
                </c:pt>
              </c:strCache>
            </c:strRef>
          </c:cat>
          <c:val>
            <c:numRef>
              <c:f>SurveyData!$D$74:$D$76</c:f>
            </c:numRef>
          </c:val>
        </c:ser>
        <c:ser>
          <c:idx val="1"/>
          <c:order val="1"/>
          <c:cat>
            <c:strRef>
              <c:f>SurveyData!$A$74:$A$76</c:f>
              <c:strCache>
                <c:ptCount val="3"/>
                <c:pt idx="0">
                  <c:v>No</c:v>
                </c:pt>
                <c:pt idx="1">
                  <c:v>Yes-librarians</c:v>
                </c:pt>
                <c:pt idx="2">
                  <c:v>Yes-faculty</c:v>
                </c:pt>
              </c:strCache>
            </c:strRef>
          </c:cat>
          <c:val>
            <c:numRef>
              <c:f>SurveyData!$C$74:$C$76</c:f>
            </c:numRef>
          </c:val>
        </c:ser>
        <c:ser>
          <c:idx val="0"/>
          <c:order val="0"/>
          <c:cat>
            <c:strRef>
              <c:f>SurveyData!$A$74:$A$76</c:f>
              <c:strCache>
                <c:ptCount val="3"/>
                <c:pt idx="0">
                  <c:v>No</c:v>
                </c:pt>
                <c:pt idx="1">
                  <c:v>Yes-librarians</c:v>
                </c:pt>
                <c:pt idx="2">
                  <c:v>Yes-faculty</c:v>
                </c:pt>
              </c:strCache>
            </c:strRef>
          </c:cat>
          <c:val>
            <c:numRef>
              <c:f>SurveyData!$B$74:$B$76</c:f>
            </c:numRef>
          </c:val>
        </c:ser>
        <c:dLbls>
          <c:showLegendKey val="0"/>
          <c:showVal val="0"/>
          <c:showCatName val="0"/>
          <c:showSerName val="0"/>
          <c:showPercent val="0"/>
          <c:showBubbleSize val="0"/>
          <c:showLeaderLines val="1"/>
        </c:dLbls>
        <c:firstSliceAng val="0"/>
      </c:pieChart>
    </c:plotArea>
    <c:legend>
      <c:legendPos val="b"/>
      <c:layout/>
      <c:overlay val="0"/>
      <c:txPr>
        <a:bodyPr/>
        <a:lstStyle/>
        <a:p>
          <a:pPr>
            <a:defRPr sz="20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SurveyData!$A$84</c:f>
              <c:strCache>
                <c:ptCount val="1"/>
                <c:pt idx="0">
                  <c:v>Single Lib</c:v>
                </c:pt>
              </c:strCache>
            </c:strRef>
          </c:tx>
          <c:invertIfNegative val="0"/>
          <c:cat>
            <c:strLit>
              <c:ptCount val="1"/>
              <c:pt idx="0">
                <c:v>Library Leader</c:v>
              </c:pt>
            </c:strLit>
          </c:cat>
          <c:val>
            <c:numRef>
              <c:f>SurveyData!$B$84:$J$84</c:f>
              <c:numCache>
                <c:formatCode>General</c:formatCode>
                <c:ptCount val="1"/>
                <c:pt idx="0">
                  <c:v>39</c:v>
                </c:pt>
              </c:numCache>
            </c:numRef>
          </c:val>
        </c:ser>
        <c:ser>
          <c:idx val="1"/>
          <c:order val="1"/>
          <c:tx>
            <c:strRef>
              <c:f>SurveyData!$A$85</c:f>
              <c:strCache>
                <c:ptCount val="1"/>
                <c:pt idx="0">
                  <c:v>Two or More</c:v>
                </c:pt>
              </c:strCache>
            </c:strRef>
          </c:tx>
          <c:invertIfNegative val="0"/>
          <c:cat>
            <c:strLit>
              <c:ptCount val="1"/>
              <c:pt idx="0">
                <c:v>Library Leader</c:v>
              </c:pt>
            </c:strLit>
          </c:cat>
          <c:val>
            <c:numRef>
              <c:f>SurveyData!$B$85:$J$85</c:f>
              <c:numCache>
                <c:formatCode>General</c:formatCode>
                <c:ptCount val="1"/>
                <c:pt idx="0">
                  <c:v>19</c:v>
                </c:pt>
              </c:numCache>
            </c:numRef>
          </c:val>
        </c:ser>
        <c:ser>
          <c:idx val="2"/>
          <c:order val="2"/>
          <c:tx>
            <c:strRef>
              <c:f>SurveyData!$A$86</c:f>
              <c:strCache>
                <c:ptCount val="1"/>
                <c:pt idx="0">
                  <c:v>Dept</c:v>
                </c:pt>
              </c:strCache>
            </c:strRef>
          </c:tx>
          <c:invertIfNegative val="0"/>
          <c:cat>
            <c:strLit>
              <c:ptCount val="1"/>
              <c:pt idx="0">
                <c:v>Library Leader</c:v>
              </c:pt>
            </c:strLit>
          </c:cat>
          <c:val>
            <c:numRef>
              <c:f>SurveyData!$B$86:$J$86</c:f>
              <c:numCache>
                <c:formatCode>General</c:formatCode>
                <c:ptCount val="1"/>
                <c:pt idx="0">
                  <c:v>1</c:v>
                </c:pt>
              </c:numCache>
            </c:numRef>
          </c:val>
        </c:ser>
        <c:ser>
          <c:idx val="3"/>
          <c:order val="3"/>
          <c:tx>
            <c:strRef>
              <c:f>SurveyData!$A$87</c:f>
              <c:strCache>
                <c:ptCount val="1"/>
                <c:pt idx="0">
                  <c:v>None</c:v>
                </c:pt>
              </c:strCache>
            </c:strRef>
          </c:tx>
          <c:invertIfNegative val="0"/>
          <c:cat>
            <c:strLit>
              <c:ptCount val="1"/>
              <c:pt idx="0">
                <c:v>Library Leader</c:v>
              </c:pt>
            </c:strLit>
          </c:cat>
          <c:val>
            <c:numRef>
              <c:f>SurveyData!$B$87:$J$87</c:f>
              <c:numCache>
                <c:formatCode>General</c:formatCode>
                <c:ptCount val="1"/>
                <c:pt idx="0">
                  <c:v>2</c:v>
                </c:pt>
              </c:numCache>
            </c:numRef>
          </c:val>
        </c:ser>
        <c:dLbls>
          <c:showLegendKey val="0"/>
          <c:showVal val="0"/>
          <c:showCatName val="0"/>
          <c:showSerName val="0"/>
          <c:showPercent val="0"/>
          <c:showBubbleSize val="0"/>
        </c:dLbls>
        <c:gapWidth val="150"/>
        <c:overlap val="100"/>
        <c:axId val="44835584"/>
        <c:axId val="44837120"/>
      </c:barChart>
      <c:catAx>
        <c:axId val="44835584"/>
        <c:scaling>
          <c:orientation val="minMax"/>
        </c:scaling>
        <c:delete val="0"/>
        <c:axPos val="b"/>
        <c:majorTickMark val="out"/>
        <c:minorTickMark val="none"/>
        <c:tickLblPos val="nextTo"/>
        <c:txPr>
          <a:bodyPr/>
          <a:lstStyle/>
          <a:p>
            <a:pPr>
              <a:defRPr sz="2000"/>
            </a:pPr>
            <a:endParaRPr lang="en-US"/>
          </a:p>
        </c:txPr>
        <c:crossAx val="44837120"/>
        <c:crosses val="autoZero"/>
        <c:auto val="1"/>
        <c:lblAlgn val="ctr"/>
        <c:lblOffset val="100"/>
        <c:noMultiLvlLbl val="0"/>
      </c:catAx>
      <c:valAx>
        <c:axId val="44837120"/>
        <c:scaling>
          <c:orientation val="minMax"/>
          <c:max val="65"/>
          <c:min val="0"/>
        </c:scaling>
        <c:delete val="0"/>
        <c:axPos val="l"/>
        <c:majorGridlines/>
        <c:numFmt formatCode="General" sourceLinked="1"/>
        <c:majorTickMark val="out"/>
        <c:minorTickMark val="none"/>
        <c:tickLblPos val="nextTo"/>
        <c:crossAx val="44835584"/>
        <c:crosses val="autoZero"/>
        <c:crossBetween val="between"/>
      </c:valAx>
    </c:plotArea>
    <c:legend>
      <c:legendPos val="r"/>
      <c:layout/>
      <c:overlay val="0"/>
      <c:txPr>
        <a:bodyPr/>
        <a:lstStyle/>
        <a:p>
          <a:pPr>
            <a:defRPr sz="20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invertIfNegative val="0"/>
          <c:cat>
            <c:strRef>
              <c:f>Sheet2!$A$9:$A$15</c:f>
              <c:strCache>
                <c:ptCount val="7"/>
                <c:pt idx="0">
                  <c:v>Authors: Funding Mandates</c:v>
                </c:pt>
                <c:pt idx="1">
                  <c:v>Authors Rights</c:v>
                </c:pt>
                <c:pt idx="2">
                  <c:v>Faculty: SC Issues and Services</c:v>
                </c:pt>
                <c:pt idx="3">
                  <c:v>Grad Students: SC Issues and Services</c:v>
                </c:pt>
                <c:pt idx="4">
                  <c:v>Undergrads: SC Issues and Services</c:v>
                </c:pt>
                <c:pt idx="5">
                  <c:v>Events Campuswide</c:v>
                </c:pt>
                <c:pt idx="6">
                  <c:v>SC Docs and Whitepapers</c:v>
                </c:pt>
              </c:strCache>
            </c:strRef>
          </c:cat>
          <c:val>
            <c:numRef>
              <c:f>Sheet2!$B$9:$B$15</c:f>
              <c:numCache>
                <c:formatCode>General</c:formatCode>
                <c:ptCount val="7"/>
                <c:pt idx="0">
                  <c:v>50</c:v>
                </c:pt>
                <c:pt idx="1">
                  <c:v>56</c:v>
                </c:pt>
                <c:pt idx="2">
                  <c:v>55</c:v>
                </c:pt>
                <c:pt idx="3">
                  <c:v>53</c:v>
                </c:pt>
                <c:pt idx="4">
                  <c:v>46</c:v>
                </c:pt>
                <c:pt idx="5">
                  <c:v>52</c:v>
                </c:pt>
                <c:pt idx="6">
                  <c:v>38</c:v>
                </c:pt>
              </c:numCache>
            </c:numRef>
          </c:val>
        </c:ser>
        <c:ser>
          <c:idx val="1"/>
          <c:order val="1"/>
          <c:invertIfNegative val="0"/>
          <c:cat>
            <c:strRef>
              <c:f>Sheet2!$A$9:$A$15</c:f>
              <c:strCache>
                <c:ptCount val="7"/>
                <c:pt idx="0">
                  <c:v>Authors: Funding Mandates</c:v>
                </c:pt>
                <c:pt idx="1">
                  <c:v>Authors Rights</c:v>
                </c:pt>
                <c:pt idx="2">
                  <c:v>Faculty: SC Issues and Services</c:v>
                </c:pt>
                <c:pt idx="3">
                  <c:v>Grad Students: SC Issues and Services</c:v>
                </c:pt>
                <c:pt idx="4">
                  <c:v>Undergrads: SC Issues and Services</c:v>
                </c:pt>
                <c:pt idx="5">
                  <c:v>Events Campuswide</c:v>
                </c:pt>
                <c:pt idx="6">
                  <c:v>SC Docs and Whitepapers</c:v>
                </c:pt>
              </c:strCache>
            </c:strRef>
          </c:cat>
          <c:val>
            <c:numRef>
              <c:f>Sheet2!$C$9:$C$15</c:f>
              <c:numCache>
                <c:formatCode>General</c:formatCode>
                <c:ptCount val="7"/>
                <c:pt idx="0">
                  <c:v>27</c:v>
                </c:pt>
                <c:pt idx="1">
                  <c:v>23</c:v>
                </c:pt>
                <c:pt idx="2">
                  <c:v>7</c:v>
                </c:pt>
                <c:pt idx="3">
                  <c:v>8</c:v>
                </c:pt>
                <c:pt idx="4">
                  <c:v>3</c:v>
                </c:pt>
                <c:pt idx="5">
                  <c:v>10</c:v>
                </c:pt>
                <c:pt idx="6">
                  <c:v>14</c:v>
                </c:pt>
              </c:numCache>
            </c:numRef>
          </c:val>
        </c:ser>
        <c:dLbls>
          <c:showLegendKey val="0"/>
          <c:showVal val="0"/>
          <c:showCatName val="0"/>
          <c:showSerName val="0"/>
          <c:showPercent val="0"/>
          <c:showBubbleSize val="0"/>
        </c:dLbls>
        <c:gapWidth val="150"/>
        <c:axId val="44946944"/>
        <c:axId val="44948480"/>
      </c:barChart>
      <c:catAx>
        <c:axId val="44946944"/>
        <c:scaling>
          <c:orientation val="minMax"/>
        </c:scaling>
        <c:delete val="0"/>
        <c:axPos val="b"/>
        <c:majorTickMark val="out"/>
        <c:minorTickMark val="none"/>
        <c:tickLblPos val="nextTo"/>
        <c:crossAx val="44948480"/>
        <c:crosses val="autoZero"/>
        <c:auto val="1"/>
        <c:lblAlgn val="ctr"/>
        <c:lblOffset val="100"/>
        <c:noMultiLvlLbl val="0"/>
      </c:catAx>
      <c:valAx>
        <c:axId val="44948480"/>
        <c:scaling>
          <c:orientation val="minMax"/>
        </c:scaling>
        <c:delete val="0"/>
        <c:axPos val="l"/>
        <c:majorGridlines/>
        <c:numFmt formatCode="General" sourceLinked="1"/>
        <c:majorTickMark val="out"/>
        <c:minorTickMark val="none"/>
        <c:tickLblPos val="nextTo"/>
        <c:crossAx val="449469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SurveyData!$AB$152</c:f>
              <c:strCache>
                <c:ptCount val="1"/>
                <c:pt idx="0">
                  <c:v>Library </c:v>
                </c:pt>
              </c:strCache>
            </c:strRef>
          </c:tx>
          <c:invertIfNegative val="0"/>
          <c:cat>
            <c:strRef>
              <c:f>SurveyData!$AA$153:$AA$157</c:f>
              <c:strCache>
                <c:ptCount val="5"/>
                <c:pt idx="0">
                  <c:v>Author's Rights</c:v>
                </c:pt>
                <c:pt idx="1">
                  <c:v>Authors OA</c:v>
                </c:pt>
                <c:pt idx="2">
                  <c:v>Group Events</c:v>
                </c:pt>
                <c:pt idx="3">
                  <c:v>DMPs</c:v>
                </c:pt>
                <c:pt idx="4">
                  <c:v>Grads ETDs</c:v>
                </c:pt>
              </c:strCache>
            </c:strRef>
          </c:cat>
          <c:val>
            <c:numRef>
              <c:f>SurveyData!$AB$153:$AB$157</c:f>
              <c:numCache>
                <c:formatCode>General</c:formatCode>
                <c:ptCount val="5"/>
                <c:pt idx="0">
                  <c:v>40</c:v>
                </c:pt>
                <c:pt idx="1">
                  <c:v>36</c:v>
                </c:pt>
                <c:pt idx="2">
                  <c:v>32</c:v>
                </c:pt>
                <c:pt idx="3">
                  <c:v>28</c:v>
                </c:pt>
                <c:pt idx="4">
                  <c:v>29</c:v>
                </c:pt>
              </c:numCache>
            </c:numRef>
          </c:val>
        </c:ser>
        <c:ser>
          <c:idx val="1"/>
          <c:order val="1"/>
          <c:tx>
            <c:strRef>
              <c:f>SurveyData!$AC$152</c:f>
              <c:strCache>
                <c:ptCount val="1"/>
                <c:pt idx="0">
                  <c:v>Elsewhere</c:v>
                </c:pt>
              </c:strCache>
            </c:strRef>
          </c:tx>
          <c:invertIfNegative val="0"/>
          <c:cat>
            <c:strRef>
              <c:f>SurveyData!$AA$153:$AA$157</c:f>
              <c:strCache>
                <c:ptCount val="5"/>
                <c:pt idx="0">
                  <c:v>Author's Rights</c:v>
                </c:pt>
                <c:pt idx="1">
                  <c:v>Authors OA</c:v>
                </c:pt>
                <c:pt idx="2">
                  <c:v>Group Events</c:v>
                </c:pt>
                <c:pt idx="3">
                  <c:v>DMPs</c:v>
                </c:pt>
                <c:pt idx="4">
                  <c:v>Grads ETDs</c:v>
                </c:pt>
              </c:strCache>
            </c:strRef>
          </c:cat>
          <c:val>
            <c:numRef>
              <c:f>SurveyData!$AC$153:$AC$157</c:f>
              <c:numCache>
                <c:formatCode>General</c:formatCode>
                <c:ptCount val="5"/>
                <c:pt idx="0">
                  <c:v>6</c:v>
                </c:pt>
                <c:pt idx="1">
                  <c:v>3</c:v>
                </c:pt>
                <c:pt idx="2">
                  <c:v>2</c:v>
                </c:pt>
                <c:pt idx="3">
                  <c:v>8</c:v>
                </c:pt>
                <c:pt idx="4">
                  <c:v>10</c:v>
                </c:pt>
              </c:numCache>
            </c:numRef>
          </c:val>
        </c:ser>
        <c:ser>
          <c:idx val="2"/>
          <c:order val="2"/>
          <c:tx>
            <c:strRef>
              <c:f>SurveyData!$AD$152</c:f>
              <c:strCache>
                <c:ptCount val="1"/>
                <c:pt idx="0">
                  <c:v>Not Offered</c:v>
                </c:pt>
              </c:strCache>
            </c:strRef>
          </c:tx>
          <c:invertIfNegative val="0"/>
          <c:cat>
            <c:strRef>
              <c:f>SurveyData!$AA$153:$AA$157</c:f>
              <c:strCache>
                <c:ptCount val="5"/>
                <c:pt idx="0">
                  <c:v>Author's Rights</c:v>
                </c:pt>
                <c:pt idx="1">
                  <c:v>Authors OA</c:v>
                </c:pt>
                <c:pt idx="2">
                  <c:v>Group Events</c:v>
                </c:pt>
                <c:pt idx="3">
                  <c:v>DMPs</c:v>
                </c:pt>
                <c:pt idx="4">
                  <c:v>Grads ETDs</c:v>
                </c:pt>
              </c:strCache>
            </c:strRef>
          </c:cat>
          <c:val>
            <c:numRef>
              <c:f>SurveyData!$AD$153:$AD$157</c:f>
              <c:numCache>
                <c:formatCode>General</c:formatCode>
                <c:ptCount val="5"/>
                <c:pt idx="0">
                  <c:v>14</c:v>
                </c:pt>
                <c:pt idx="1">
                  <c:v>22</c:v>
                </c:pt>
                <c:pt idx="2">
                  <c:v>26</c:v>
                </c:pt>
                <c:pt idx="3">
                  <c:v>24</c:v>
                </c:pt>
                <c:pt idx="4">
                  <c:v>17</c:v>
                </c:pt>
              </c:numCache>
            </c:numRef>
          </c:val>
        </c:ser>
        <c:dLbls>
          <c:showLegendKey val="0"/>
          <c:showVal val="0"/>
          <c:showCatName val="0"/>
          <c:showSerName val="0"/>
          <c:showPercent val="0"/>
          <c:showBubbleSize val="0"/>
        </c:dLbls>
        <c:gapWidth val="150"/>
        <c:overlap val="100"/>
        <c:axId val="34587008"/>
        <c:axId val="34588928"/>
      </c:barChart>
      <c:catAx>
        <c:axId val="34587008"/>
        <c:scaling>
          <c:orientation val="minMax"/>
        </c:scaling>
        <c:delete val="0"/>
        <c:axPos val="b"/>
        <c:majorTickMark val="out"/>
        <c:minorTickMark val="none"/>
        <c:tickLblPos val="nextTo"/>
        <c:txPr>
          <a:bodyPr/>
          <a:lstStyle/>
          <a:p>
            <a:pPr>
              <a:defRPr sz="2000"/>
            </a:pPr>
            <a:endParaRPr lang="en-US"/>
          </a:p>
        </c:txPr>
        <c:crossAx val="34588928"/>
        <c:crosses val="autoZero"/>
        <c:auto val="1"/>
        <c:lblAlgn val="ctr"/>
        <c:lblOffset val="100"/>
        <c:noMultiLvlLbl val="0"/>
      </c:catAx>
      <c:valAx>
        <c:axId val="34588928"/>
        <c:scaling>
          <c:orientation val="minMax"/>
        </c:scaling>
        <c:delete val="0"/>
        <c:axPos val="l"/>
        <c:majorGridlines/>
        <c:numFmt formatCode="General" sourceLinked="1"/>
        <c:majorTickMark val="out"/>
        <c:minorTickMark val="none"/>
        <c:tickLblPos val="nextTo"/>
        <c:crossAx val="34587008"/>
        <c:crosses val="autoZero"/>
        <c:crossBetween val="between"/>
      </c:valAx>
    </c:plotArea>
    <c:legend>
      <c:legendPos val="r"/>
      <c:layout/>
      <c:overlay val="0"/>
      <c:txPr>
        <a:bodyPr/>
        <a:lstStyle/>
        <a:p>
          <a:pPr>
            <a:defRPr sz="2000"/>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invertIfNegative val="0"/>
          <c:cat>
            <c:strRef>
              <c:f>Sheet2!$A$19:$A$24</c:f>
              <c:strCache>
                <c:ptCount val="6"/>
                <c:pt idx="0">
                  <c:v>Data Management</c:v>
                </c:pt>
                <c:pt idx="1">
                  <c:v>Digitization</c:v>
                </c:pt>
                <c:pt idx="2">
                  <c:v>Data Mining, Visualization, GIS</c:v>
                </c:pt>
                <c:pt idx="3">
                  <c:v>Institutional Repository</c:v>
                </c:pt>
                <c:pt idx="4">
                  <c:v>Subject Repository</c:v>
                </c:pt>
                <c:pt idx="5">
                  <c:v>Support Campus ETDs</c:v>
                </c:pt>
              </c:strCache>
            </c:strRef>
          </c:cat>
          <c:val>
            <c:numRef>
              <c:f>Sheet2!$B$19:$B$24</c:f>
              <c:numCache>
                <c:formatCode>General</c:formatCode>
                <c:ptCount val="6"/>
                <c:pt idx="0">
                  <c:v>49</c:v>
                </c:pt>
                <c:pt idx="1">
                  <c:v>48</c:v>
                </c:pt>
                <c:pt idx="2">
                  <c:v>40</c:v>
                </c:pt>
                <c:pt idx="3">
                  <c:v>51</c:v>
                </c:pt>
                <c:pt idx="4">
                  <c:v>10</c:v>
                </c:pt>
                <c:pt idx="5">
                  <c:v>53</c:v>
                </c:pt>
              </c:numCache>
            </c:numRef>
          </c:val>
        </c:ser>
        <c:ser>
          <c:idx val="1"/>
          <c:order val="1"/>
          <c:invertIfNegative val="0"/>
          <c:cat>
            <c:strRef>
              <c:f>Sheet2!$A$19:$A$24</c:f>
              <c:strCache>
                <c:ptCount val="6"/>
                <c:pt idx="0">
                  <c:v>Data Management</c:v>
                </c:pt>
                <c:pt idx="1">
                  <c:v>Digitization</c:v>
                </c:pt>
                <c:pt idx="2">
                  <c:v>Data Mining, Visualization, GIS</c:v>
                </c:pt>
                <c:pt idx="3">
                  <c:v>Institutional Repository</c:v>
                </c:pt>
                <c:pt idx="4">
                  <c:v>Subject Repository</c:v>
                </c:pt>
                <c:pt idx="5">
                  <c:v>Support Campus ETDs</c:v>
                </c:pt>
              </c:strCache>
            </c:strRef>
          </c:cat>
          <c:val>
            <c:numRef>
              <c:f>Sheet2!$C$19:$C$24</c:f>
              <c:numCache>
                <c:formatCode>General</c:formatCode>
                <c:ptCount val="6"/>
                <c:pt idx="0">
                  <c:v>19</c:v>
                </c:pt>
                <c:pt idx="1">
                  <c:v>8</c:v>
                </c:pt>
                <c:pt idx="2">
                  <c:v>34</c:v>
                </c:pt>
                <c:pt idx="3">
                  <c:v>2</c:v>
                </c:pt>
                <c:pt idx="4">
                  <c:v>17</c:v>
                </c:pt>
                <c:pt idx="5">
                  <c:v>21</c:v>
                </c:pt>
              </c:numCache>
            </c:numRef>
          </c:val>
        </c:ser>
        <c:dLbls>
          <c:showLegendKey val="0"/>
          <c:showVal val="0"/>
          <c:showCatName val="0"/>
          <c:showSerName val="0"/>
          <c:showPercent val="0"/>
          <c:showBubbleSize val="0"/>
        </c:dLbls>
        <c:gapWidth val="150"/>
        <c:axId val="34600064"/>
        <c:axId val="34601600"/>
      </c:barChart>
      <c:catAx>
        <c:axId val="34600064"/>
        <c:scaling>
          <c:orientation val="minMax"/>
        </c:scaling>
        <c:delete val="0"/>
        <c:axPos val="b"/>
        <c:majorTickMark val="out"/>
        <c:minorTickMark val="none"/>
        <c:tickLblPos val="nextTo"/>
        <c:crossAx val="34601600"/>
        <c:crosses val="autoZero"/>
        <c:auto val="1"/>
        <c:lblAlgn val="ctr"/>
        <c:lblOffset val="100"/>
        <c:noMultiLvlLbl val="0"/>
      </c:catAx>
      <c:valAx>
        <c:axId val="34601600"/>
        <c:scaling>
          <c:orientation val="minMax"/>
        </c:scaling>
        <c:delete val="0"/>
        <c:axPos val="l"/>
        <c:majorGridlines/>
        <c:numFmt formatCode="General" sourceLinked="1"/>
        <c:majorTickMark val="out"/>
        <c:minorTickMark val="none"/>
        <c:tickLblPos val="nextTo"/>
        <c:crossAx val="3460006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SurveyData!$AB$133</c:f>
              <c:strCache>
                <c:ptCount val="1"/>
                <c:pt idx="0">
                  <c:v>Library</c:v>
                </c:pt>
              </c:strCache>
            </c:strRef>
          </c:tx>
          <c:invertIfNegative val="0"/>
          <c:cat>
            <c:strRef>
              <c:f>SurveyData!$AA$134:$AA$137</c:f>
              <c:strCache>
                <c:ptCount val="4"/>
                <c:pt idx="0">
                  <c:v>IR</c:v>
                </c:pt>
                <c:pt idx="1">
                  <c:v>E-Journals</c:v>
                </c:pt>
                <c:pt idx="2">
                  <c:v>Data</c:v>
                </c:pt>
                <c:pt idx="3">
                  <c:v>Digitization</c:v>
                </c:pt>
              </c:strCache>
            </c:strRef>
          </c:cat>
          <c:val>
            <c:numRef>
              <c:f>SurveyData!$AB$134:$AB$137</c:f>
              <c:numCache>
                <c:formatCode>General</c:formatCode>
                <c:ptCount val="4"/>
                <c:pt idx="0">
                  <c:v>43</c:v>
                </c:pt>
                <c:pt idx="1">
                  <c:v>23</c:v>
                </c:pt>
                <c:pt idx="2">
                  <c:v>27</c:v>
                </c:pt>
                <c:pt idx="3">
                  <c:v>54</c:v>
                </c:pt>
              </c:numCache>
            </c:numRef>
          </c:val>
        </c:ser>
        <c:ser>
          <c:idx val="1"/>
          <c:order val="1"/>
          <c:tx>
            <c:strRef>
              <c:f>SurveyData!$AC$133</c:f>
              <c:strCache>
                <c:ptCount val="1"/>
                <c:pt idx="0">
                  <c:v>Elsewhere</c:v>
                </c:pt>
              </c:strCache>
            </c:strRef>
          </c:tx>
          <c:invertIfNegative val="0"/>
          <c:cat>
            <c:strRef>
              <c:f>SurveyData!$AA$134:$AA$137</c:f>
              <c:strCache>
                <c:ptCount val="4"/>
                <c:pt idx="0">
                  <c:v>IR</c:v>
                </c:pt>
                <c:pt idx="1">
                  <c:v>E-Journals</c:v>
                </c:pt>
                <c:pt idx="2">
                  <c:v>Data</c:v>
                </c:pt>
                <c:pt idx="3">
                  <c:v>Digitization</c:v>
                </c:pt>
              </c:strCache>
            </c:strRef>
          </c:cat>
          <c:val>
            <c:numRef>
              <c:f>SurveyData!$AC$134:$AC$137</c:f>
              <c:numCache>
                <c:formatCode>General</c:formatCode>
                <c:ptCount val="4"/>
                <c:pt idx="0">
                  <c:v>0</c:v>
                </c:pt>
                <c:pt idx="1">
                  <c:v>14</c:v>
                </c:pt>
                <c:pt idx="2">
                  <c:v>10</c:v>
                </c:pt>
                <c:pt idx="3">
                  <c:v>0</c:v>
                </c:pt>
              </c:numCache>
            </c:numRef>
          </c:val>
        </c:ser>
        <c:ser>
          <c:idx val="2"/>
          <c:order val="2"/>
          <c:tx>
            <c:strRef>
              <c:f>SurveyData!$AD$133</c:f>
              <c:strCache>
                <c:ptCount val="1"/>
                <c:pt idx="0">
                  <c:v>Not Offered</c:v>
                </c:pt>
              </c:strCache>
            </c:strRef>
          </c:tx>
          <c:invertIfNegative val="0"/>
          <c:cat>
            <c:strRef>
              <c:f>SurveyData!$AA$134:$AA$137</c:f>
              <c:strCache>
                <c:ptCount val="4"/>
                <c:pt idx="0">
                  <c:v>IR</c:v>
                </c:pt>
                <c:pt idx="1">
                  <c:v>E-Journals</c:v>
                </c:pt>
                <c:pt idx="2">
                  <c:v>Data</c:v>
                </c:pt>
                <c:pt idx="3">
                  <c:v>Digitization</c:v>
                </c:pt>
              </c:strCache>
            </c:strRef>
          </c:cat>
          <c:val>
            <c:numRef>
              <c:f>SurveyData!$AD$134:$AD$137</c:f>
              <c:numCache>
                <c:formatCode>General</c:formatCode>
                <c:ptCount val="4"/>
                <c:pt idx="0">
                  <c:v>18</c:v>
                </c:pt>
                <c:pt idx="1">
                  <c:v>24</c:v>
                </c:pt>
                <c:pt idx="2">
                  <c:v>23</c:v>
                </c:pt>
                <c:pt idx="3">
                  <c:v>7</c:v>
                </c:pt>
              </c:numCache>
            </c:numRef>
          </c:val>
        </c:ser>
        <c:dLbls>
          <c:showLegendKey val="0"/>
          <c:showVal val="0"/>
          <c:showCatName val="0"/>
          <c:showSerName val="0"/>
          <c:showPercent val="0"/>
          <c:showBubbleSize val="0"/>
        </c:dLbls>
        <c:gapWidth val="150"/>
        <c:overlap val="100"/>
        <c:axId val="35281152"/>
        <c:axId val="35291136"/>
      </c:barChart>
      <c:catAx>
        <c:axId val="35281152"/>
        <c:scaling>
          <c:orientation val="minMax"/>
        </c:scaling>
        <c:delete val="0"/>
        <c:axPos val="b"/>
        <c:majorTickMark val="out"/>
        <c:minorTickMark val="none"/>
        <c:tickLblPos val="nextTo"/>
        <c:txPr>
          <a:bodyPr/>
          <a:lstStyle/>
          <a:p>
            <a:pPr>
              <a:defRPr sz="2000"/>
            </a:pPr>
            <a:endParaRPr lang="en-US"/>
          </a:p>
        </c:txPr>
        <c:crossAx val="35291136"/>
        <c:crosses val="autoZero"/>
        <c:auto val="1"/>
        <c:lblAlgn val="ctr"/>
        <c:lblOffset val="100"/>
        <c:noMultiLvlLbl val="0"/>
      </c:catAx>
      <c:valAx>
        <c:axId val="35291136"/>
        <c:scaling>
          <c:orientation val="minMax"/>
        </c:scaling>
        <c:delete val="0"/>
        <c:axPos val="l"/>
        <c:majorGridlines/>
        <c:numFmt formatCode="General" sourceLinked="1"/>
        <c:majorTickMark val="out"/>
        <c:minorTickMark val="none"/>
        <c:tickLblPos val="nextTo"/>
        <c:crossAx val="35281152"/>
        <c:crosses val="autoZero"/>
        <c:crossBetween val="between"/>
      </c:valAx>
    </c:plotArea>
    <c:legend>
      <c:legendPos val="r"/>
      <c:layout/>
      <c:overlay val="0"/>
      <c:txPr>
        <a:bodyPr/>
        <a:lstStyle/>
        <a:p>
          <a:pPr>
            <a:defRPr sz="2000"/>
          </a:pPr>
          <a:endParaRPr lang="en-US"/>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invertIfNegative val="0"/>
          <c:cat>
            <c:strRef>
              <c:f>Sheet2!$A$29:$A$32</c:f>
              <c:strCache>
                <c:ptCount val="4"/>
                <c:pt idx="0">
                  <c:v>New Forms of Publishing</c:v>
                </c:pt>
                <c:pt idx="1">
                  <c:v>Publish E-Journals</c:v>
                </c:pt>
                <c:pt idx="2">
                  <c:v>OA Publishing Fund</c:v>
                </c:pt>
                <c:pt idx="3">
                  <c:v>DH, E-Science</c:v>
                </c:pt>
              </c:strCache>
            </c:strRef>
          </c:cat>
          <c:val>
            <c:numRef>
              <c:f>Sheet2!$B$29:$B$32</c:f>
              <c:numCache>
                <c:formatCode>General</c:formatCode>
                <c:ptCount val="4"/>
                <c:pt idx="0">
                  <c:v>43</c:v>
                </c:pt>
                <c:pt idx="1">
                  <c:v>41</c:v>
                </c:pt>
                <c:pt idx="2">
                  <c:v>18</c:v>
                </c:pt>
                <c:pt idx="3">
                  <c:v>47</c:v>
                </c:pt>
              </c:numCache>
            </c:numRef>
          </c:val>
        </c:ser>
        <c:ser>
          <c:idx val="1"/>
          <c:order val="1"/>
          <c:invertIfNegative val="0"/>
          <c:cat>
            <c:strRef>
              <c:f>Sheet2!$A$29:$A$32</c:f>
              <c:strCache>
                <c:ptCount val="4"/>
                <c:pt idx="0">
                  <c:v>New Forms of Publishing</c:v>
                </c:pt>
                <c:pt idx="1">
                  <c:v>Publish E-Journals</c:v>
                </c:pt>
                <c:pt idx="2">
                  <c:v>OA Publishing Fund</c:v>
                </c:pt>
                <c:pt idx="3">
                  <c:v>DH, E-Science</c:v>
                </c:pt>
              </c:strCache>
            </c:strRef>
          </c:cat>
          <c:val>
            <c:numRef>
              <c:f>Sheet2!$C$29:$C$32</c:f>
              <c:numCache>
                <c:formatCode>General</c:formatCode>
                <c:ptCount val="4"/>
                <c:pt idx="0">
                  <c:v>20</c:v>
                </c:pt>
                <c:pt idx="1">
                  <c:v>18</c:v>
                </c:pt>
                <c:pt idx="2">
                  <c:v>2</c:v>
                </c:pt>
                <c:pt idx="3">
                  <c:v>31</c:v>
                </c:pt>
              </c:numCache>
            </c:numRef>
          </c:val>
        </c:ser>
        <c:dLbls>
          <c:showLegendKey val="0"/>
          <c:showVal val="0"/>
          <c:showCatName val="0"/>
          <c:showSerName val="0"/>
          <c:showPercent val="0"/>
          <c:showBubbleSize val="0"/>
        </c:dLbls>
        <c:gapWidth val="150"/>
        <c:axId val="35457664"/>
        <c:axId val="35459456"/>
      </c:barChart>
      <c:catAx>
        <c:axId val="35457664"/>
        <c:scaling>
          <c:orientation val="minMax"/>
        </c:scaling>
        <c:delete val="0"/>
        <c:axPos val="b"/>
        <c:majorTickMark val="out"/>
        <c:minorTickMark val="none"/>
        <c:tickLblPos val="nextTo"/>
        <c:crossAx val="35459456"/>
        <c:crosses val="autoZero"/>
        <c:auto val="1"/>
        <c:lblAlgn val="ctr"/>
        <c:lblOffset val="100"/>
        <c:noMultiLvlLbl val="0"/>
      </c:catAx>
      <c:valAx>
        <c:axId val="35459456"/>
        <c:scaling>
          <c:orientation val="minMax"/>
        </c:scaling>
        <c:delete val="0"/>
        <c:axPos val="l"/>
        <c:majorGridlines/>
        <c:numFmt formatCode="General" sourceLinked="1"/>
        <c:majorTickMark val="out"/>
        <c:minorTickMark val="none"/>
        <c:tickLblPos val="nextTo"/>
        <c:crossAx val="3545766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SurveyData!$AB$165</c:f>
              <c:strCache>
                <c:ptCount val="1"/>
                <c:pt idx="0">
                  <c:v>Library</c:v>
                </c:pt>
              </c:strCache>
            </c:strRef>
          </c:tx>
          <c:invertIfNegative val="0"/>
          <c:cat>
            <c:strRef>
              <c:f>SurveyData!$AA$166:$AA$167</c:f>
              <c:strCache>
                <c:ptCount val="2"/>
                <c:pt idx="0">
                  <c:v>New Forms</c:v>
                </c:pt>
                <c:pt idx="1">
                  <c:v>OA Fund</c:v>
                </c:pt>
              </c:strCache>
            </c:strRef>
          </c:cat>
          <c:val>
            <c:numRef>
              <c:f>SurveyData!$AB$166:$AB$167</c:f>
              <c:numCache>
                <c:formatCode>General</c:formatCode>
                <c:ptCount val="2"/>
                <c:pt idx="0">
                  <c:v>21</c:v>
                </c:pt>
                <c:pt idx="1">
                  <c:v>12</c:v>
                </c:pt>
              </c:numCache>
            </c:numRef>
          </c:val>
        </c:ser>
        <c:ser>
          <c:idx val="1"/>
          <c:order val="1"/>
          <c:tx>
            <c:strRef>
              <c:f>SurveyData!$AC$165</c:f>
              <c:strCache>
                <c:ptCount val="1"/>
                <c:pt idx="0">
                  <c:v>Elsewhere</c:v>
                </c:pt>
              </c:strCache>
            </c:strRef>
          </c:tx>
          <c:invertIfNegative val="0"/>
          <c:cat>
            <c:strRef>
              <c:f>SurveyData!$AA$166:$AA$167</c:f>
              <c:strCache>
                <c:ptCount val="2"/>
                <c:pt idx="0">
                  <c:v>New Forms</c:v>
                </c:pt>
                <c:pt idx="1">
                  <c:v>OA Fund</c:v>
                </c:pt>
              </c:strCache>
            </c:strRef>
          </c:cat>
          <c:val>
            <c:numRef>
              <c:f>SurveyData!$AC$166:$AC$167</c:f>
              <c:numCache>
                <c:formatCode>General</c:formatCode>
                <c:ptCount val="2"/>
                <c:pt idx="0">
                  <c:v>2</c:v>
                </c:pt>
                <c:pt idx="1">
                  <c:v>2</c:v>
                </c:pt>
              </c:numCache>
            </c:numRef>
          </c:val>
        </c:ser>
        <c:ser>
          <c:idx val="2"/>
          <c:order val="2"/>
          <c:tx>
            <c:strRef>
              <c:f>SurveyData!$AD$165</c:f>
              <c:strCache>
                <c:ptCount val="1"/>
                <c:pt idx="0">
                  <c:v>Not Offered</c:v>
                </c:pt>
              </c:strCache>
            </c:strRef>
          </c:tx>
          <c:invertIfNegative val="0"/>
          <c:cat>
            <c:strRef>
              <c:f>SurveyData!$AA$166:$AA$167</c:f>
              <c:strCache>
                <c:ptCount val="2"/>
                <c:pt idx="0">
                  <c:v>New Forms</c:v>
                </c:pt>
                <c:pt idx="1">
                  <c:v>OA Fund</c:v>
                </c:pt>
              </c:strCache>
            </c:strRef>
          </c:cat>
          <c:val>
            <c:numRef>
              <c:f>SurveyData!$AD$166:$AD$167</c:f>
              <c:numCache>
                <c:formatCode>General</c:formatCode>
                <c:ptCount val="2"/>
                <c:pt idx="0">
                  <c:v>36</c:v>
                </c:pt>
                <c:pt idx="1">
                  <c:v>46</c:v>
                </c:pt>
              </c:numCache>
            </c:numRef>
          </c:val>
        </c:ser>
        <c:dLbls>
          <c:showLegendKey val="0"/>
          <c:showVal val="0"/>
          <c:showCatName val="0"/>
          <c:showSerName val="0"/>
          <c:showPercent val="0"/>
          <c:showBubbleSize val="0"/>
        </c:dLbls>
        <c:gapWidth val="150"/>
        <c:overlap val="100"/>
        <c:axId val="35917824"/>
        <c:axId val="35919360"/>
      </c:barChart>
      <c:catAx>
        <c:axId val="35917824"/>
        <c:scaling>
          <c:orientation val="minMax"/>
        </c:scaling>
        <c:delete val="0"/>
        <c:axPos val="b"/>
        <c:majorTickMark val="out"/>
        <c:minorTickMark val="none"/>
        <c:tickLblPos val="nextTo"/>
        <c:txPr>
          <a:bodyPr/>
          <a:lstStyle/>
          <a:p>
            <a:pPr>
              <a:defRPr sz="2000"/>
            </a:pPr>
            <a:endParaRPr lang="en-US"/>
          </a:p>
        </c:txPr>
        <c:crossAx val="35919360"/>
        <c:crosses val="autoZero"/>
        <c:auto val="1"/>
        <c:lblAlgn val="ctr"/>
        <c:lblOffset val="100"/>
        <c:noMultiLvlLbl val="0"/>
      </c:catAx>
      <c:valAx>
        <c:axId val="35919360"/>
        <c:scaling>
          <c:orientation val="minMax"/>
        </c:scaling>
        <c:delete val="0"/>
        <c:axPos val="l"/>
        <c:majorGridlines/>
        <c:numFmt formatCode="General" sourceLinked="1"/>
        <c:majorTickMark val="out"/>
        <c:minorTickMark val="none"/>
        <c:tickLblPos val="nextTo"/>
        <c:crossAx val="35917824"/>
        <c:crosses val="autoZero"/>
        <c:crossBetween val="between"/>
      </c:valAx>
    </c:plotArea>
    <c:legend>
      <c:legendPos val="r"/>
      <c:layout/>
      <c:overlay val="0"/>
      <c:txPr>
        <a:bodyPr/>
        <a:lstStyle/>
        <a:p>
          <a:pPr>
            <a:defRPr sz="20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2BDB578-CF79-44EC-9B0A-AB89D757113D}" type="datetimeFigureOut">
              <a:rPr lang="en-US" smtClean="0"/>
              <a:t>3/14/2013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D803BA11-13DB-4139-95EA-0580A3B4BB01}" type="slidenum">
              <a:rPr lang="en-US" smtClean="0"/>
              <a:t>‹#›</a:t>
            </a:fld>
            <a:endParaRPr lang="en-US"/>
          </a:p>
        </p:txBody>
      </p:sp>
    </p:spTree>
    <p:extLst>
      <p:ext uri="{BB962C8B-B14F-4D97-AF65-F5344CB8AC3E}">
        <p14:creationId xmlns:p14="http://schemas.microsoft.com/office/powerpoint/2010/main" val="37809731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D18AE48-F6EC-436D-A926-14B7F78E0485}" type="datetimeFigureOut">
              <a:rPr lang="en-US" smtClean="0"/>
              <a:t>3/14/2013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CD44DAF-2CBE-4893-B0D4-53C29AB5E0F9}" type="slidenum">
              <a:rPr lang="en-US" smtClean="0"/>
              <a:t>‹#›</a:t>
            </a:fld>
            <a:endParaRPr lang="en-US"/>
          </a:p>
        </p:txBody>
      </p:sp>
    </p:spTree>
    <p:extLst>
      <p:ext uri="{BB962C8B-B14F-4D97-AF65-F5344CB8AC3E}">
        <p14:creationId xmlns:p14="http://schemas.microsoft.com/office/powerpoint/2010/main" val="4261124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D44DAF-2CBE-4893-B0D4-53C29AB5E0F9}" type="slidenum">
              <a:rPr lang="en-US" smtClean="0"/>
              <a:t>1</a:t>
            </a:fld>
            <a:endParaRPr lang="en-US"/>
          </a:p>
        </p:txBody>
      </p:sp>
    </p:spTree>
    <p:extLst>
      <p:ext uri="{BB962C8B-B14F-4D97-AF65-F5344CB8AC3E}">
        <p14:creationId xmlns:p14="http://schemas.microsoft.com/office/powerpoint/2010/main" val="1550420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Light orange shows</a:t>
            </a:r>
            <a:r>
              <a:rPr lang="en-US" baseline="0" dirty="0" smtClean="0"/>
              <a:t> number of libraries offering this service; dark orange is offered elsewhere on campus. All 56 libraries answering these questions offer authors rights, and all but one consult with faculty on SC issues. Most consult with grad students (53) and most advise authors on meeting funding mandates (50). Note that funding mandates and authors rights discussions (which inevitably include copyright) are also seen as offered elsewhere on campus, most likely a research office and university legal counsel—suggesting partnerships for the libraries. 52 libraries also plan </a:t>
            </a:r>
            <a:r>
              <a:rPr lang="en-US" baseline="0" dirty="0" err="1" smtClean="0"/>
              <a:t>campuswide</a:t>
            </a:r>
            <a:r>
              <a:rPr lang="en-US" baseline="0" dirty="0" smtClean="0"/>
              <a:t> events, 46 consult with undergrads about SC issues, and 38 prepare SC-related documents for faculty discussion.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10</a:t>
            </a:fld>
            <a:endParaRPr lang="en-US"/>
          </a:p>
        </p:txBody>
      </p:sp>
    </p:spTree>
    <p:extLst>
      <p:ext uri="{BB962C8B-B14F-4D97-AF65-F5344CB8AC3E}">
        <p14:creationId xmlns:p14="http://schemas.microsoft.com/office/powerpoint/2010/main" val="16903867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Author’s rights—40 of 60 respondents are engaged in</a:t>
            </a:r>
            <a:r>
              <a:rPr lang="en-US" baseline="0" dirty="0" smtClean="0"/>
              <a:t> this activity, from a variety of school types. There are 36 libraries that advise authors on how to make their research open access, and as you might expect, there’s a high degree of overlap between schools offering both services. Only 32 libraries plan group events related to scholarly communications. </a:t>
            </a:r>
            <a:r>
              <a:rPr lang="en-US" dirty="0" smtClean="0"/>
              <a:t>Sample</a:t>
            </a:r>
            <a:r>
              <a:rPr lang="en-US" baseline="0" dirty="0" smtClean="0"/>
              <a:t> g</a:t>
            </a:r>
            <a:r>
              <a:rPr lang="en-US" dirty="0" smtClean="0"/>
              <a:t>roup events include recent presentations to faculty on journal publishing</a:t>
            </a:r>
            <a:r>
              <a:rPr lang="en-US" baseline="0" dirty="0" smtClean="0"/>
              <a:t> in OA and traditional publishers (ECU, GMU, UNCG forum on OA in tenure process), Open Access Week talks. Only 28 of 60 schools advise researchers on their Data Management Plans—but 20 of these also engage in data management activities as well. Advising grad students about ETDs takes place at 29 schools; 10 other schools said this activity is done by another unit, most likely the Grad School and the faculty advisors. Pattern: Schools of varying sizes are indeed participating in scholarly communications activities, just at varying rates. Something to look for is potential partners within the institution—here, Grad School, University Research Office, and University Legal.</a:t>
            </a:r>
            <a:endParaRPr lang="en-US" dirty="0" smtClean="0"/>
          </a:p>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11</a:t>
            </a:fld>
            <a:endParaRPr lang="en-US"/>
          </a:p>
        </p:txBody>
      </p:sp>
    </p:spTree>
    <p:extLst>
      <p:ext uri="{BB962C8B-B14F-4D97-AF65-F5344CB8AC3E}">
        <p14:creationId xmlns:p14="http://schemas.microsoft.com/office/powerpoint/2010/main" val="16903867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 56 responses to these questions as well.</a:t>
            </a:r>
            <a:r>
              <a:rPr lang="en-US" baseline="0" dirty="0" smtClean="0"/>
              <a:t> You can see that the number of libraries offering each is somewhat lower than the outreach and education services. Highest numbers are for supporting campus ETD’s (53 of 56), providing an IR (51), data management (49) and digitization (48). I am interested in the nearly equal offering by library and other unit for data mining/visualization, GIS—40 for libraries and 34 Other Units. Identifying those other units and clarifying whether the library should be involved or in what way would be very important.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12</a:t>
            </a:fld>
            <a:endParaRPr lang="en-US"/>
          </a:p>
        </p:txBody>
      </p:sp>
    </p:spTree>
    <p:extLst>
      <p:ext uri="{BB962C8B-B14F-4D97-AF65-F5344CB8AC3E}">
        <p14:creationId xmlns:p14="http://schemas.microsoft.com/office/powerpoint/2010/main" val="1690386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that the IR and digitization are not offere</a:t>
            </a:r>
            <a:r>
              <a:rPr lang="en-US" baseline="0" dirty="0" smtClean="0"/>
              <a:t>d elsewhere, and that digitization (which includes everything from scanning old college yearbooks to participating in </a:t>
            </a:r>
            <a:r>
              <a:rPr lang="en-US" baseline="0" dirty="0" err="1" smtClean="0"/>
              <a:t>Hathi</a:t>
            </a:r>
            <a:r>
              <a:rPr lang="en-US" baseline="0" dirty="0" smtClean="0"/>
              <a:t> Trust) is the most offered service (54 of 61 responses). IR’s are offered by 43 schools across the span of Carnegie Classes, but in decreasing frequency: only one Baccalaureate school has one, and another indicated that they are planning for one. Only two RUVH schools reported that they did not have an IR. A little over half as many libraries (23) have begun publishing journals compared to the ARL’s, but there were two Master’s colleges and a DRU in addition to the RUVH and RUH schools. A few more libraries report involvement with data management (27), and these also included schools from across a variety of Carnegie Classes. What campus partners are available here? Campus IT, </a:t>
            </a:r>
            <a:r>
              <a:rPr lang="en-US" baseline="0" dirty="0" err="1" smtClean="0"/>
              <a:t>depts</a:t>
            </a:r>
            <a:r>
              <a:rPr lang="en-US" baseline="0" dirty="0" smtClean="0"/>
              <a:t> on campus? What other units are publishing e-journals? </a:t>
            </a:r>
            <a:r>
              <a:rPr lang="en-US" baseline="0" dirty="0" err="1" smtClean="0"/>
              <a:t>Depts</a:t>
            </a:r>
            <a:r>
              <a:rPr lang="en-US" baseline="0" dirty="0" smtClean="0"/>
              <a:t>? Maybe the library can add value to those e-journals with services related to indexing, registering for ISSN’s, crafting a preservation plan, etc. Remember that schools of varying sizes are indeed participating in scholarly communications activities, just at varying rates.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13</a:t>
            </a:fld>
            <a:endParaRPr lang="en-US"/>
          </a:p>
        </p:txBody>
      </p:sp>
    </p:spTree>
    <p:extLst>
      <p:ext uri="{BB962C8B-B14F-4D97-AF65-F5344CB8AC3E}">
        <p14:creationId xmlns:p14="http://schemas.microsoft.com/office/powerpoint/2010/main" val="1690386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SPEC</a:t>
            </a:r>
            <a:r>
              <a:rPr lang="en-US" baseline="0" dirty="0" smtClean="0"/>
              <a:t> Kit survey combined Digital Humanities, E-Science, and “e-scholarship initiatives” without defining any of these three. 47 of 54 libraries indicated support, and 31 noted other campus units also offering support. This number compares well with number of libraries offering an IR and data management. 43 libraries said that they are working with faculty to develop new forms of publishing, and 20 schools noted that other units on campus are doing this too. There are 41 libraries publishing e-journals, and 18 who said that other units are providing this service. Only 18 of 55 respondents indicated the library administers an OA publishing fund, and 2 said that other units offer such a fund. Who paid page charges or other publishing fees in past? Likely a research office, dean’s office, or other campus source of funding—these might be good partners for a campus OA fund.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14</a:t>
            </a:fld>
            <a:endParaRPr lang="en-US"/>
          </a:p>
        </p:txBody>
      </p:sp>
    </p:spTree>
    <p:extLst>
      <p:ext uri="{BB962C8B-B14F-4D97-AF65-F5344CB8AC3E}">
        <p14:creationId xmlns:p14="http://schemas.microsoft.com/office/powerpoint/2010/main" val="1690386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 forms of publication: smaller numbers than ARL schools (21 compared to 43),</a:t>
            </a:r>
            <a:r>
              <a:rPr lang="en-US" baseline="0" dirty="0" smtClean="0"/>
              <a:t> but s</a:t>
            </a:r>
            <a:r>
              <a:rPr lang="en-US" dirty="0" smtClean="0"/>
              <a:t>pread</a:t>
            </a:r>
            <a:r>
              <a:rPr lang="en-US" baseline="0" dirty="0" smtClean="0"/>
              <a:t> across RUVH, RUH, DRU, and Masters schools. </a:t>
            </a:r>
            <a:endParaRPr lang="en-US" dirty="0" smtClean="0"/>
          </a:p>
          <a:p>
            <a:endParaRPr lang="en-US" dirty="0" smtClean="0"/>
          </a:p>
          <a:p>
            <a:r>
              <a:rPr lang="en-US" dirty="0" smtClean="0"/>
              <a:t>Open Access Publishing</a:t>
            </a:r>
            <a:r>
              <a:rPr lang="en-US" baseline="0" dirty="0" smtClean="0"/>
              <a:t> fund—12 out of 60 (all RUVH or RUH). Other schools indicated that they are looking for opportunities to offer a fund. This compares to 18 ARL schools offering an OA fund. </a:t>
            </a:r>
            <a:endParaRPr lang="en-US" dirty="0" smtClean="0"/>
          </a:p>
          <a:p>
            <a:endParaRPr lang="en-US" dirty="0" smtClean="0"/>
          </a:p>
          <a:p>
            <a:r>
              <a:rPr lang="en-US" dirty="0" smtClean="0"/>
              <a:t>Also</a:t>
            </a:r>
            <a:r>
              <a:rPr lang="en-US" baseline="0" dirty="0" smtClean="0"/>
              <a:t> mentioned—one library director talked about watching grant-funded research projects through OSP process and tracking PubMed compliance; several respondents talked about reserves and fair use of materials in teaching.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15</a:t>
            </a:fld>
            <a:endParaRPr lang="en-US"/>
          </a:p>
        </p:txBody>
      </p:sp>
    </p:spTree>
    <p:extLst>
      <p:ext uri="{BB962C8B-B14F-4D97-AF65-F5344CB8AC3E}">
        <p14:creationId xmlns:p14="http://schemas.microsoft.com/office/powerpoint/2010/main" val="1313949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Mission: </a:t>
            </a:r>
          </a:p>
          <a:p>
            <a:r>
              <a:rPr lang="en-US" dirty="0" smtClean="0"/>
              <a:t>The Digital Scholarship Lab partners with faculty and graduate students in the use of digital and networked research tools to create, disseminate, and store new knowledge.</a:t>
            </a:r>
          </a:p>
          <a:p>
            <a:r>
              <a:rPr lang="en-US" dirty="0" smtClean="0"/>
              <a:t> </a:t>
            </a:r>
          </a:p>
          <a:p>
            <a:r>
              <a:rPr lang="en-US" dirty="0" smtClean="0"/>
              <a:t>The DSL can support the research process and projects through advising, digital tools, and a set of services that includes:</a:t>
            </a:r>
            <a:br>
              <a:rPr lang="en-US" dirty="0" smtClean="0"/>
            </a:br>
            <a:r>
              <a:rPr lang="en-US" dirty="0" smtClean="0"/>
              <a:t> </a:t>
            </a:r>
          </a:p>
          <a:p>
            <a:r>
              <a:rPr lang="en-US" dirty="0" smtClean="0"/>
              <a:t>Authors' Rights &amp; Copyright Information</a:t>
            </a:r>
          </a:p>
          <a:p>
            <a:r>
              <a:rPr lang="en-US" dirty="0" smtClean="0"/>
              <a:t>Publication services</a:t>
            </a:r>
          </a:p>
          <a:p>
            <a:r>
              <a:rPr lang="en-US" dirty="0" smtClean="0"/>
              <a:t>Data analysis, data </a:t>
            </a:r>
            <a:r>
              <a:rPr lang="en-US" dirty="0" err="1" smtClean="0"/>
              <a:t>curation</a:t>
            </a:r>
            <a:r>
              <a:rPr lang="en-US" dirty="0" smtClean="0"/>
              <a:t>, and working with large data sets</a:t>
            </a:r>
          </a:p>
          <a:p>
            <a:r>
              <a:rPr lang="en-US" dirty="0" smtClean="0"/>
              <a:t>Geographic information systems (GIS)</a:t>
            </a:r>
          </a:p>
          <a:p>
            <a:r>
              <a:rPr lang="en-US" dirty="0" smtClean="0"/>
              <a:t>Guidance in the digitization of materials and creation of born-digital content</a:t>
            </a:r>
          </a:p>
          <a:p>
            <a:r>
              <a:rPr lang="en-US" dirty="0" smtClean="0"/>
              <a:t>Usability assessment to evaluate the User Interface (UI) of digital content</a:t>
            </a:r>
          </a:p>
          <a:p>
            <a:endParaRPr lang="en-US" dirty="0" smtClean="0"/>
          </a:p>
          <a:p>
            <a:r>
              <a:rPr lang="en-US" dirty="0" err="1" smtClean="0"/>
              <a:t>Dataverse</a:t>
            </a:r>
            <a:r>
              <a:rPr lang="en-US" dirty="0" smtClean="0"/>
              <a:t> in</a:t>
            </a:r>
            <a:r>
              <a:rPr lang="en-US" baseline="0" dirty="0" smtClean="0"/>
              <a:t> collaboration with </a:t>
            </a:r>
            <a:r>
              <a:rPr lang="en-US" baseline="0" dirty="0" err="1" smtClean="0"/>
              <a:t>Odum</a:t>
            </a:r>
            <a:r>
              <a:rPr lang="en-US" baseline="0" dirty="0" smtClean="0"/>
              <a:t>. </a:t>
            </a:r>
            <a:endParaRPr lang="en-US" dirty="0" smtClean="0"/>
          </a:p>
          <a:p>
            <a:r>
              <a:rPr lang="en-US" dirty="0" smtClean="0"/>
              <a:t>Events calendar with a variety of workshops.</a:t>
            </a:r>
            <a:r>
              <a:rPr lang="en-US" baseline="0" dirty="0" smtClean="0"/>
              <a:t> Some on DH—not noted in the services list. </a:t>
            </a:r>
          </a:p>
          <a:p>
            <a:endParaRPr lang="en-US" baseline="0" dirty="0" smtClean="0"/>
          </a:p>
          <a:p>
            <a:r>
              <a:rPr lang="en-US" baseline="0" dirty="0" smtClean="0"/>
              <a:t>Anyone here from UNCC to say a bit more about DSL?</a:t>
            </a:r>
            <a:endParaRPr lang="en-US" dirty="0" smtClean="0"/>
          </a:p>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16</a:t>
            </a:fld>
            <a:endParaRPr lang="en-US"/>
          </a:p>
        </p:txBody>
      </p:sp>
    </p:spTree>
    <p:extLst>
      <p:ext uri="{BB962C8B-B14F-4D97-AF65-F5344CB8AC3E}">
        <p14:creationId xmlns:p14="http://schemas.microsoft.com/office/powerpoint/2010/main" val="7887586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 journals, 5 textbooks</a:t>
            </a:r>
            <a:r>
              <a:rPr lang="en-US" baseline="0" dirty="0" smtClean="0"/>
              <a:t> among the ETDs in their </a:t>
            </a:r>
            <a:r>
              <a:rPr lang="en-US" baseline="0" dirty="0" err="1" smtClean="0"/>
              <a:t>Bepress</a:t>
            </a:r>
            <a:r>
              <a:rPr lang="en-US" baseline="0" dirty="0" smtClean="0"/>
              <a:t> IR.</a:t>
            </a:r>
          </a:p>
          <a:p>
            <a:endParaRPr lang="en-US" baseline="0" dirty="0" smtClean="0"/>
          </a:p>
          <a:p>
            <a:r>
              <a:rPr lang="en-US" baseline="0" dirty="0" smtClean="0"/>
              <a:t>The </a:t>
            </a:r>
            <a:r>
              <a:rPr lang="en-US" baseline="0" dirty="0" err="1" smtClean="0"/>
              <a:t>Geoportal</a:t>
            </a:r>
            <a:r>
              <a:rPr lang="en-US" baseline="0" dirty="0" smtClean="0"/>
              <a:t> and Data Repository is one of several projects, and includes help for researchers on DMPs, some data collections (including Gulf Oil Spill and Karst info [Karst—</a:t>
            </a:r>
            <a:r>
              <a:rPr lang="en-US" sz="1200" kern="1200" dirty="0" smtClean="0">
                <a:solidFill>
                  <a:schemeClr val="tx1"/>
                </a:solidFill>
                <a:effectLst/>
                <a:latin typeface="+mn-lt"/>
                <a:ea typeface="+mn-ea"/>
                <a:cs typeface="+mn-cs"/>
              </a:rPr>
              <a:t>terrain</a:t>
            </a:r>
            <a:r>
              <a:rPr lang="en-US" dirty="0" smtClean="0"/>
              <a:t> </a:t>
            </a:r>
            <a:r>
              <a:rPr lang="en-US" sz="1200" kern="1200" dirty="0" smtClean="0">
                <a:solidFill>
                  <a:schemeClr val="tx1"/>
                </a:solidFill>
                <a:effectLst/>
                <a:latin typeface="+mn-lt"/>
                <a:ea typeface="+mn-ea"/>
                <a:cs typeface="+mn-cs"/>
              </a:rPr>
              <a:t>usually</a:t>
            </a:r>
            <a:r>
              <a:rPr lang="en-US" dirty="0" smtClean="0"/>
              <a:t> </a:t>
            </a:r>
            <a:r>
              <a:rPr lang="en-US" sz="1200" kern="1200" dirty="0" smtClean="0">
                <a:solidFill>
                  <a:schemeClr val="tx1"/>
                </a:solidFill>
                <a:effectLst/>
                <a:latin typeface="+mn-lt"/>
                <a:ea typeface="+mn-ea"/>
                <a:cs typeface="+mn-cs"/>
              </a:rPr>
              <a:t>characterized</a:t>
            </a:r>
            <a:r>
              <a:rPr lang="en-US" dirty="0" smtClean="0"/>
              <a:t> by barren, rocky ground, caves, sinkholes, underground rivers, and the </a:t>
            </a:r>
            <a:r>
              <a:rPr lang="en-US" sz="1200" kern="1200" dirty="0" smtClean="0">
                <a:solidFill>
                  <a:schemeClr val="tx1"/>
                </a:solidFill>
                <a:effectLst/>
                <a:latin typeface="+mn-lt"/>
                <a:ea typeface="+mn-ea"/>
                <a:cs typeface="+mn-cs"/>
              </a:rPr>
              <a:t>absence</a:t>
            </a:r>
            <a:r>
              <a:rPr lang="en-US" dirty="0" smtClean="0"/>
              <a:t> of surface </a:t>
            </a:r>
            <a:r>
              <a:rPr lang="en-US" sz="1200" kern="1200" dirty="0" smtClean="0">
                <a:solidFill>
                  <a:schemeClr val="tx1"/>
                </a:solidFill>
                <a:effectLst/>
                <a:latin typeface="+mn-lt"/>
                <a:ea typeface="+mn-ea"/>
                <a:cs typeface="+mn-cs"/>
              </a:rPr>
              <a:t>streams</a:t>
            </a:r>
            <a:r>
              <a:rPr lang="en-US" dirty="0" smtClean="0"/>
              <a:t> </a:t>
            </a:r>
            <a:r>
              <a:rPr lang="en-US" sz="1200" kern="1200" dirty="0" smtClean="0">
                <a:solidFill>
                  <a:schemeClr val="tx1"/>
                </a:solidFill>
                <a:effectLst/>
                <a:latin typeface="+mn-lt"/>
                <a:ea typeface="+mn-ea"/>
                <a:cs typeface="+mn-cs"/>
              </a:rPr>
              <a:t>and</a:t>
            </a:r>
            <a:r>
              <a:rPr lang="en-US" dirty="0" smtClean="0"/>
              <a:t> </a:t>
            </a:r>
            <a:r>
              <a:rPr lang="en-US" sz="1200" kern="1200" dirty="0" smtClean="0">
                <a:solidFill>
                  <a:schemeClr val="tx1"/>
                </a:solidFill>
                <a:effectLst/>
                <a:latin typeface="+mn-lt"/>
                <a:ea typeface="+mn-ea"/>
                <a:cs typeface="+mn-cs"/>
              </a:rPr>
              <a:t>lakes.</a:t>
            </a:r>
            <a:r>
              <a:rPr lang="en-US" dirty="0" smtClean="0"/>
              <a:t> </a:t>
            </a:r>
            <a:r>
              <a:rPr lang="en-US" sz="1200" kern="1200" dirty="0" smtClean="0">
                <a:solidFill>
                  <a:schemeClr val="tx1"/>
                </a:solidFill>
                <a:effectLst/>
                <a:latin typeface="+mn-lt"/>
                <a:ea typeface="+mn-ea"/>
                <a:cs typeface="+mn-cs"/>
              </a:rPr>
              <a:t>It</a:t>
            </a:r>
            <a:r>
              <a:rPr lang="en-US" dirty="0" smtClean="0"/>
              <a:t> </a:t>
            </a:r>
            <a:r>
              <a:rPr lang="en-US" sz="1200" kern="1200" dirty="0" smtClean="0">
                <a:solidFill>
                  <a:schemeClr val="tx1"/>
                </a:solidFill>
                <a:effectLst/>
                <a:latin typeface="+mn-lt"/>
                <a:ea typeface="+mn-ea"/>
                <a:cs typeface="+mn-cs"/>
              </a:rPr>
              <a:t>results</a:t>
            </a:r>
            <a:r>
              <a:rPr lang="en-US" dirty="0" smtClean="0"/>
              <a:t> from the excavating effects of underground water on </a:t>
            </a:r>
            <a:r>
              <a:rPr lang="en-US" sz="1200" kern="1200" dirty="0" smtClean="0">
                <a:solidFill>
                  <a:schemeClr val="tx1"/>
                </a:solidFill>
                <a:effectLst/>
                <a:latin typeface="+mn-lt"/>
                <a:ea typeface="+mn-ea"/>
                <a:cs typeface="+mn-cs"/>
              </a:rPr>
              <a:t>massive</a:t>
            </a:r>
            <a:r>
              <a:rPr lang="en-US" dirty="0" smtClean="0"/>
              <a:t> </a:t>
            </a:r>
            <a:r>
              <a:rPr lang="en-US" sz="1200" kern="1200" dirty="0" smtClean="0">
                <a:solidFill>
                  <a:schemeClr val="tx1"/>
                </a:solidFill>
                <a:effectLst/>
                <a:latin typeface="+mn-lt"/>
                <a:ea typeface="+mn-ea"/>
                <a:cs typeface="+mn-cs"/>
              </a:rPr>
              <a:t>soluble</a:t>
            </a:r>
            <a:r>
              <a:rPr lang="en-US" dirty="0" smtClean="0"/>
              <a:t> </a:t>
            </a:r>
            <a:r>
              <a:rPr lang="en-US" sz="1200" kern="1200" dirty="0" smtClean="0">
                <a:solidFill>
                  <a:schemeClr val="tx1"/>
                </a:solidFill>
                <a:effectLst/>
                <a:latin typeface="+mn-lt"/>
                <a:ea typeface="+mn-ea"/>
                <a:cs typeface="+mn-cs"/>
              </a:rPr>
              <a:t>limestone</a:t>
            </a:r>
            <a:r>
              <a:rPr lang="en-US" baseline="0" dirty="0" smtClean="0"/>
              <a:t>] </a:t>
            </a:r>
          </a:p>
          <a:p>
            <a:endParaRPr lang="en-US" baseline="0" dirty="0" smtClean="0"/>
          </a:p>
          <a:p>
            <a:r>
              <a:rPr lang="en-US" baseline="0" dirty="0" smtClean="0"/>
              <a:t>Textbook Affordability—library receives a portion of TAP funding (from Student Technology fees) to purchase </a:t>
            </a:r>
            <a:r>
              <a:rPr lang="en-US" baseline="0" dirty="0" err="1" smtClean="0"/>
              <a:t>ebook</a:t>
            </a:r>
            <a:r>
              <a:rPr lang="en-US" baseline="0" dirty="0" smtClean="0"/>
              <a:t> copies of textbooks; library also buys at least some print textbooks to circulate. Site connects faculty to bookstore to make </a:t>
            </a:r>
            <a:r>
              <a:rPr lang="en-US" baseline="0" dirty="0" err="1" smtClean="0"/>
              <a:t>coursepacks</a:t>
            </a:r>
            <a:r>
              <a:rPr lang="en-US" baseline="0" dirty="0" smtClean="0"/>
              <a:t>—site does not list whether library is involved (licensed journals as part of </a:t>
            </a:r>
            <a:r>
              <a:rPr lang="en-US" baseline="0" dirty="0" err="1" smtClean="0"/>
              <a:t>coursepacks</a:t>
            </a:r>
            <a:r>
              <a:rPr lang="en-US" baseline="0" dirty="0" smtClean="0"/>
              <a:t>). </a:t>
            </a:r>
          </a:p>
          <a:p>
            <a:endParaRPr lang="en-US" baseline="0" dirty="0" smtClean="0"/>
          </a:p>
          <a:p>
            <a:r>
              <a:rPr lang="en-US" baseline="0" dirty="0" smtClean="0"/>
              <a:t>Wake </a:t>
            </a:r>
            <a:r>
              <a:rPr lang="en-US" baseline="0" dirty="0" err="1" smtClean="0"/>
              <a:t>ebook</a:t>
            </a:r>
            <a:r>
              <a:rPr lang="en-US" baseline="0" dirty="0" smtClean="0"/>
              <a:t> publishing </a:t>
            </a:r>
            <a:endParaRPr lang="en-US" dirty="0" smtClean="0"/>
          </a:p>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17</a:t>
            </a:fld>
            <a:endParaRPr lang="en-US"/>
          </a:p>
        </p:txBody>
      </p:sp>
    </p:spTree>
    <p:extLst>
      <p:ext uri="{BB962C8B-B14F-4D97-AF65-F5344CB8AC3E}">
        <p14:creationId xmlns:p14="http://schemas.microsoft.com/office/powerpoint/2010/main" val="3630665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Services: Citation management tools, citation metrics, data management plans, discovery support, literature reviewing,</a:t>
            </a:r>
            <a:r>
              <a:rPr lang="en-US" baseline="0" dirty="0" smtClean="0"/>
              <a:t> metadata, open access hosting</a:t>
            </a:r>
          </a:p>
          <a:p>
            <a:endParaRPr lang="en-US" dirty="0" smtClean="0"/>
          </a:p>
          <a:p>
            <a:r>
              <a:rPr lang="en-US" dirty="0" smtClean="0"/>
              <a:t>Don’t worry that</a:t>
            </a:r>
            <a:r>
              <a:rPr lang="en-US" baseline="0" dirty="0" smtClean="0"/>
              <a:t> you can’t make out detail—point is that UCF is planning library services around the research lifecycle itself. </a:t>
            </a:r>
          </a:p>
          <a:p>
            <a:endParaRPr lang="en-US" baseline="0" dirty="0" smtClean="0"/>
          </a:p>
          <a:p>
            <a:r>
              <a:rPr lang="en-US" baseline="0" dirty="0" smtClean="0"/>
              <a:t>Handy Scholarly Communications glossary: http://library.ucf.edu/ScholarlyCommunication/Glossary.php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18</a:t>
            </a:fld>
            <a:endParaRPr lang="en-US"/>
          </a:p>
        </p:txBody>
      </p:sp>
    </p:spTree>
    <p:extLst>
      <p:ext uri="{BB962C8B-B14F-4D97-AF65-F5344CB8AC3E}">
        <p14:creationId xmlns:p14="http://schemas.microsoft.com/office/powerpoint/2010/main" val="39897126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been a flurry of activity around scholarly communications</a:t>
            </a:r>
            <a:r>
              <a:rPr lang="en-US" baseline="0" dirty="0" smtClean="0"/>
              <a:t> topics recently, with ASERL selecting a VPO, ULAC deciding to create a SC taskforce, positions posted at VCU and other schools, OA fund initiated at Northern Illinois, the White House directive and FASTR legislation in the news….</a:t>
            </a:r>
          </a:p>
          <a:p>
            <a:endParaRPr lang="en-US" baseline="0" dirty="0" smtClean="0"/>
          </a:p>
          <a:p>
            <a:r>
              <a:rPr lang="en-US" baseline="0" dirty="0" smtClean="0"/>
              <a:t>Takeaways—schools of all sizes are already offering Scholarly Communications services, so any of us can do this work. We have to decide carefully what services to offer, and who our partners should be.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19</a:t>
            </a:fld>
            <a:endParaRPr lang="en-US"/>
          </a:p>
        </p:txBody>
      </p:sp>
    </p:spTree>
    <p:extLst>
      <p:ext uri="{BB962C8B-B14F-4D97-AF65-F5344CB8AC3E}">
        <p14:creationId xmlns:p14="http://schemas.microsoft.com/office/powerpoint/2010/main" val="1833059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D44DAF-2CBE-4893-B0D4-53C29AB5E0F9}" type="slidenum">
              <a:rPr lang="en-US" smtClean="0"/>
              <a:t>2</a:t>
            </a:fld>
            <a:endParaRPr lang="en-US"/>
          </a:p>
        </p:txBody>
      </p:sp>
    </p:spTree>
    <p:extLst>
      <p:ext uri="{BB962C8B-B14F-4D97-AF65-F5344CB8AC3E}">
        <p14:creationId xmlns:p14="http://schemas.microsoft.com/office/powerpoint/2010/main" val="14497870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 am pleased to announce that Christine </a:t>
            </a:r>
            <a:r>
              <a:rPr lang="en-US" sz="1200" kern="1200" dirty="0" err="1" smtClean="0">
                <a:solidFill>
                  <a:schemeClr val="tx1"/>
                </a:solidFill>
                <a:effectLst/>
                <a:latin typeface="+mn-lt"/>
                <a:ea typeface="+mn-ea"/>
                <a:cs typeface="+mn-cs"/>
              </a:rPr>
              <a:t>Fruin</a:t>
            </a:r>
            <a:r>
              <a:rPr lang="en-US" sz="1200" kern="1200" dirty="0" smtClean="0">
                <a:solidFill>
                  <a:schemeClr val="tx1"/>
                </a:solidFill>
                <a:effectLst/>
                <a:latin typeface="+mn-lt"/>
                <a:ea typeface="+mn-ea"/>
                <a:cs typeface="+mn-cs"/>
              </a:rPr>
              <a:t>, J.D., M.S.L.I.S., will serve as our Visiting Program Officer for Scholarly Communications.  Christine is the Scholarly Communications Librarian at the University of Florida; her one-year term as VPO will start on/about April 1. As VPO, one of her roles will be to interview scholarly communications/open access leaders within ASERL (and possibly beyond) as the basis for a series of articles on the evolving nature of this work, highlighting the lessons our members have learned, and identifying common themes and possible best practices. ASERL</a:t>
            </a:r>
            <a:r>
              <a:rPr lang="en-US" sz="1200" kern="1200" baseline="0" dirty="0" smtClean="0">
                <a:solidFill>
                  <a:schemeClr val="tx1"/>
                </a:solidFill>
                <a:effectLst/>
                <a:latin typeface="+mn-lt"/>
                <a:ea typeface="+mn-ea"/>
                <a:cs typeface="+mn-cs"/>
              </a:rPr>
              <a:t> has also created a Scholarly Communication Interest Group, and ULAC is creating a Scholarly Communications Working Group to investigate </a:t>
            </a:r>
            <a:r>
              <a:rPr lang="en-US" sz="1200" kern="1200" dirty="0" smtClean="0">
                <a:solidFill>
                  <a:schemeClr val="tx1"/>
                </a:solidFill>
                <a:effectLst/>
                <a:latin typeface="+mn-lt"/>
                <a:ea typeface="+mn-ea"/>
                <a:cs typeface="+mn-cs"/>
              </a:rPr>
              <a:t>open access publishing and archiving.</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These resources are all</a:t>
            </a:r>
            <a:r>
              <a:rPr lang="en-US" sz="1200" kern="1200" baseline="0" dirty="0" smtClean="0">
                <a:solidFill>
                  <a:schemeClr val="tx1"/>
                </a:solidFill>
                <a:effectLst/>
                <a:latin typeface="+mn-lt"/>
                <a:ea typeface="+mn-ea"/>
                <a:cs typeface="+mn-cs"/>
              </a:rPr>
              <a:t> external—there are internal resources that we can draw on, as well—each school likely has a research office, the school’s legal counsel, and the grad school to partner with, depending on what SC activity we are tackling. </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CD44DAF-2CBE-4893-B0D4-53C29AB5E0F9}" type="slidenum">
              <a:rPr lang="en-US" smtClean="0"/>
              <a:t>20</a:t>
            </a:fld>
            <a:endParaRPr lang="en-US"/>
          </a:p>
        </p:txBody>
      </p:sp>
    </p:spTree>
    <p:extLst>
      <p:ext uri="{BB962C8B-B14F-4D97-AF65-F5344CB8AC3E}">
        <p14:creationId xmlns:p14="http://schemas.microsoft.com/office/powerpoint/2010/main" val="784337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Shared</a:t>
            </a:r>
            <a:r>
              <a:rPr lang="en-US" baseline="0" dirty="0" smtClean="0"/>
              <a:t> Tech: At least two consortia also offer shared repositories using </a:t>
            </a:r>
            <a:r>
              <a:rPr lang="en-US" baseline="0" dirty="0" err="1" smtClean="0"/>
              <a:t>DSpace</a:t>
            </a:r>
            <a:r>
              <a:rPr lang="en-US" baseline="0" dirty="0" smtClean="0"/>
              <a:t>: LASR (Liberal Arts Shared Repository) and the NITLE Network (</a:t>
            </a:r>
            <a:r>
              <a:rPr lang="en-US" dirty="0" smtClean="0"/>
              <a:t>National Institute for Technology in Liberal Education)</a:t>
            </a:r>
            <a:r>
              <a:rPr lang="en-US" baseline="0" dirty="0" smtClean="0"/>
              <a:t> offer shared IR’s; Appalachian College Association is a member of NITLE, as is Associated Colleges of the South. </a:t>
            </a:r>
          </a:p>
          <a:p>
            <a:endParaRPr lang="en-US" baseline="0" dirty="0" smtClean="0"/>
          </a:p>
          <a:p>
            <a:r>
              <a:rPr lang="en-US" baseline="0" dirty="0" smtClean="0"/>
              <a:t>Open Journal Systems is one software (UNCG offering). </a:t>
            </a:r>
            <a:r>
              <a:rPr lang="en-US" baseline="0" dirty="0" err="1" smtClean="0"/>
              <a:t>BEPress</a:t>
            </a:r>
            <a:r>
              <a:rPr lang="en-US" baseline="0" dirty="0" smtClean="0"/>
              <a:t> also can host e-journals, and there are some libraries publishing e-journals in their </a:t>
            </a:r>
            <a:r>
              <a:rPr lang="en-US" baseline="0" dirty="0" err="1" smtClean="0"/>
              <a:t>DSpace</a:t>
            </a:r>
            <a:r>
              <a:rPr lang="en-US" baseline="0" dirty="0" smtClean="0"/>
              <a:t> repositories. </a:t>
            </a:r>
          </a:p>
          <a:p>
            <a:endParaRPr lang="en-US" baseline="0" dirty="0" smtClean="0"/>
          </a:p>
          <a:p>
            <a:r>
              <a:rPr lang="en-US" baseline="0" dirty="0" smtClean="0"/>
              <a:t>Data: </a:t>
            </a:r>
            <a:r>
              <a:rPr lang="en-US" baseline="0" dirty="0" err="1" smtClean="0"/>
              <a:t>DSpace</a:t>
            </a:r>
            <a:r>
              <a:rPr lang="en-US" baseline="0" dirty="0" smtClean="0"/>
              <a:t> can store data, and there are other free repository software packages, but this is free as in free puppies.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21</a:t>
            </a:fld>
            <a:endParaRPr lang="en-US"/>
          </a:p>
        </p:txBody>
      </p:sp>
    </p:spTree>
    <p:extLst>
      <p:ext uri="{BB962C8B-B14F-4D97-AF65-F5344CB8AC3E}">
        <p14:creationId xmlns:p14="http://schemas.microsoft.com/office/powerpoint/2010/main" val="7843372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possibility for describing a set of core services is to consider SC as a program. ACRL</a:t>
            </a:r>
            <a:r>
              <a:rPr lang="en-US" baseline="0" dirty="0" smtClean="0"/>
              <a:t> has Guidelines for Instruction Programs in Academic Libraries that might serve as a good model—addressing such functions as program design, support, key components of advanced programs, and benchmarks. </a:t>
            </a:r>
            <a:endParaRPr lang="en-US" dirty="0" smtClean="0"/>
          </a:p>
          <a:p>
            <a:endParaRPr lang="en-US" dirty="0" smtClean="0"/>
          </a:p>
          <a:p>
            <a:r>
              <a:rPr lang="en-US" dirty="0" smtClean="0"/>
              <a:t>There might be more flexibility,</a:t>
            </a:r>
            <a:r>
              <a:rPr lang="en-US" baseline="0" dirty="0" smtClean="0"/>
              <a:t> though, in concentrating on librarian competencies. </a:t>
            </a:r>
            <a:r>
              <a:rPr lang="en-US" dirty="0" smtClean="0"/>
              <a:t>Could be stand-alone</a:t>
            </a:r>
            <a:r>
              <a:rPr lang="en-US" baseline="0" dirty="0" smtClean="0"/>
              <a:t> like the Information Literacy Competency Standards, could recommend that SC competencies be integrated into other competency standards—there are lots of competency sets out there: RUSA’s Professional Competencies for Reference and User Services Libraries has a very good structure, NASIG lists draft competencies for Electronic Resources Librarianship (NASIG); there are competencies for Art librarians, Music Librarians, the Medical Library Association also has competencies. And specific disciplines have their own information literacy competencies, like Anthropology and Sociology, Science and Technology, </a:t>
            </a:r>
            <a:endParaRPr lang="en-US" dirty="0" smtClean="0"/>
          </a:p>
          <a:p>
            <a:endParaRPr lang="en-US" dirty="0" smtClean="0"/>
          </a:p>
          <a:p>
            <a:r>
              <a:rPr lang="en-US" baseline="0" dirty="0" smtClean="0"/>
              <a:t/>
            </a:r>
            <a:br>
              <a:rPr lang="en-US" baseline="0" dirty="0" smtClean="0"/>
            </a:br>
            <a:endParaRPr lang="en-US" b="0" dirty="0"/>
          </a:p>
        </p:txBody>
      </p:sp>
      <p:sp>
        <p:nvSpPr>
          <p:cNvPr id="4" name="Slide Number Placeholder 3"/>
          <p:cNvSpPr>
            <a:spLocks noGrp="1"/>
          </p:cNvSpPr>
          <p:nvPr>
            <p:ph type="sldNum" sz="quarter" idx="10"/>
          </p:nvPr>
        </p:nvSpPr>
        <p:spPr/>
        <p:txBody>
          <a:bodyPr/>
          <a:lstStyle/>
          <a:p>
            <a:fld id="{ACD44DAF-2CBE-4893-B0D4-53C29AB5E0F9}" type="slidenum">
              <a:rPr lang="en-US" smtClean="0"/>
              <a:t>22</a:t>
            </a:fld>
            <a:endParaRPr lang="en-US"/>
          </a:p>
        </p:txBody>
      </p:sp>
    </p:spTree>
    <p:extLst>
      <p:ext uri="{BB962C8B-B14F-4D97-AF65-F5344CB8AC3E}">
        <p14:creationId xmlns:p14="http://schemas.microsoft.com/office/powerpoint/2010/main" val="13891478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These are</a:t>
            </a:r>
            <a:r>
              <a:rPr lang="en-US" b="0" baseline="0" dirty="0" smtClean="0"/>
              <a:t> deceptively simple, right? </a:t>
            </a:r>
            <a:endParaRPr lang="en-US" b="0" dirty="0"/>
          </a:p>
        </p:txBody>
      </p:sp>
      <p:sp>
        <p:nvSpPr>
          <p:cNvPr id="4" name="Slide Number Placeholder 3"/>
          <p:cNvSpPr>
            <a:spLocks noGrp="1"/>
          </p:cNvSpPr>
          <p:nvPr>
            <p:ph type="sldNum" sz="quarter" idx="10"/>
          </p:nvPr>
        </p:nvSpPr>
        <p:spPr/>
        <p:txBody>
          <a:bodyPr/>
          <a:lstStyle/>
          <a:p>
            <a:fld id="{ACD44DAF-2CBE-4893-B0D4-53C29AB5E0F9}" type="slidenum">
              <a:rPr lang="en-US" smtClean="0"/>
              <a:t>23</a:t>
            </a:fld>
            <a:endParaRPr lang="en-US"/>
          </a:p>
        </p:txBody>
      </p:sp>
    </p:spTree>
    <p:extLst>
      <p:ext uri="{BB962C8B-B14F-4D97-AF65-F5344CB8AC3E}">
        <p14:creationId xmlns:p14="http://schemas.microsoft.com/office/powerpoint/2010/main" val="13891478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Consistent</a:t>
            </a:r>
            <a:r>
              <a:rPr lang="en-US" b="0" baseline="0" dirty="0" smtClean="0"/>
              <a:t> among comments in my survey and on the SPEC Kit survey were remarks about the library’s role as a resource for the use of copyrighted materials—reserves were mentioned a lot, and digitization of physical formats (like VHS), but </a:t>
            </a:r>
            <a:r>
              <a:rPr lang="en-US" b="0" baseline="0" dirty="0" err="1" smtClean="0"/>
              <a:t>coursepacks</a:t>
            </a:r>
            <a:r>
              <a:rPr lang="en-US" b="0" baseline="0" dirty="0" smtClean="0"/>
              <a:t> are another area where the library’s licenses can make a big difference to students. </a:t>
            </a:r>
            <a:endParaRPr lang="en-US" b="0" dirty="0"/>
          </a:p>
        </p:txBody>
      </p:sp>
      <p:sp>
        <p:nvSpPr>
          <p:cNvPr id="4" name="Slide Number Placeholder 3"/>
          <p:cNvSpPr>
            <a:spLocks noGrp="1"/>
          </p:cNvSpPr>
          <p:nvPr>
            <p:ph type="sldNum" sz="quarter" idx="10"/>
          </p:nvPr>
        </p:nvSpPr>
        <p:spPr/>
        <p:txBody>
          <a:bodyPr/>
          <a:lstStyle/>
          <a:p>
            <a:fld id="{ACD44DAF-2CBE-4893-B0D4-53C29AB5E0F9}" type="slidenum">
              <a:rPr lang="en-US" smtClean="0"/>
              <a:t>24</a:t>
            </a:fld>
            <a:endParaRPr lang="en-US"/>
          </a:p>
        </p:txBody>
      </p:sp>
    </p:spTree>
    <p:extLst>
      <p:ext uri="{BB962C8B-B14F-4D97-AF65-F5344CB8AC3E}">
        <p14:creationId xmlns:p14="http://schemas.microsoft.com/office/powerpoint/2010/main" val="13891478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By users in</a:t>
            </a:r>
            <a:r>
              <a:rPr lang="en-US" b="0" baseline="0" dirty="0" smtClean="0"/>
              <a:t> first bullet I mean students doing assignments and faculty conducting a lit review for a grant. </a:t>
            </a:r>
            <a:endParaRPr lang="en-US" b="0" dirty="0"/>
          </a:p>
        </p:txBody>
      </p:sp>
      <p:sp>
        <p:nvSpPr>
          <p:cNvPr id="4" name="Slide Number Placeholder 3"/>
          <p:cNvSpPr>
            <a:spLocks noGrp="1"/>
          </p:cNvSpPr>
          <p:nvPr>
            <p:ph type="sldNum" sz="quarter" idx="10"/>
          </p:nvPr>
        </p:nvSpPr>
        <p:spPr/>
        <p:txBody>
          <a:bodyPr/>
          <a:lstStyle/>
          <a:p>
            <a:fld id="{ACD44DAF-2CBE-4893-B0D4-53C29AB5E0F9}" type="slidenum">
              <a:rPr lang="en-US" smtClean="0"/>
              <a:t>25</a:t>
            </a:fld>
            <a:endParaRPr lang="en-US"/>
          </a:p>
        </p:txBody>
      </p:sp>
    </p:spTree>
    <p:extLst>
      <p:ext uri="{BB962C8B-B14F-4D97-AF65-F5344CB8AC3E}">
        <p14:creationId xmlns:p14="http://schemas.microsoft.com/office/powerpoint/2010/main" val="1389147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26</a:t>
            </a:fld>
            <a:endParaRPr lang="en-US"/>
          </a:p>
        </p:txBody>
      </p:sp>
    </p:spTree>
    <p:extLst>
      <p:ext uri="{BB962C8B-B14F-4D97-AF65-F5344CB8AC3E}">
        <p14:creationId xmlns:p14="http://schemas.microsoft.com/office/powerpoint/2010/main" val="33630519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D44DAF-2CBE-4893-B0D4-53C29AB5E0F9}" type="slidenum">
              <a:rPr lang="en-US" smtClean="0"/>
              <a:t>27</a:t>
            </a:fld>
            <a:endParaRPr lang="en-US"/>
          </a:p>
        </p:txBody>
      </p:sp>
    </p:spTree>
    <p:extLst>
      <p:ext uri="{BB962C8B-B14F-4D97-AF65-F5344CB8AC3E}">
        <p14:creationId xmlns:p14="http://schemas.microsoft.com/office/powerpoint/2010/main" val="3120967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3</a:t>
            </a:fld>
            <a:endParaRPr lang="en-US"/>
          </a:p>
        </p:txBody>
      </p:sp>
    </p:spTree>
    <p:extLst>
      <p:ext uri="{BB962C8B-B14F-4D97-AF65-F5344CB8AC3E}">
        <p14:creationId xmlns:p14="http://schemas.microsoft.com/office/powerpoint/2010/main" val="1527115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2 medium-sized, all others large </a:t>
            </a:r>
          </a:p>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4</a:t>
            </a:fld>
            <a:endParaRPr lang="en-US"/>
          </a:p>
        </p:txBody>
      </p:sp>
    </p:spTree>
    <p:extLst>
      <p:ext uri="{BB962C8B-B14F-4D97-AF65-F5344CB8AC3E}">
        <p14:creationId xmlns:p14="http://schemas.microsoft.com/office/powerpoint/2010/main" val="1857215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US" dirty="0" smtClean="0"/>
              <a:t>Librarians</a:t>
            </a:r>
            <a:r>
              <a:rPr lang="en-US" baseline="0" dirty="0" smtClean="0"/>
              <a:t> from 64 schools started the survey. 3 did not complete it. </a:t>
            </a:r>
            <a:endParaRPr lang="en-US" dirty="0" smtClean="0"/>
          </a:p>
          <a:p>
            <a:pPr marL="171450" indent="-171450">
              <a:buFont typeface="Arial" pitchFamily="34" charset="0"/>
              <a:buChar char="•"/>
            </a:pPr>
            <a:r>
              <a:rPr lang="en-US" dirty="0" smtClean="0"/>
              <a:t>For the NC schools—14 private and 13 public.</a:t>
            </a:r>
            <a:r>
              <a:rPr lang="en-US" baseline="0" dirty="0" smtClean="0"/>
              <a:t> </a:t>
            </a:r>
            <a:endParaRPr lang="en-US" dirty="0" smtClean="0"/>
          </a:p>
          <a:p>
            <a:pPr marL="171450" indent="-171450">
              <a:buFont typeface="Arial" pitchFamily="34" charset="0"/>
              <a:buChar char="•"/>
            </a:pPr>
            <a:r>
              <a:rPr lang="en-US" dirty="0" smtClean="0"/>
              <a:t>There</a:t>
            </a:r>
            <a:r>
              <a:rPr lang="en-US" baseline="0" dirty="0" smtClean="0"/>
              <a:t> are only 21 RUVH schools not ARL—all were invited; 15 responded. </a:t>
            </a:r>
          </a:p>
          <a:p>
            <a:pPr marL="171450" indent="-171450">
              <a:buFont typeface="Arial" pitchFamily="34" charset="0"/>
              <a:buChar char="•"/>
            </a:pPr>
            <a:r>
              <a:rPr lang="en-US" baseline="0" dirty="0" smtClean="0"/>
              <a:t>There are 86 RUH schools not ARL—76 invited and 21 did answer survey, but this is a large pool of libraries to study, and websites only reveal so much. UNCG and Wake are the two NC schools. </a:t>
            </a:r>
          </a:p>
          <a:p>
            <a:pPr marL="171450" indent="-171450">
              <a:buFont typeface="Arial" pitchFamily="34" charset="0"/>
              <a:buChar char="•"/>
            </a:pPr>
            <a:r>
              <a:rPr lang="en-US" baseline="0" dirty="0" smtClean="0"/>
              <a:t>There are 87 DRU schools; 43 invited but only 6 responded to the survey. Three NC schools—ECU, NCA&amp;T, UNCC  </a:t>
            </a:r>
          </a:p>
          <a:p>
            <a:pPr marL="171450" indent="-171450">
              <a:buFont typeface="Arial" pitchFamily="34" charset="0"/>
              <a:buChar char="•"/>
            </a:pPr>
            <a:r>
              <a:rPr lang="en-US" baseline="0" dirty="0" smtClean="0"/>
              <a:t>The 14 Master’s schools responding to the survey were all from NC—7 are public and 7 are private</a:t>
            </a:r>
          </a:p>
          <a:p>
            <a:pPr marL="171450" indent="-171450">
              <a:buFont typeface="Arial" pitchFamily="34" charset="0"/>
              <a:buChar char="•"/>
            </a:pPr>
            <a:r>
              <a:rPr lang="en-US" baseline="0" dirty="0" smtClean="0"/>
              <a:t>All 8 </a:t>
            </a:r>
            <a:r>
              <a:rPr lang="en-US" baseline="0" dirty="0" err="1" smtClean="0"/>
              <a:t>Bac</a:t>
            </a:r>
            <a:r>
              <a:rPr lang="en-US" baseline="0" dirty="0" smtClean="0"/>
              <a:t> schools are from NC, two public and the other six private </a:t>
            </a:r>
          </a:p>
          <a:p>
            <a:pPr marL="171450" indent="-171450">
              <a:buFont typeface="Arial"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5</a:t>
            </a:fld>
            <a:endParaRPr lang="en-US"/>
          </a:p>
        </p:txBody>
      </p:sp>
    </p:spTree>
    <p:extLst>
      <p:ext uri="{BB962C8B-B14F-4D97-AF65-F5344CB8AC3E}">
        <p14:creationId xmlns:p14="http://schemas.microsoft.com/office/powerpoint/2010/main" val="941140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dirty="0"/>
              <a:t>Single Librarian</a:t>
            </a:r>
            <a:r>
              <a:rPr lang="en-US" u="sng" dirty="0" smtClean="0"/>
              <a:t> (</a:t>
            </a:r>
            <a:r>
              <a:rPr lang="en-US" u="sng" dirty="0"/>
              <a:t>17)</a:t>
            </a:r>
            <a:r>
              <a:rPr lang="en-US" u="sng" dirty="0" smtClean="0"/>
              <a:t> </a:t>
            </a:r>
            <a:r>
              <a:rPr lang="en-US" dirty="0" smtClean="0"/>
              <a:t>: Often</a:t>
            </a:r>
            <a:r>
              <a:rPr lang="en-US" baseline="0" dirty="0" smtClean="0"/>
              <a:t> </a:t>
            </a:r>
            <a:r>
              <a:rPr lang="en-US" baseline="0" dirty="0" err="1" smtClean="0"/>
              <a:t>Dept</a:t>
            </a:r>
            <a:r>
              <a:rPr lang="en-US" baseline="0" dirty="0" smtClean="0"/>
              <a:t> Head, Asst. Directors, or Scholarly Communications Librarians. 8 have special training, esp. for copyright or they have law degrees. 9 devote half of their time or less to SC duties. 9 have direct reports ranging from .75 FTE to 6 FTE. Other support from committee members and other librarians. </a:t>
            </a:r>
          </a:p>
          <a:p>
            <a:endParaRPr lang="en-US" dirty="0" smtClean="0"/>
          </a:p>
          <a:p>
            <a:r>
              <a:rPr lang="en-US" u="sng" dirty="0"/>
              <a:t>Library Unit</a:t>
            </a:r>
            <a:r>
              <a:rPr lang="en-US" u="sng" dirty="0" smtClean="0"/>
              <a:t> (</a:t>
            </a:r>
            <a:r>
              <a:rPr lang="en-US" u="sng" dirty="0"/>
              <a:t>14)</a:t>
            </a:r>
            <a:r>
              <a:rPr lang="en-US" u="sng" dirty="0" smtClean="0"/>
              <a:t> </a:t>
            </a:r>
            <a:r>
              <a:rPr lang="en-US" dirty="0" smtClean="0"/>
              <a:t>: Many have the term</a:t>
            </a:r>
            <a:r>
              <a:rPr lang="en-US" baseline="0" dirty="0" smtClean="0"/>
              <a:t> Scholarly Communication in the title; other terms include Digital Initiatives/Services/</a:t>
            </a:r>
            <a:r>
              <a:rPr lang="en-US" baseline="0" dirty="0" err="1" smtClean="0"/>
              <a:t>Curation</a:t>
            </a:r>
            <a:r>
              <a:rPr lang="en-US" baseline="0" dirty="0" smtClean="0"/>
              <a:t> and Publishing. 7 (half) have had special training (law degrees and copyright courses). </a:t>
            </a:r>
            <a:endParaRPr lang="en-US" dirty="0" smtClean="0"/>
          </a:p>
          <a:p>
            <a:endParaRPr lang="en-US" dirty="0"/>
          </a:p>
          <a:p>
            <a:r>
              <a:rPr lang="en-US" u="sng" dirty="0"/>
              <a:t>Two Or More Librarians</a:t>
            </a:r>
            <a:r>
              <a:rPr lang="en-US" u="sng" dirty="0" smtClean="0"/>
              <a:t> </a:t>
            </a:r>
            <a:r>
              <a:rPr lang="en-US" dirty="0" smtClean="0"/>
              <a:t>(</a:t>
            </a:r>
            <a:r>
              <a:rPr lang="en-US" dirty="0"/>
              <a:t>13)</a:t>
            </a:r>
            <a:r>
              <a:rPr lang="en-US" dirty="0" smtClean="0"/>
              <a:t> : 4</a:t>
            </a:r>
            <a:r>
              <a:rPr lang="en-US" baseline="0" dirty="0" smtClean="0"/>
              <a:t> people said two librarians; 6 people said three librarians; 3 people didn’t specify. Position titles included Scholarly Communications, Copyright, and Digital Initiatives. These librarians also report to Directors and </a:t>
            </a:r>
            <a:r>
              <a:rPr lang="en-US" baseline="0" dirty="0" err="1" smtClean="0"/>
              <a:t>Assoc</a:t>
            </a:r>
            <a:r>
              <a:rPr lang="en-US" baseline="0" dirty="0" smtClean="0"/>
              <a:t> Directors. 8 of the 13 said special training (mostly JD or copyright courses); 5 did not. 10 have direct support. </a:t>
            </a:r>
            <a:endParaRPr lang="en-US" dirty="0" smtClean="0"/>
          </a:p>
          <a:p>
            <a:endParaRPr lang="en-US" dirty="0"/>
          </a:p>
          <a:p>
            <a:r>
              <a:rPr lang="en-US" u="sng" dirty="0"/>
              <a:t>Library Committee</a:t>
            </a:r>
            <a:r>
              <a:rPr lang="en-US" u="sng" dirty="0" smtClean="0"/>
              <a:t> </a:t>
            </a:r>
            <a:r>
              <a:rPr lang="en-US" dirty="0" smtClean="0"/>
              <a:t>(</a:t>
            </a:r>
            <a:r>
              <a:rPr lang="en-US" dirty="0"/>
              <a:t>9)</a:t>
            </a:r>
            <a:r>
              <a:rPr lang="en-US" dirty="0" smtClean="0"/>
              <a:t> : members</a:t>
            </a:r>
            <a:r>
              <a:rPr lang="en-US" baseline="0" dirty="0" smtClean="0"/>
              <a:t> from variety of </a:t>
            </a:r>
            <a:r>
              <a:rPr lang="en-US" baseline="0" dirty="0" err="1" smtClean="0"/>
              <a:t>depts</a:t>
            </a:r>
            <a:r>
              <a:rPr lang="en-US" baseline="0" dirty="0" smtClean="0"/>
              <a:t> across the library, average 8 members. 4 of the 9 had special training. </a:t>
            </a:r>
            <a:endParaRPr lang="en-US" dirty="0" smtClean="0"/>
          </a:p>
          <a:p>
            <a:endParaRPr lang="en-US" dirty="0"/>
          </a:p>
          <a:p>
            <a:r>
              <a:rPr lang="en-US" u="sng" dirty="0"/>
              <a:t>Not Any Single Person or Group</a:t>
            </a:r>
            <a:r>
              <a:rPr lang="en-US" u="sng" dirty="0" smtClean="0"/>
              <a:t> </a:t>
            </a:r>
            <a:r>
              <a:rPr lang="en-US" dirty="0" smtClean="0"/>
              <a:t>(</a:t>
            </a:r>
            <a:r>
              <a:rPr lang="en-US" dirty="0"/>
              <a:t>3)</a:t>
            </a:r>
            <a:r>
              <a:rPr lang="en-US" dirty="0" smtClean="0"/>
              <a:t> :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6</a:t>
            </a:fld>
            <a:endParaRPr lang="en-US"/>
          </a:p>
        </p:txBody>
      </p:sp>
    </p:spTree>
    <p:extLst>
      <p:ext uri="{BB962C8B-B14F-4D97-AF65-F5344CB8AC3E}">
        <p14:creationId xmlns:p14="http://schemas.microsoft.com/office/powerpoint/2010/main" val="3102163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Bar</a:t>
            </a:r>
            <a:r>
              <a:rPr lang="en-US" baseline="0" dirty="0" smtClean="0"/>
              <a:t> Graph – SC Committee: 47 No, 10 yes librarians only (some are IR working groups or Open Access); only 5 with librarians and other faculty. Group size: 3 have more than ten; 5 have five or fewer; 7 have six to ten. Reporting: 2 are Faculty Senate Committees; 12 report to lib administration; 1 reports to </a:t>
            </a:r>
            <a:r>
              <a:rPr lang="en-US" baseline="0" dirty="0" err="1" smtClean="0"/>
              <a:t>Schol</a:t>
            </a:r>
            <a:r>
              <a:rPr lang="en-US" baseline="0" dirty="0" smtClean="0"/>
              <a:t> </a:t>
            </a:r>
            <a:r>
              <a:rPr lang="en-US" baseline="0" dirty="0" err="1" smtClean="0"/>
              <a:t>Comm</a:t>
            </a:r>
            <a:r>
              <a:rPr lang="en-US" baseline="0" dirty="0" smtClean="0"/>
              <a:t> Librarian. </a:t>
            </a:r>
          </a:p>
          <a:p>
            <a:endParaRPr lang="en-US" baseline="0" dirty="0" smtClean="0"/>
          </a:p>
          <a:p>
            <a:r>
              <a:rPr lang="en-US" baseline="0" dirty="0" smtClean="0"/>
              <a:t>Library leadership generally 1 person (39 of the 61 responses to this question); two or more people, 20; only one department (Oregon State), and two responses were that there was no leadership within the library </a:t>
            </a:r>
            <a:endParaRPr lang="en-US" dirty="0"/>
          </a:p>
        </p:txBody>
      </p:sp>
      <p:sp>
        <p:nvSpPr>
          <p:cNvPr id="4" name="Slide Number Placeholder 3"/>
          <p:cNvSpPr>
            <a:spLocks noGrp="1"/>
          </p:cNvSpPr>
          <p:nvPr>
            <p:ph type="sldNum" sz="quarter" idx="10"/>
          </p:nvPr>
        </p:nvSpPr>
        <p:spPr/>
        <p:txBody>
          <a:bodyPr/>
          <a:lstStyle/>
          <a:p>
            <a:fld id="{ACD44DAF-2CBE-4893-B0D4-53C29AB5E0F9}" type="slidenum">
              <a:rPr lang="en-US" smtClean="0"/>
              <a:t>7</a:t>
            </a:fld>
            <a:endParaRPr lang="en-US"/>
          </a:p>
        </p:txBody>
      </p:sp>
    </p:spTree>
    <p:extLst>
      <p:ext uri="{BB962C8B-B14F-4D97-AF65-F5344CB8AC3E}">
        <p14:creationId xmlns:p14="http://schemas.microsoft.com/office/powerpoint/2010/main" val="1690386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ARL Library</a:t>
            </a:r>
            <a:r>
              <a:rPr lang="en-US" baseline="0" dirty="0" smtClean="0"/>
              <a:t> changes: 24 of those 39 created at least one new position; 16 created a new department. Formal assessments include annual reports and performance reviews, a few surveys to faculty, and review of stats (like number of IR downloads). Demonstrable outcomes include: increase in faculty self-archiving in IR, publishing in OA journals, and support for OA policies. </a:t>
            </a:r>
          </a:p>
          <a:p>
            <a:endParaRPr lang="en-US" baseline="0" dirty="0" smtClean="0"/>
          </a:p>
          <a:p>
            <a:r>
              <a:rPr lang="en-US" baseline="0" dirty="0" smtClean="0"/>
              <a:t>Non-ARL Libraries:  </a:t>
            </a:r>
          </a:p>
          <a:p>
            <a:r>
              <a:rPr lang="en-US" sz="1200" b="0" i="0" u="sng" strike="noStrike" kern="1200" dirty="0" smtClean="0">
                <a:solidFill>
                  <a:schemeClr val="tx1"/>
                </a:solidFill>
                <a:effectLst/>
                <a:latin typeface="+mn-lt"/>
                <a:ea typeface="+mn-ea"/>
                <a:cs typeface="+mn-cs"/>
              </a:rPr>
              <a:t>Titles</a:t>
            </a:r>
            <a:r>
              <a:rPr lang="en-US" sz="1200" b="0" i="0" u="none" strike="noStrike" kern="1200" dirty="0" smtClean="0">
                <a:solidFill>
                  <a:schemeClr val="tx1"/>
                </a:solidFill>
                <a:effectLst/>
                <a:latin typeface="+mn-lt"/>
                <a:ea typeface="+mn-ea"/>
                <a:cs typeface="+mn-cs"/>
              </a:rPr>
              <a:t>:</a:t>
            </a:r>
            <a:r>
              <a:rPr lang="en-US" dirty="0" smtClean="0"/>
              <a:t> (</a:t>
            </a:r>
            <a:r>
              <a:rPr lang="en-US" sz="1200" b="0" i="0" u="none" strike="noStrike" kern="1200" dirty="0" smtClean="0">
                <a:solidFill>
                  <a:schemeClr val="tx1"/>
                </a:solidFill>
                <a:effectLst/>
                <a:latin typeface="+mn-lt"/>
                <a:ea typeface="+mn-ea"/>
                <a:cs typeface="+mn-cs"/>
              </a:rPr>
              <a:t>n=54)</a:t>
            </a:r>
            <a:r>
              <a:rPr lang="en-US" dirty="0" smtClean="0"/>
              <a:t> </a:t>
            </a:r>
            <a:r>
              <a:rPr lang="en-US" sz="1200" b="0" i="0" u="none" strike="noStrike" kern="1200" dirty="0" err="1" smtClean="0">
                <a:solidFill>
                  <a:schemeClr val="tx1"/>
                </a:solidFill>
                <a:effectLst/>
                <a:latin typeface="+mn-lt"/>
                <a:ea typeface="+mn-ea"/>
                <a:cs typeface="+mn-cs"/>
              </a:rPr>
              <a:t>Schol</a:t>
            </a:r>
            <a:r>
              <a:rPr lang="en-US" sz="1200" b="0" i="0" u="none" strike="noStrike" kern="1200" dirty="0" smtClean="0">
                <a:solidFill>
                  <a:schemeClr val="tx1"/>
                </a:solidFill>
                <a:effectLst/>
                <a:latin typeface="+mn-lt"/>
                <a:ea typeface="+mn-ea"/>
                <a:cs typeface="+mn-cs"/>
              </a:rPr>
              <a:t> </a:t>
            </a:r>
            <a:r>
              <a:rPr lang="en-US" sz="1200" b="0" i="0" u="none" strike="noStrike" kern="1200" dirty="0" err="1" smtClean="0">
                <a:solidFill>
                  <a:schemeClr val="tx1"/>
                </a:solidFill>
                <a:effectLst/>
                <a:latin typeface="+mn-lt"/>
                <a:ea typeface="+mn-ea"/>
                <a:cs typeface="+mn-cs"/>
              </a:rPr>
              <a:t>Comm</a:t>
            </a:r>
            <a:r>
              <a:rPr lang="en-US" sz="1200" b="0" i="0" u="none" strike="noStrike" kern="1200" dirty="0" smtClean="0">
                <a:solidFill>
                  <a:schemeClr val="tx1"/>
                </a:solidFill>
                <a:effectLst/>
                <a:latin typeface="+mn-lt"/>
                <a:ea typeface="+mn-ea"/>
                <a:cs typeface="+mn-cs"/>
              </a:rPr>
              <a:t> in title:</a:t>
            </a:r>
            <a:r>
              <a:rPr lang="en-US" dirty="0" smtClean="0"/>
              <a:t> </a:t>
            </a:r>
            <a:r>
              <a:rPr lang="en-US" sz="1200" b="0" i="0" u="none" strike="noStrike" kern="1200" dirty="0" smtClean="0">
                <a:solidFill>
                  <a:schemeClr val="tx1"/>
                </a:solidFill>
                <a:effectLst/>
                <a:latin typeface="+mn-lt"/>
                <a:ea typeface="+mn-ea"/>
                <a:cs typeface="+mn-cs"/>
              </a:rPr>
              <a:t>12,</a:t>
            </a:r>
            <a:r>
              <a:rPr lang="en-US" dirty="0" smtClean="0"/>
              <a:t> </a:t>
            </a:r>
            <a:r>
              <a:rPr lang="en-US" sz="1200" b="0" i="0" u="none" strike="noStrike" kern="1200" dirty="0" smtClean="0">
                <a:solidFill>
                  <a:schemeClr val="tx1"/>
                </a:solidFill>
                <a:effectLst/>
                <a:latin typeface="+mn-lt"/>
                <a:ea typeface="+mn-ea"/>
                <a:cs typeface="+mn-cs"/>
              </a:rPr>
              <a:t>Research/Reference:</a:t>
            </a:r>
            <a:r>
              <a:rPr lang="en-US" dirty="0" smtClean="0"/>
              <a:t> </a:t>
            </a:r>
            <a:r>
              <a:rPr lang="en-US" sz="1200" b="0" i="0" u="none" strike="noStrike" kern="1200" dirty="0" smtClean="0">
                <a:solidFill>
                  <a:schemeClr val="tx1"/>
                </a:solidFill>
                <a:effectLst/>
                <a:latin typeface="+mn-lt"/>
                <a:ea typeface="+mn-ea"/>
                <a:cs typeface="+mn-cs"/>
              </a:rPr>
              <a:t>10,</a:t>
            </a:r>
            <a:r>
              <a:rPr lang="en-US" dirty="0" smtClean="0"/>
              <a:t> </a:t>
            </a:r>
            <a:r>
              <a:rPr lang="en-US" sz="1200" b="0" i="0" u="none" strike="noStrike" kern="1200" dirty="0" err="1" smtClean="0">
                <a:solidFill>
                  <a:schemeClr val="tx1"/>
                </a:solidFill>
                <a:effectLst/>
                <a:latin typeface="+mn-lt"/>
                <a:ea typeface="+mn-ea"/>
                <a:cs typeface="+mn-cs"/>
              </a:rPr>
              <a:t>Asst</a:t>
            </a:r>
            <a:r>
              <a:rPr lang="en-US" sz="1200" b="0" i="0" u="none" strike="noStrike" kern="1200" dirty="0" smtClean="0">
                <a:solidFill>
                  <a:schemeClr val="tx1"/>
                </a:solidFill>
                <a:effectLst/>
                <a:latin typeface="+mn-lt"/>
                <a:ea typeface="+mn-ea"/>
                <a:cs typeface="+mn-cs"/>
              </a:rPr>
              <a:t>/</a:t>
            </a:r>
            <a:r>
              <a:rPr lang="en-US" sz="1200" b="0" i="0" u="none" strike="noStrike" kern="1200" dirty="0" err="1" smtClean="0">
                <a:solidFill>
                  <a:schemeClr val="tx1"/>
                </a:solidFill>
                <a:effectLst/>
                <a:latin typeface="+mn-lt"/>
                <a:ea typeface="+mn-ea"/>
                <a:cs typeface="+mn-cs"/>
              </a:rPr>
              <a:t>Assoc</a:t>
            </a:r>
            <a:r>
              <a:rPr lang="en-US" sz="1200" b="0" i="0" u="none" strike="noStrike" kern="1200" dirty="0" smtClean="0">
                <a:solidFill>
                  <a:schemeClr val="tx1"/>
                </a:solidFill>
                <a:effectLst/>
                <a:latin typeface="+mn-lt"/>
                <a:ea typeface="+mn-ea"/>
                <a:cs typeface="+mn-cs"/>
              </a:rPr>
              <a:t> </a:t>
            </a:r>
            <a:r>
              <a:rPr lang="en-US" sz="1200" b="0" i="0" u="none" strike="noStrike" kern="1200" dirty="0" err="1" smtClean="0">
                <a:solidFill>
                  <a:schemeClr val="tx1"/>
                </a:solidFill>
                <a:effectLst/>
                <a:latin typeface="+mn-lt"/>
                <a:ea typeface="+mn-ea"/>
                <a:cs typeface="+mn-cs"/>
              </a:rPr>
              <a:t>Dir</a:t>
            </a:r>
            <a:r>
              <a:rPr lang="en-US" sz="1200" b="0" i="0" u="none" strike="noStrike" kern="1200" dirty="0" smtClean="0">
                <a:solidFill>
                  <a:schemeClr val="tx1"/>
                </a:solidFill>
                <a:effectLst/>
                <a:latin typeface="+mn-lt"/>
                <a:ea typeface="+mn-ea"/>
                <a:cs typeface="+mn-cs"/>
              </a:rPr>
              <a:t>:</a:t>
            </a:r>
            <a:r>
              <a:rPr lang="en-US" dirty="0" smtClean="0"/>
              <a:t> </a:t>
            </a:r>
            <a:r>
              <a:rPr lang="en-US" sz="1200" b="0" i="0" u="none" strike="noStrike" kern="1200" dirty="0" smtClean="0">
                <a:solidFill>
                  <a:schemeClr val="tx1"/>
                </a:solidFill>
                <a:effectLst/>
                <a:latin typeface="+mn-lt"/>
                <a:ea typeface="+mn-ea"/>
                <a:cs typeface="+mn-cs"/>
              </a:rPr>
              <a:t>6,</a:t>
            </a:r>
            <a:r>
              <a:rPr lang="en-US" dirty="0" smtClean="0"/>
              <a:t> </a:t>
            </a:r>
            <a:r>
              <a:rPr lang="en-US" sz="1200" b="0" i="0" u="none" strike="noStrike" kern="1200" dirty="0" smtClean="0">
                <a:solidFill>
                  <a:schemeClr val="tx1"/>
                </a:solidFill>
                <a:effectLst/>
                <a:latin typeface="+mn-lt"/>
                <a:ea typeface="+mn-ea"/>
                <a:cs typeface="+mn-cs"/>
              </a:rPr>
              <a:t>Director:</a:t>
            </a:r>
            <a:r>
              <a:rPr lang="en-US" dirty="0" smtClean="0"/>
              <a:t> </a:t>
            </a:r>
            <a:r>
              <a:rPr lang="en-US" sz="1200" b="0" i="0" u="none" strike="noStrike" kern="1200" dirty="0" smtClean="0">
                <a:solidFill>
                  <a:schemeClr val="tx1"/>
                </a:solidFill>
                <a:effectLst/>
                <a:latin typeface="+mn-lt"/>
                <a:ea typeface="+mn-ea"/>
                <a:cs typeface="+mn-cs"/>
              </a:rPr>
              <a:t>12,</a:t>
            </a:r>
            <a:r>
              <a:rPr lang="en-US" dirty="0" smtClean="0"/>
              <a:t> </a:t>
            </a:r>
            <a:r>
              <a:rPr lang="en-US" sz="1200" b="0" i="0" u="none" strike="noStrike" kern="1200" dirty="0" smtClean="0">
                <a:solidFill>
                  <a:schemeClr val="tx1"/>
                </a:solidFill>
                <a:effectLst/>
                <a:latin typeface="+mn-lt"/>
                <a:ea typeface="+mn-ea"/>
                <a:cs typeface="+mn-cs"/>
              </a:rPr>
              <a:t>Collection </a:t>
            </a:r>
            <a:r>
              <a:rPr lang="en-US" sz="1200" b="0" i="0" u="none" strike="noStrike" kern="1200" dirty="0" err="1" smtClean="0">
                <a:solidFill>
                  <a:schemeClr val="tx1"/>
                </a:solidFill>
                <a:effectLst/>
                <a:latin typeface="+mn-lt"/>
                <a:ea typeface="+mn-ea"/>
                <a:cs typeface="+mn-cs"/>
              </a:rPr>
              <a:t>Dev</a:t>
            </a:r>
            <a:r>
              <a:rPr lang="en-US" sz="1200" b="0" i="0" u="none" strike="noStrike" kern="1200" dirty="0" smtClean="0">
                <a:solidFill>
                  <a:schemeClr val="tx1"/>
                </a:solidFill>
                <a:effectLst/>
                <a:latin typeface="+mn-lt"/>
                <a:ea typeface="+mn-ea"/>
                <a:cs typeface="+mn-cs"/>
              </a:rPr>
              <a:t> title:</a:t>
            </a:r>
            <a:r>
              <a:rPr lang="en-US" dirty="0" smtClean="0"/>
              <a:t> </a:t>
            </a:r>
            <a:r>
              <a:rPr lang="en-US" sz="1200" b="0" i="0" u="none" strike="noStrike" kern="1200" dirty="0" smtClean="0">
                <a:solidFill>
                  <a:schemeClr val="tx1"/>
                </a:solidFill>
                <a:effectLst/>
                <a:latin typeface="+mn-lt"/>
                <a:ea typeface="+mn-ea"/>
                <a:cs typeface="+mn-cs"/>
              </a:rPr>
              <a:t>6</a:t>
            </a:r>
            <a:r>
              <a:rPr lang="en-US" dirty="0" smtClean="0"/>
              <a:t> </a:t>
            </a:r>
            <a:r>
              <a:rPr lang="en-US" sz="1200" b="0" i="0" u="none" strike="noStrike" kern="1200" dirty="0" smtClean="0">
                <a:solidFill>
                  <a:schemeClr val="tx1"/>
                </a:solidFill>
                <a:effectLst/>
                <a:latin typeface="+mn-lt"/>
                <a:ea typeface="+mn-ea"/>
                <a:cs typeface="+mn-cs"/>
              </a:rPr>
              <a:t>(3 combined SC,CDV),</a:t>
            </a:r>
            <a:r>
              <a:rPr lang="en-US" dirty="0" smtClean="0"/>
              <a:t> </a:t>
            </a:r>
            <a:r>
              <a:rPr lang="en-US" sz="1200" b="0" i="0" u="none" strike="noStrike" kern="1200" dirty="0" smtClean="0">
                <a:solidFill>
                  <a:schemeClr val="tx1"/>
                </a:solidFill>
                <a:effectLst/>
                <a:latin typeface="+mn-lt"/>
                <a:ea typeface="+mn-ea"/>
                <a:cs typeface="+mn-cs"/>
              </a:rPr>
              <a:t>Digital/Systems:</a:t>
            </a:r>
            <a:r>
              <a:rPr lang="en-US" dirty="0" smtClean="0"/>
              <a:t> </a:t>
            </a:r>
            <a:r>
              <a:rPr lang="en-US" sz="1200" b="0" i="0" u="none" strike="noStrike" kern="1200" dirty="0" smtClean="0">
                <a:solidFill>
                  <a:schemeClr val="tx1"/>
                </a:solidFill>
                <a:effectLst/>
                <a:latin typeface="+mn-lt"/>
                <a:ea typeface="+mn-ea"/>
                <a:cs typeface="+mn-cs"/>
              </a:rPr>
              <a:t>4</a:t>
            </a:r>
            <a:r>
              <a:rPr lang="en-US" dirty="0" smtClean="0"/>
              <a:t> </a:t>
            </a:r>
          </a:p>
          <a:p>
            <a:endParaRPr lang="en-US" u="sng" baseline="0" dirty="0" smtClean="0"/>
          </a:p>
          <a:p>
            <a:r>
              <a:rPr lang="en-US" u="sng" baseline="0" dirty="0" smtClean="0"/>
              <a:t>Reporting</a:t>
            </a:r>
            <a:r>
              <a:rPr lang="en-US" baseline="0" dirty="0" smtClean="0"/>
              <a:t>: 35 report to Director or AD; 5 to </a:t>
            </a:r>
            <a:r>
              <a:rPr lang="en-US" baseline="0" dirty="0" err="1" smtClean="0"/>
              <a:t>dept</a:t>
            </a:r>
            <a:r>
              <a:rPr lang="en-US" baseline="0" dirty="0" smtClean="0"/>
              <a:t> head; 12 to provost </a:t>
            </a:r>
          </a:p>
          <a:p>
            <a:endParaRPr lang="en-US" u="sng" baseline="0" dirty="0" smtClean="0"/>
          </a:p>
          <a:p>
            <a:r>
              <a:rPr lang="en-US" u="sng" baseline="0" dirty="0" smtClean="0"/>
              <a:t>Position Changes</a:t>
            </a:r>
            <a:r>
              <a:rPr lang="en-US" baseline="0" dirty="0" smtClean="0"/>
              <a:t>: 16 respondents answered that the position had been in place since 2007 or earlier. 34 position changes reported since 2007; 20 of them 2011 or later. </a:t>
            </a:r>
          </a:p>
          <a:p>
            <a:endParaRPr lang="en-US" u="sng" baseline="0" dirty="0" smtClean="0"/>
          </a:p>
          <a:p>
            <a:r>
              <a:rPr lang="en-US" u="sng" baseline="0" dirty="0" smtClean="0"/>
              <a:t>Assessment</a:t>
            </a:r>
            <a:r>
              <a:rPr lang="en-US" baseline="0" dirty="0" smtClean="0"/>
              <a:t>: only some people are counting things, mostly the number of items added to the repository (23), and others are counting number of attendees at events (13). A few are counting IR downloads and tracking recipients of OA publishing fund grants. Most are concentrating on building programs and on creating support on campus (</a:t>
            </a:r>
            <a:r>
              <a:rPr lang="en-US" baseline="0" dirty="0" err="1" smtClean="0"/>
              <a:t>eg</a:t>
            </a:r>
            <a:r>
              <a:rPr lang="en-US" baseline="0" dirty="0" smtClean="0"/>
              <a:t>., getting support for OA policy) </a:t>
            </a:r>
          </a:p>
          <a:p>
            <a:r>
              <a:rPr lang="en-US" u="sng" baseline="0" dirty="0" smtClean="0"/>
              <a:t>Support</a:t>
            </a:r>
            <a:r>
              <a:rPr lang="en-US" baseline="0" dirty="0" smtClean="0"/>
              <a:t>—generally parts of people’s time, in particular, liaisons and those doing work on an IR (metadata, systems, programming). </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CD44DAF-2CBE-4893-B0D4-53C29AB5E0F9}" type="slidenum">
              <a:rPr lang="en-US" smtClean="0"/>
              <a:t>8</a:t>
            </a:fld>
            <a:endParaRPr lang="en-US"/>
          </a:p>
        </p:txBody>
      </p:sp>
    </p:spTree>
    <p:extLst>
      <p:ext uri="{BB962C8B-B14F-4D97-AF65-F5344CB8AC3E}">
        <p14:creationId xmlns:p14="http://schemas.microsoft.com/office/powerpoint/2010/main" val="31445768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D44DAF-2CBE-4893-B0D4-53C29AB5E0F9}" type="slidenum">
              <a:rPr lang="en-US" smtClean="0"/>
              <a:t>9</a:t>
            </a:fld>
            <a:endParaRPr lang="en-US"/>
          </a:p>
        </p:txBody>
      </p:sp>
    </p:spTree>
    <p:extLst>
      <p:ext uri="{BB962C8B-B14F-4D97-AF65-F5344CB8AC3E}">
        <p14:creationId xmlns:p14="http://schemas.microsoft.com/office/powerpoint/2010/main" val="17622964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66C5FBD3-3CDA-4362-B0F6-CC4610344FFE}" type="datetimeFigureOut">
              <a:rPr lang="en-US" smtClean="0"/>
              <a:t>3/14/2013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38E753F-9F1F-4E95-B00E-7CAD0FBEF7F0}"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C5FBD3-3CDA-4362-B0F6-CC4610344FFE}"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E753F-9F1F-4E95-B00E-7CAD0FBEF7F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6C5FBD3-3CDA-4362-B0F6-CC4610344FFE}"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E753F-9F1F-4E95-B00E-7CAD0FBEF7F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6C5FBD3-3CDA-4362-B0F6-CC4610344FFE}" type="datetimeFigureOut">
              <a:rPr lang="en-US" smtClean="0"/>
              <a:t>3/14/2013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8E753F-9F1F-4E95-B00E-7CAD0FBEF7F0}"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6C5FBD3-3CDA-4362-B0F6-CC4610344FFE}" type="datetimeFigureOut">
              <a:rPr lang="en-US" smtClean="0"/>
              <a:t>3/14/2013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038E753F-9F1F-4E95-B00E-7CAD0FBEF7F0}"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6C5FBD3-3CDA-4362-B0F6-CC4610344FFE}" type="datetimeFigureOut">
              <a:rPr lang="en-US" smtClean="0"/>
              <a:t>3/14/2013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E753F-9F1F-4E95-B00E-7CAD0FBEF7F0}"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6C5FBD3-3CDA-4362-B0F6-CC4610344FFE}" type="datetimeFigureOut">
              <a:rPr lang="en-US" smtClean="0"/>
              <a:t>3/14/2013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8E753F-9F1F-4E95-B00E-7CAD0FBEF7F0}"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6C5FBD3-3CDA-4362-B0F6-CC4610344FFE}" type="datetimeFigureOut">
              <a:rPr lang="en-US" smtClean="0"/>
              <a:t>3/14/2013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8E753F-9F1F-4E95-B00E-7CAD0FBEF7F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C5FBD3-3CDA-4362-B0F6-CC4610344FFE}" type="datetimeFigureOut">
              <a:rPr lang="en-US" smtClean="0"/>
              <a:t>3/14/2013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8E753F-9F1F-4E95-B00E-7CAD0FBEF7F0}"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6C5FBD3-3CDA-4362-B0F6-CC4610344FFE}" type="datetimeFigureOut">
              <a:rPr lang="en-US" smtClean="0"/>
              <a:t>3/14/2013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8E753F-9F1F-4E95-B00E-7CAD0FBEF7F0}"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6C5FBD3-3CDA-4362-B0F6-CC4610344FFE}" type="datetimeFigureOut">
              <a:rPr lang="en-US" smtClean="0"/>
              <a:t>3/14/2013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038E753F-9F1F-4E95-B00E-7CAD0FBEF7F0}"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6C5FBD3-3CDA-4362-B0F6-CC4610344FFE}" type="datetimeFigureOut">
              <a:rPr lang="en-US" smtClean="0"/>
              <a:t>3/14/2013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38E753F-9F1F-4E95-B00E-7CAD0FBEF7F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holcomm.acrl.ala.org/"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www.arl.org/sc/institute/fair/scprog/index.shtml"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cholcomm.acrl.ala.or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hyperlink" Target="http://www.arl.org/sparc/" TargetMode="External"/><Relationship Id="rId4" Type="http://schemas.openxmlformats.org/officeDocument/2006/relationships/hyperlink" Target="http://www.arl.org/sc/index.shtml"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publications.arl.org/Organization-of-Scholarly-Communication-Services-SPEC-Kit-33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4267200"/>
            <a:ext cx="6400800" cy="1066800"/>
          </a:xfrm>
        </p:spPr>
        <p:txBody>
          <a:bodyPr>
            <a:normAutofit/>
          </a:bodyPr>
          <a:lstStyle/>
          <a:p>
            <a:r>
              <a:rPr lang="en-US" dirty="0" smtClean="0">
                <a:solidFill>
                  <a:schemeClr val="tx1"/>
                </a:solidFill>
              </a:rPr>
              <a:t>Wm. Joseph Thomas</a:t>
            </a:r>
          </a:p>
          <a:p>
            <a:r>
              <a:rPr lang="en-US" dirty="0" smtClean="0">
                <a:solidFill>
                  <a:schemeClr val="tx1"/>
                </a:solidFill>
              </a:rPr>
              <a:t>March 15, 2013</a:t>
            </a:r>
          </a:p>
        </p:txBody>
      </p:sp>
      <p:sp>
        <p:nvSpPr>
          <p:cNvPr id="2" name="Title 1"/>
          <p:cNvSpPr>
            <a:spLocks noGrp="1"/>
          </p:cNvSpPr>
          <p:nvPr>
            <p:ph type="ctrTitle"/>
          </p:nvPr>
        </p:nvSpPr>
        <p:spPr>
          <a:xfrm>
            <a:off x="152400" y="1505930"/>
            <a:ext cx="8839200" cy="1470025"/>
          </a:xfrm>
        </p:spPr>
        <p:txBody>
          <a:bodyPr>
            <a:normAutofit fontScale="90000"/>
          </a:bodyPr>
          <a:lstStyle/>
          <a:p>
            <a:r>
              <a:rPr lang="en-US" b="1" dirty="0" smtClean="0"/>
              <a:t>The Structure of Scholarly Communications within Academic Libraries</a:t>
            </a:r>
            <a:endParaRPr lang="en-US" dirty="0"/>
          </a:p>
        </p:txBody>
      </p:sp>
    </p:spTree>
    <p:extLst>
      <p:ext uri="{BB962C8B-B14F-4D97-AF65-F5344CB8AC3E}">
        <p14:creationId xmlns:p14="http://schemas.microsoft.com/office/powerpoint/2010/main" val="873855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Outreach and Educational Activities</a:t>
            </a:r>
            <a:endParaRPr lang="en-US" dirty="0"/>
          </a:p>
        </p:txBody>
      </p:sp>
      <p:sp>
        <p:nvSpPr>
          <p:cNvPr id="8" name="Text Placeholder 3"/>
          <p:cNvSpPr>
            <a:spLocks noGrp="1"/>
          </p:cNvSpPr>
          <p:nvPr>
            <p:ph type="body" idx="1"/>
          </p:nvPr>
        </p:nvSpPr>
        <p:spPr>
          <a:xfrm>
            <a:off x="762000" y="1535112"/>
            <a:ext cx="7848600" cy="674687"/>
          </a:xfrm>
          <a:solidFill>
            <a:srgbClr val="6699FF"/>
          </a:solidFill>
          <a:ln>
            <a:solidFill>
              <a:srgbClr val="6699FF"/>
            </a:solidFill>
          </a:ln>
        </p:spPr>
        <p:txBody>
          <a:bodyPr>
            <a:noAutofit/>
          </a:bodyPr>
          <a:lstStyle/>
          <a:p>
            <a:pPr algn="ctr"/>
            <a:r>
              <a:rPr lang="en-US" sz="4000" dirty="0" smtClean="0">
                <a:solidFill>
                  <a:schemeClr val="accent1">
                    <a:lumMod val="75000"/>
                  </a:schemeClr>
                </a:solidFill>
              </a:rPr>
              <a:t>ARL Libraries</a:t>
            </a:r>
            <a:endParaRPr lang="en-US" sz="4000" dirty="0">
              <a:solidFill>
                <a:schemeClr val="accent1">
                  <a:lumMod val="75000"/>
                </a:schemeClr>
              </a:solidFill>
            </a:endParaRPr>
          </a:p>
        </p:txBody>
      </p:sp>
      <p:graphicFrame>
        <p:nvGraphicFramePr>
          <p:cNvPr id="9" name="Content Placeholder 8"/>
          <p:cNvGraphicFramePr>
            <a:graphicFrameLocks noGrp="1"/>
          </p:cNvGraphicFramePr>
          <p:nvPr>
            <p:ph sz="half" idx="2"/>
            <p:extLst>
              <p:ext uri="{D42A27DB-BD31-4B8C-83A1-F6EECF244321}">
                <p14:modId xmlns:p14="http://schemas.microsoft.com/office/powerpoint/2010/main" val="561868351"/>
              </p:ext>
            </p:extLst>
          </p:nvPr>
        </p:nvGraphicFramePr>
        <p:xfrm>
          <a:off x="0" y="2174874"/>
          <a:ext cx="9144000" cy="46831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169837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Outreach and Educational Activities</a:t>
            </a:r>
            <a:endParaRPr lang="en-US" dirty="0"/>
          </a:p>
        </p:txBody>
      </p:sp>
      <p:sp>
        <p:nvSpPr>
          <p:cNvPr id="6" name="Text Placeholder 5"/>
          <p:cNvSpPr>
            <a:spLocks noGrp="1"/>
          </p:cNvSpPr>
          <p:nvPr>
            <p:ph type="body" idx="1"/>
          </p:nvPr>
        </p:nvSpPr>
        <p:spPr>
          <a:xfrm>
            <a:off x="762000" y="1558925"/>
            <a:ext cx="7848600" cy="727075"/>
          </a:xfrm>
          <a:solidFill>
            <a:srgbClr val="FFCC66"/>
          </a:solidFill>
          <a:ln>
            <a:solidFill>
              <a:srgbClr val="FFCC66"/>
            </a:solidFill>
          </a:ln>
        </p:spPr>
        <p:txBody>
          <a:bodyPr>
            <a:normAutofit/>
          </a:bodyPr>
          <a:lstStyle/>
          <a:p>
            <a:pPr algn="ctr"/>
            <a:r>
              <a:rPr lang="en-US" sz="4000" dirty="0" smtClean="0">
                <a:solidFill>
                  <a:schemeClr val="accent1">
                    <a:lumMod val="75000"/>
                  </a:schemeClr>
                </a:solidFill>
              </a:rPr>
              <a:t>Non-ARL Libraries</a:t>
            </a:r>
            <a:endParaRPr lang="en-US" sz="4000" dirty="0">
              <a:solidFill>
                <a:schemeClr val="accent1">
                  <a:lumMod val="75000"/>
                </a:schemeClr>
              </a:solidFill>
            </a:endParaRPr>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812057830"/>
              </p:ext>
            </p:extLst>
          </p:nvPr>
        </p:nvGraphicFramePr>
        <p:xfrm>
          <a:off x="228600" y="2247900"/>
          <a:ext cx="8763000" cy="43815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355598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305800" cy="1143000"/>
          </a:xfrm>
        </p:spPr>
        <p:txBody>
          <a:bodyPr>
            <a:noAutofit/>
          </a:bodyPr>
          <a:lstStyle/>
          <a:p>
            <a:r>
              <a:rPr lang="en-US" dirty="0" smtClean="0"/>
              <a:t>Hosting and Managing Digital Content</a:t>
            </a:r>
            <a:endParaRPr lang="en-US" dirty="0"/>
          </a:p>
        </p:txBody>
      </p:sp>
      <p:sp>
        <p:nvSpPr>
          <p:cNvPr id="8" name="Text Placeholder 3"/>
          <p:cNvSpPr>
            <a:spLocks noGrp="1"/>
          </p:cNvSpPr>
          <p:nvPr>
            <p:ph type="body" idx="1"/>
          </p:nvPr>
        </p:nvSpPr>
        <p:spPr>
          <a:xfrm>
            <a:off x="762000" y="1535112"/>
            <a:ext cx="7848600" cy="674687"/>
          </a:xfrm>
          <a:solidFill>
            <a:srgbClr val="6699FF"/>
          </a:solidFill>
          <a:ln>
            <a:solidFill>
              <a:srgbClr val="6699FF"/>
            </a:solidFill>
          </a:ln>
        </p:spPr>
        <p:txBody>
          <a:bodyPr>
            <a:noAutofit/>
          </a:bodyPr>
          <a:lstStyle/>
          <a:p>
            <a:pPr algn="ctr"/>
            <a:r>
              <a:rPr lang="en-US" sz="4000" dirty="0" smtClean="0">
                <a:solidFill>
                  <a:schemeClr val="accent1">
                    <a:lumMod val="75000"/>
                  </a:schemeClr>
                </a:solidFill>
              </a:rPr>
              <a:t>ARL Libraries</a:t>
            </a:r>
            <a:endParaRPr lang="en-US" sz="4000" dirty="0">
              <a:solidFill>
                <a:schemeClr val="accent1">
                  <a:lumMod val="75000"/>
                </a:schemeClr>
              </a:solidFill>
            </a:endParaRPr>
          </a:p>
        </p:txBody>
      </p:sp>
      <p:graphicFrame>
        <p:nvGraphicFramePr>
          <p:cNvPr id="6" name="Chart 5"/>
          <p:cNvGraphicFramePr>
            <a:graphicFrameLocks/>
          </p:cNvGraphicFramePr>
          <p:nvPr>
            <p:extLst>
              <p:ext uri="{D42A27DB-BD31-4B8C-83A1-F6EECF244321}">
                <p14:modId xmlns:p14="http://schemas.microsoft.com/office/powerpoint/2010/main" val="2558899972"/>
              </p:ext>
            </p:extLst>
          </p:nvPr>
        </p:nvGraphicFramePr>
        <p:xfrm>
          <a:off x="0" y="2286000"/>
          <a:ext cx="9144000" cy="457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6860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1143000"/>
          </a:xfrm>
        </p:spPr>
        <p:txBody>
          <a:bodyPr>
            <a:noAutofit/>
          </a:bodyPr>
          <a:lstStyle/>
          <a:p>
            <a:r>
              <a:rPr lang="en-US" dirty="0" smtClean="0"/>
              <a:t>Hosting and Managing Digital Content</a:t>
            </a:r>
            <a:endParaRPr lang="en-US" dirty="0"/>
          </a:p>
        </p:txBody>
      </p:sp>
      <p:sp>
        <p:nvSpPr>
          <p:cNvPr id="6" name="Text Placeholder 5"/>
          <p:cNvSpPr>
            <a:spLocks noGrp="1"/>
          </p:cNvSpPr>
          <p:nvPr>
            <p:ph type="body" idx="1"/>
          </p:nvPr>
        </p:nvSpPr>
        <p:spPr>
          <a:xfrm>
            <a:off x="762000" y="1558925"/>
            <a:ext cx="7848600" cy="727075"/>
          </a:xfrm>
          <a:solidFill>
            <a:srgbClr val="FFCC66"/>
          </a:solidFill>
          <a:ln>
            <a:solidFill>
              <a:srgbClr val="FFCC66"/>
            </a:solidFill>
          </a:ln>
        </p:spPr>
        <p:txBody>
          <a:bodyPr>
            <a:normAutofit/>
          </a:bodyPr>
          <a:lstStyle/>
          <a:p>
            <a:pPr algn="ctr"/>
            <a:r>
              <a:rPr lang="en-US" sz="4000" dirty="0" smtClean="0">
                <a:solidFill>
                  <a:schemeClr val="accent1">
                    <a:lumMod val="75000"/>
                  </a:schemeClr>
                </a:solidFill>
              </a:rPr>
              <a:t>Non-ARL Libraries</a:t>
            </a:r>
            <a:endParaRPr lang="en-US" sz="4000" dirty="0">
              <a:solidFill>
                <a:schemeClr val="accent1">
                  <a:lumMod val="75000"/>
                </a:schemeClr>
              </a:solidFill>
            </a:endParaRP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2476862648"/>
              </p:ext>
            </p:extLst>
          </p:nvPr>
        </p:nvGraphicFramePr>
        <p:xfrm>
          <a:off x="381000" y="2286000"/>
          <a:ext cx="8534400" cy="44084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298851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1143000"/>
          </a:xfrm>
        </p:spPr>
        <p:txBody>
          <a:bodyPr>
            <a:normAutofit/>
          </a:bodyPr>
          <a:lstStyle/>
          <a:p>
            <a:r>
              <a:rPr lang="en-US" dirty="0" smtClean="0"/>
              <a:t>Other Digital Publishing and Support</a:t>
            </a:r>
            <a:endParaRPr lang="en-US" dirty="0"/>
          </a:p>
        </p:txBody>
      </p:sp>
      <p:sp>
        <p:nvSpPr>
          <p:cNvPr id="8" name="Text Placeholder 3"/>
          <p:cNvSpPr>
            <a:spLocks noGrp="1"/>
          </p:cNvSpPr>
          <p:nvPr>
            <p:ph type="body" idx="1"/>
          </p:nvPr>
        </p:nvSpPr>
        <p:spPr>
          <a:xfrm>
            <a:off x="838200" y="1535112"/>
            <a:ext cx="7848600" cy="674687"/>
          </a:xfrm>
          <a:solidFill>
            <a:srgbClr val="6699FF"/>
          </a:solidFill>
          <a:ln>
            <a:solidFill>
              <a:srgbClr val="6699FF"/>
            </a:solidFill>
          </a:ln>
        </p:spPr>
        <p:txBody>
          <a:bodyPr>
            <a:noAutofit/>
          </a:bodyPr>
          <a:lstStyle/>
          <a:p>
            <a:pPr algn="ctr"/>
            <a:r>
              <a:rPr lang="en-US" sz="4000" dirty="0" smtClean="0">
                <a:solidFill>
                  <a:schemeClr val="accent1">
                    <a:lumMod val="75000"/>
                  </a:schemeClr>
                </a:solidFill>
              </a:rPr>
              <a:t>ARL Libraries</a:t>
            </a:r>
            <a:endParaRPr lang="en-US" sz="4000" dirty="0">
              <a:solidFill>
                <a:schemeClr val="accent1">
                  <a:lumMod val="75000"/>
                </a:schemeClr>
              </a:solidFill>
            </a:endParaRPr>
          </a:p>
        </p:txBody>
      </p:sp>
      <p:graphicFrame>
        <p:nvGraphicFramePr>
          <p:cNvPr id="5" name="Chart 4"/>
          <p:cNvGraphicFramePr>
            <a:graphicFrameLocks/>
          </p:cNvGraphicFramePr>
          <p:nvPr>
            <p:extLst>
              <p:ext uri="{D42A27DB-BD31-4B8C-83A1-F6EECF244321}">
                <p14:modId xmlns:p14="http://schemas.microsoft.com/office/powerpoint/2010/main" val="3923164030"/>
              </p:ext>
            </p:extLst>
          </p:nvPr>
        </p:nvGraphicFramePr>
        <p:xfrm>
          <a:off x="0" y="2286000"/>
          <a:ext cx="49530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5029200" y="2362200"/>
            <a:ext cx="3886200" cy="3816429"/>
          </a:xfrm>
          <a:prstGeom prst="rect">
            <a:avLst/>
          </a:prstGeom>
          <a:noFill/>
        </p:spPr>
        <p:txBody>
          <a:bodyPr wrap="square" rtlCol="0">
            <a:spAutoFit/>
          </a:bodyPr>
          <a:lstStyle/>
          <a:p>
            <a:r>
              <a:rPr lang="en-US" sz="3200" u="sng" dirty="0" smtClean="0"/>
              <a:t>Also mentioned</a:t>
            </a:r>
            <a:r>
              <a:rPr lang="en-US" sz="3200" dirty="0" smtClean="0"/>
              <a:t>:</a:t>
            </a:r>
          </a:p>
          <a:p>
            <a:pPr marL="285750" indent="-285750">
              <a:buFont typeface="Arial" pitchFamily="34" charset="0"/>
              <a:buChar char="•"/>
            </a:pPr>
            <a:r>
              <a:rPr lang="en-US" sz="3200" dirty="0" smtClean="0"/>
              <a:t>Production of multimedia</a:t>
            </a:r>
          </a:p>
          <a:p>
            <a:pPr marL="285750" indent="-285750">
              <a:buFont typeface="Arial" pitchFamily="34" charset="0"/>
              <a:buChar char="•"/>
            </a:pPr>
            <a:r>
              <a:rPr lang="en-US" sz="3200" dirty="0" smtClean="0"/>
              <a:t>Assist with Lit Reviews</a:t>
            </a:r>
          </a:p>
          <a:p>
            <a:pPr marL="285750" indent="-285750">
              <a:buFont typeface="Arial" pitchFamily="34" charset="0"/>
              <a:buChar char="•"/>
            </a:pPr>
            <a:r>
              <a:rPr lang="en-US" sz="3200" dirty="0" smtClean="0"/>
              <a:t>Support Patent Research</a:t>
            </a:r>
          </a:p>
          <a:p>
            <a:pPr marL="285750" indent="-285750">
              <a:buFont typeface="Arial" pitchFamily="34" charset="0"/>
              <a:buChar char="•"/>
            </a:pPr>
            <a:r>
              <a:rPr lang="en-US" sz="3200" dirty="0" smtClean="0"/>
              <a:t>Assist with DOIs</a:t>
            </a:r>
          </a:p>
          <a:p>
            <a:pPr marL="285750" indent="-285750">
              <a:buFont typeface="Arial" pitchFamily="34" charset="0"/>
              <a:buChar char="•"/>
            </a:pPr>
            <a:endParaRPr lang="en-US" dirty="0"/>
          </a:p>
        </p:txBody>
      </p:sp>
    </p:spTree>
    <p:extLst>
      <p:ext uri="{BB962C8B-B14F-4D97-AF65-F5344CB8AC3E}">
        <p14:creationId xmlns:p14="http://schemas.microsoft.com/office/powerpoint/2010/main" val="15743085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763000" cy="1249362"/>
          </a:xfrm>
        </p:spPr>
        <p:txBody>
          <a:bodyPr>
            <a:noAutofit/>
          </a:bodyPr>
          <a:lstStyle/>
          <a:p>
            <a:pPr algn="ctr"/>
            <a:r>
              <a:rPr lang="en-US" dirty="0" smtClean="0"/>
              <a:t>Digital Scholarship and Other Services</a:t>
            </a:r>
            <a:endParaRPr lang="en-US" dirty="0"/>
          </a:p>
        </p:txBody>
      </p:sp>
      <p:sp>
        <p:nvSpPr>
          <p:cNvPr id="3" name="Content Placeholder 2"/>
          <p:cNvSpPr>
            <a:spLocks noGrp="1"/>
          </p:cNvSpPr>
          <p:nvPr>
            <p:ph sz="quarter" idx="1"/>
          </p:nvPr>
        </p:nvSpPr>
        <p:spPr>
          <a:xfrm>
            <a:off x="914400" y="2514600"/>
            <a:ext cx="3771900" cy="3657600"/>
          </a:xfrm>
        </p:spPr>
        <p:txBody>
          <a:bodyPr/>
          <a:lstStyle/>
          <a:p>
            <a:endParaRPr lang="en-US" sz="2400" dirty="0"/>
          </a:p>
          <a:p>
            <a:endParaRPr lang="en-US" dirty="0"/>
          </a:p>
        </p:txBody>
      </p:sp>
      <p:sp>
        <p:nvSpPr>
          <p:cNvPr id="4" name="Text Placeholder 5"/>
          <p:cNvSpPr txBox="1">
            <a:spLocks/>
          </p:cNvSpPr>
          <p:nvPr/>
        </p:nvSpPr>
        <p:spPr>
          <a:xfrm>
            <a:off x="762000" y="1558925"/>
            <a:ext cx="7848600" cy="727075"/>
          </a:xfrm>
          <a:prstGeom prst="rect">
            <a:avLst/>
          </a:prstGeom>
          <a:solidFill>
            <a:srgbClr val="FFCC66"/>
          </a:solidFill>
          <a:ln>
            <a:solidFill>
              <a:srgbClr val="FFCC66"/>
            </a:solidFill>
          </a:ln>
        </p:spPr>
        <p:txBody>
          <a:bodyPr vert="horz">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algn="ctr">
              <a:buNone/>
            </a:pPr>
            <a:r>
              <a:rPr lang="en-US" sz="4000" b="1" dirty="0" smtClean="0">
                <a:solidFill>
                  <a:schemeClr val="accent1">
                    <a:lumMod val="75000"/>
                  </a:schemeClr>
                </a:solidFill>
                <a:latin typeface="+mj-lt"/>
              </a:rPr>
              <a:t>Non-ARL Libraries</a:t>
            </a:r>
            <a:endParaRPr lang="en-US" sz="4000" b="1" dirty="0">
              <a:solidFill>
                <a:schemeClr val="accent1">
                  <a:lumMod val="75000"/>
                </a:schemeClr>
              </a:solidFill>
              <a:latin typeface="+mj-lt"/>
            </a:endParaRPr>
          </a:p>
        </p:txBody>
      </p:sp>
      <p:sp>
        <p:nvSpPr>
          <p:cNvPr id="5" name="TextBox 4"/>
          <p:cNvSpPr txBox="1"/>
          <p:nvPr/>
        </p:nvSpPr>
        <p:spPr>
          <a:xfrm>
            <a:off x="4686300" y="2590800"/>
            <a:ext cx="4076700" cy="3539430"/>
          </a:xfrm>
          <a:prstGeom prst="rect">
            <a:avLst/>
          </a:prstGeom>
          <a:noFill/>
        </p:spPr>
        <p:txBody>
          <a:bodyPr wrap="square" rtlCol="0">
            <a:spAutoFit/>
          </a:bodyPr>
          <a:lstStyle/>
          <a:p>
            <a:r>
              <a:rPr lang="en-US" sz="3200" u="sng" dirty="0"/>
              <a:t>Also mentioned</a:t>
            </a:r>
            <a:r>
              <a:rPr lang="en-US" sz="3200" dirty="0"/>
              <a:t>:</a:t>
            </a:r>
          </a:p>
          <a:p>
            <a:pPr marL="285750" indent="-285750">
              <a:buFont typeface="Arial" pitchFamily="34" charset="0"/>
              <a:buChar char="•"/>
            </a:pPr>
            <a:r>
              <a:rPr lang="en-US" sz="3200" dirty="0" smtClean="0"/>
              <a:t>Partner with Research Office, Legal</a:t>
            </a:r>
            <a:endParaRPr lang="en-US" sz="3200" dirty="0"/>
          </a:p>
          <a:p>
            <a:pPr marL="285750" indent="-285750">
              <a:buFont typeface="Arial" pitchFamily="34" charset="0"/>
              <a:buChar char="•"/>
            </a:pPr>
            <a:r>
              <a:rPr lang="en-US" sz="3200" dirty="0" smtClean="0"/>
              <a:t>Reserves, Fair Use</a:t>
            </a:r>
          </a:p>
          <a:p>
            <a:pPr marL="285750" indent="-285750">
              <a:buFont typeface="Arial" pitchFamily="34" charset="0"/>
              <a:buChar char="•"/>
            </a:pPr>
            <a:r>
              <a:rPr lang="en-US" sz="3200" dirty="0" smtClean="0"/>
              <a:t>New faculty, grad orientation</a:t>
            </a:r>
          </a:p>
          <a:p>
            <a:pPr marL="285750" indent="-285750">
              <a:buFont typeface="Arial" pitchFamily="34" charset="0"/>
              <a:buChar char="•"/>
            </a:pPr>
            <a:endParaRPr lang="en-US" sz="3200" dirty="0"/>
          </a:p>
        </p:txBody>
      </p:sp>
      <p:graphicFrame>
        <p:nvGraphicFramePr>
          <p:cNvPr id="6" name="Chart 5"/>
          <p:cNvGraphicFramePr>
            <a:graphicFrameLocks/>
          </p:cNvGraphicFramePr>
          <p:nvPr>
            <p:extLst>
              <p:ext uri="{D42A27DB-BD31-4B8C-83A1-F6EECF244321}">
                <p14:modId xmlns:p14="http://schemas.microsoft.com/office/powerpoint/2010/main" val="3112139226"/>
              </p:ext>
            </p:extLst>
          </p:nvPr>
        </p:nvGraphicFramePr>
        <p:xfrm>
          <a:off x="117613" y="2286000"/>
          <a:ext cx="4568687" cy="4343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543194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Samples…</a:t>
            </a:r>
            <a:endParaRPr lang="en-US" dirty="0"/>
          </a:p>
        </p:txBody>
      </p:sp>
      <p:sp>
        <p:nvSpPr>
          <p:cNvPr id="3" name="Content Placeholder 2"/>
          <p:cNvSpPr>
            <a:spLocks noGrp="1"/>
          </p:cNvSpPr>
          <p:nvPr>
            <p:ph sz="quarter" idx="1"/>
          </p:nvPr>
        </p:nvSpPr>
        <p:spPr/>
        <p:txBody>
          <a:bodyPr/>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552575"/>
            <a:ext cx="9029700" cy="454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61184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481762" cy="6411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25" y="5905500"/>
            <a:ext cx="9239250" cy="9525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2579" y="3048000"/>
            <a:ext cx="5691421" cy="2857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21878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9388" y="0"/>
            <a:ext cx="3705225"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743" y="695325"/>
            <a:ext cx="9286743" cy="616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5764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Reflections</a:t>
            </a:r>
            <a:endParaRPr lang="en-US" dirty="0"/>
          </a:p>
        </p:txBody>
      </p:sp>
      <p:sp>
        <p:nvSpPr>
          <p:cNvPr id="3" name="Content Placeholder 2"/>
          <p:cNvSpPr>
            <a:spLocks noGrp="1"/>
          </p:cNvSpPr>
          <p:nvPr>
            <p:ph sz="quarter" idx="1"/>
          </p:nvPr>
        </p:nvSpPr>
        <p:spPr>
          <a:xfrm>
            <a:off x="914400" y="1600200"/>
            <a:ext cx="7772400" cy="4572000"/>
          </a:xfrm>
        </p:spPr>
        <p:txBody>
          <a:bodyPr>
            <a:normAutofit lnSpcReduction="10000"/>
          </a:bodyPr>
          <a:lstStyle/>
          <a:p>
            <a:r>
              <a:rPr lang="en-US" sz="3600" dirty="0" smtClean="0"/>
              <a:t>Can libraries avoid being left out of the loop?</a:t>
            </a:r>
          </a:p>
          <a:p>
            <a:r>
              <a:rPr lang="en-US" sz="3600" dirty="0"/>
              <a:t>How to bridge gap across such a wide variety of library sizes?</a:t>
            </a:r>
          </a:p>
          <a:p>
            <a:r>
              <a:rPr lang="en-US" sz="3600" dirty="0" smtClean="0"/>
              <a:t>What services to offer, strategically and sustainably?</a:t>
            </a:r>
          </a:p>
          <a:p>
            <a:r>
              <a:rPr lang="en-US" sz="3600" dirty="0" smtClean="0"/>
              <a:t>Perhaps a set of Scholarly Communication Core Services?</a:t>
            </a:r>
            <a:endParaRPr lang="en-US" sz="3600" dirty="0"/>
          </a:p>
        </p:txBody>
      </p:sp>
    </p:spTree>
    <p:extLst>
      <p:ext uri="{BB962C8B-B14F-4D97-AF65-F5344CB8AC3E}">
        <p14:creationId xmlns:p14="http://schemas.microsoft.com/office/powerpoint/2010/main" val="19053407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1143000"/>
          </a:xfrm>
        </p:spPr>
        <p:txBody>
          <a:bodyPr>
            <a:noAutofit/>
          </a:bodyPr>
          <a:lstStyle/>
          <a:p>
            <a:pPr algn="ctr"/>
            <a:r>
              <a:rPr lang="en-US" dirty="0" smtClean="0"/>
              <a:t>What do we mean by </a:t>
            </a:r>
            <a:br>
              <a:rPr lang="en-US" dirty="0" smtClean="0"/>
            </a:br>
            <a:r>
              <a:rPr lang="en-US" dirty="0" smtClean="0"/>
              <a:t>Scholarly Communications?</a:t>
            </a:r>
            <a:endParaRPr lang="en-US" dirty="0"/>
          </a:p>
        </p:txBody>
      </p:sp>
      <p:sp>
        <p:nvSpPr>
          <p:cNvPr id="3" name="Content Placeholder 2"/>
          <p:cNvSpPr>
            <a:spLocks noGrp="1"/>
          </p:cNvSpPr>
          <p:nvPr>
            <p:ph sz="quarter" idx="1"/>
          </p:nvPr>
        </p:nvSpPr>
        <p:spPr>
          <a:xfrm>
            <a:off x="914400" y="1600200"/>
            <a:ext cx="7772400" cy="4572000"/>
          </a:xfrm>
        </p:spPr>
        <p:txBody>
          <a:bodyPr>
            <a:normAutofit/>
          </a:bodyPr>
          <a:lstStyle/>
          <a:p>
            <a:r>
              <a:rPr lang="en-US" sz="3600" dirty="0" smtClean="0"/>
              <a:t>“…the </a:t>
            </a:r>
            <a:r>
              <a:rPr lang="en-US" sz="3600" dirty="0" smtClean="0">
                <a:solidFill>
                  <a:schemeClr val="accent1">
                    <a:lumMod val="75000"/>
                  </a:schemeClr>
                </a:solidFill>
              </a:rPr>
              <a:t>creation</a:t>
            </a:r>
            <a:r>
              <a:rPr lang="en-US" sz="3600" dirty="0" smtClean="0"/>
              <a:t>, </a:t>
            </a:r>
            <a:r>
              <a:rPr lang="en-US" sz="3600" dirty="0" smtClean="0">
                <a:solidFill>
                  <a:schemeClr val="accent1">
                    <a:lumMod val="75000"/>
                  </a:schemeClr>
                </a:solidFill>
              </a:rPr>
              <a:t>transformation</a:t>
            </a:r>
            <a:r>
              <a:rPr lang="en-US" sz="3600" dirty="0" smtClean="0"/>
              <a:t>, </a:t>
            </a:r>
            <a:r>
              <a:rPr lang="en-US" sz="3600" dirty="0" smtClean="0">
                <a:solidFill>
                  <a:schemeClr val="accent1">
                    <a:lumMod val="75000"/>
                  </a:schemeClr>
                </a:solidFill>
              </a:rPr>
              <a:t>dissemination</a:t>
            </a:r>
            <a:r>
              <a:rPr lang="en-US" sz="3600" dirty="0" smtClean="0"/>
              <a:t>, and </a:t>
            </a:r>
            <a:r>
              <a:rPr lang="en-US" sz="3600" dirty="0" smtClean="0">
                <a:solidFill>
                  <a:schemeClr val="accent1">
                    <a:lumMod val="75000"/>
                  </a:schemeClr>
                </a:solidFill>
              </a:rPr>
              <a:t>preservation </a:t>
            </a:r>
            <a:r>
              <a:rPr lang="en-US" sz="3600" dirty="0" smtClean="0"/>
              <a:t>of knowledge related to teaching, research, and scholarly endeavors” </a:t>
            </a:r>
          </a:p>
          <a:p>
            <a:r>
              <a:rPr lang="en-US" sz="3600" dirty="0" smtClean="0"/>
              <a:t>SPEC Kit definition borrowed from the Scholarly Communications Group, Washington University in St. Louis</a:t>
            </a:r>
            <a:endParaRPr lang="en-US" sz="3600" dirty="0"/>
          </a:p>
        </p:txBody>
      </p:sp>
    </p:spTree>
    <p:extLst>
      <p:ext uri="{BB962C8B-B14F-4D97-AF65-F5344CB8AC3E}">
        <p14:creationId xmlns:p14="http://schemas.microsoft.com/office/powerpoint/2010/main" val="2870889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Potential for Growth</a:t>
            </a:r>
            <a:endParaRPr lang="en-US" dirty="0"/>
          </a:p>
        </p:txBody>
      </p:sp>
      <p:sp>
        <p:nvSpPr>
          <p:cNvPr id="3" name="Content Placeholder 2"/>
          <p:cNvSpPr>
            <a:spLocks noGrp="1"/>
          </p:cNvSpPr>
          <p:nvPr>
            <p:ph sz="quarter" idx="1"/>
          </p:nvPr>
        </p:nvSpPr>
        <p:spPr>
          <a:xfrm>
            <a:off x="838200" y="1600200"/>
            <a:ext cx="7848600" cy="5105400"/>
          </a:xfrm>
        </p:spPr>
        <p:txBody>
          <a:bodyPr>
            <a:normAutofit/>
          </a:bodyPr>
          <a:lstStyle/>
          <a:p>
            <a:r>
              <a:rPr lang="en-US" sz="3600" dirty="0"/>
              <a:t>Shared Support for Expertise:</a:t>
            </a:r>
          </a:p>
          <a:p>
            <a:pPr lvl="1"/>
            <a:r>
              <a:rPr lang="en-US" sz="3200" dirty="0"/>
              <a:t>ACRL’s </a:t>
            </a:r>
            <a:r>
              <a:rPr lang="en-US" sz="3200" dirty="0">
                <a:hlinkClick r:id="rId3"/>
              </a:rPr>
              <a:t>Scholarly Communication Toolkit</a:t>
            </a:r>
            <a:endParaRPr lang="en-US" sz="3200" dirty="0"/>
          </a:p>
          <a:p>
            <a:pPr lvl="1"/>
            <a:r>
              <a:rPr lang="en-US" sz="3200" dirty="0"/>
              <a:t>ASERL’s new VPO for Scholarly Communication</a:t>
            </a:r>
          </a:p>
          <a:p>
            <a:pPr lvl="1"/>
            <a:r>
              <a:rPr lang="en-US" sz="3200" dirty="0"/>
              <a:t>ARL’s “</a:t>
            </a:r>
            <a:r>
              <a:rPr lang="en-US" sz="3200" dirty="0">
                <a:hlinkClick r:id="rId4"/>
              </a:rPr>
              <a:t>Developing a Scholarly Communication Program in Your Library</a:t>
            </a:r>
            <a:r>
              <a:rPr lang="en-US" sz="3200" dirty="0" smtClean="0"/>
              <a:t>”</a:t>
            </a:r>
          </a:p>
          <a:p>
            <a:pPr lvl="1"/>
            <a:r>
              <a:rPr lang="en-US" sz="3200" dirty="0" smtClean="0"/>
              <a:t>ULAC Scholarly Communication Working Group</a:t>
            </a:r>
            <a:endParaRPr lang="en-US" sz="3200" dirty="0"/>
          </a:p>
        </p:txBody>
      </p:sp>
    </p:spTree>
    <p:extLst>
      <p:ext uri="{BB962C8B-B14F-4D97-AF65-F5344CB8AC3E}">
        <p14:creationId xmlns:p14="http://schemas.microsoft.com/office/powerpoint/2010/main" val="40598377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Potential for Growth</a:t>
            </a:r>
            <a:endParaRPr lang="en-US" dirty="0"/>
          </a:p>
        </p:txBody>
      </p:sp>
      <p:sp>
        <p:nvSpPr>
          <p:cNvPr id="3" name="Content Placeholder 2"/>
          <p:cNvSpPr>
            <a:spLocks noGrp="1"/>
          </p:cNvSpPr>
          <p:nvPr>
            <p:ph sz="quarter" idx="1"/>
          </p:nvPr>
        </p:nvSpPr>
        <p:spPr>
          <a:xfrm>
            <a:off x="838200" y="1600200"/>
            <a:ext cx="7848600" cy="5105400"/>
          </a:xfrm>
        </p:spPr>
        <p:txBody>
          <a:bodyPr>
            <a:normAutofit/>
          </a:bodyPr>
          <a:lstStyle/>
          <a:p>
            <a:r>
              <a:rPr lang="en-US" sz="3600" dirty="0" smtClean="0"/>
              <a:t>Shared Support for </a:t>
            </a:r>
            <a:r>
              <a:rPr lang="en-US" sz="3600" dirty="0"/>
              <a:t>T</a:t>
            </a:r>
            <a:r>
              <a:rPr lang="en-US" sz="3600" dirty="0" smtClean="0"/>
              <a:t>echnical </a:t>
            </a:r>
            <a:r>
              <a:rPr lang="en-US" sz="3600" dirty="0"/>
              <a:t>I</a:t>
            </a:r>
            <a:r>
              <a:rPr lang="en-US" sz="3600" dirty="0" smtClean="0"/>
              <a:t>nfrastructure:</a:t>
            </a:r>
          </a:p>
          <a:p>
            <a:pPr lvl="1"/>
            <a:r>
              <a:rPr lang="en-US" sz="3200" dirty="0" smtClean="0"/>
              <a:t>Institutional Repositories</a:t>
            </a:r>
          </a:p>
          <a:p>
            <a:pPr lvl="1"/>
            <a:r>
              <a:rPr lang="en-US" sz="3200" dirty="0" smtClean="0"/>
              <a:t>Open Journal Systems</a:t>
            </a:r>
          </a:p>
          <a:p>
            <a:pPr lvl="1"/>
            <a:r>
              <a:rPr lang="en-US" sz="3200" dirty="0" err="1" smtClean="0"/>
              <a:t>Dataverse</a:t>
            </a:r>
            <a:endParaRPr lang="en-US" sz="3200" dirty="0" smtClean="0"/>
          </a:p>
        </p:txBody>
      </p:sp>
    </p:spTree>
    <p:extLst>
      <p:ext uri="{BB962C8B-B14F-4D97-AF65-F5344CB8AC3E}">
        <p14:creationId xmlns:p14="http://schemas.microsoft.com/office/powerpoint/2010/main" val="8989793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pPr algn="ctr"/>
            <a:r>
              <a:rPr lang="en-US" dirty="0" smtClean="0"/>
              <a:t>Scholarly Communications </a:t>
            </a:r>
            <a:br>
              <a:rPr lang="en-US" dirty="0" smtClean="0"/>
            </a:br>
            <a:r>
              <a:rPr lang="en-US" dirty="0" smtClean="0"/>
              <a:t>Core Services (?)</a:t>
            </a:r>
            <a:endParaRPr lang="en-US" dirty="0"/>
          </a:p>
        </p:txBody>
      </p:sp>
      <p:sp>
        <p:nvSpPr>
          <p:cNvPr id="3" name="Content Placeholder 2"/>
          <p:cNvSpPr>
            <a:spLocks noGrp="1"/>
          </p:cNvSpPr>
          <p:nvPr>
            <p:ph sz="quarter" idx="1"/>
          </p:nvPr>
        </p:nvSpPr>
        <p:spPr>
          <a:xfrm>
            <a:off x="914400" y="1600200"/>
            <a:ext cx="7924800" cy="4572000"/>
          </a:xfrm>
        </p:spPr>
        <p:txBody>
          <a:bodyPr>
            <a:normAutofit/>
          </a:bodyPr>
          <a:lstStyle/>
          <a:p>
            <a:r>
              <a:rPr lang="en-US" sz="3600" dirty="0" smtClean="0"/>
              <a:t>Program-Oriented, or</a:t>
            </a:r>
          </a:p>
          <a:p>
            <a:r>
              <a:rPr lang="en-US" sz="3600" dirty="0" smtClean="0"/>
              <a:t>Librarian Competencies?</a:t>
            </a:r>
          </a:p>
          <a:p>
            <a:pPr lvl="1"/>
            <a:r>
              <a:rPr lang="en-US" sz="3400" dirty="0" smtClean="0"/>
              <a:t>Open Access</a:t>
            </a:r>
          </a:p>
          <a:p>
            <a:pPr lvl="1"/>
            <a:r>
              <a:rPr lang="en-US" sz="3400" dirty="0" smtClean="0"/>
              <a:t>Copyright and Publishing Agreements</a:t>
            </a:r>
          </a:p>
          <a:p>
            <a:pPr lvl="1"/>
            <a:r>
              <a:rPr lang="en-US" sz="3400" dirty="0" smtClean="0"/>
              <a:t>Research Support</a:t>
            </a:r>
          </a:p>
          <a:p>
            <a:pPr marL="320040" lvl="1" indent="0">
              <a:buNone/>
            </a:pPr>
            <a:endParaRPr lang="en-US" dirty="0" smtClean="0"/>
          </a:p>
        </p:txBody>
      </p:sp>
    </p:spTree>
    <p:extLst>
      <p:ext uri="{BB962C8B-B14F-4D97-AF65-F5344CB8AC3E}">
        <p14:creationId xmlns:p14="http://schemas.microsoft.com/office/powerpoint/2010/main" val="37486035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pPr algn="ctr"/>
            <a:r>
              <a:rPr lang="en-US" dirty="0" smtClean="0"/>
              <a:t>Scholarly Communications </a:t>
            </a:r>
            <a:br>
              <a:rPr lang="en-US" dirty="0" smtClean="0"/>
            </a:br>
            <a:r>
              <a:rPr lang="en-US" dirty="0" smtClean="0"/>
              <a:t>Core Services (?)</a:t>
            </a:r>
            <a:endParaRPr lang="en-US" dirty="0"/>
          </a:p>
        </p:txBody>
      </p:sp>
      <p:sp>
        <p:nvSpPr>
          <p:cNvPr id="3" name="Content Placeholder 2"/>
          <p:cNvSpPr>
            <a:spLocks noGrp="1"/>
          </p:cNvSpPr>
          <p:nvPr>
            <p:ph sz="quarter" idx="1"/>
          </p:nvPr>
        </p:nvSpPr>
        <p:spPr>
          <a:xfrm>
            <a:off x="914400" y="1600200"/>
            <a:ext cx="7924800" cy="4572000"/>
          </a:xfrm>
        </p:spPr>
        <p:txBody>
          <a:bodyPr>
            <a:normAutofit/>
          </a:bodyPr>
          <a:lstStyle/>
          <a:p>
            <a:r>
              <a:rPr lang="en-US" dirty="0" smtClean="0"/>
              <a:t>Open Access:</a:t>
            </a:r>
          </a:p>
          <a:p>
            <a:pPr lvl="1"/>
            <a:r>
              <a:rPr lang="en-US" sz="3600" b="1" dirty="0" smtClean="0">
                <a:solidFill>
                  <a:schemeClr val="accent1"/>
                </a:solidFill>
              </a:rPr>
              <a:t>Help authors make their works open access (including deposit)</a:t>
            </a:r>
          </a:p>
          <a:p>
            <a:pPr lvl="1"/>
            <a:r>
              <a:rPr lang="en-US" sz="3600" b="1" dirty="0" smtClean="0">
                <a:solidFill>
                  <a:schemeClr val="accent1"/>
                </a:solidFill>
              </a:rPr>
              <a:t>Understand variety of publishing models</a:t>
            </a:r>
            <a:endParaRPr lang="en-US" sz="3600" b="1" dirty="0">
              <a:solidFill>
                <a:schemeClr val="accent1"/>
              </a:solidFill>
            </a:endParaRPr>
          </a:p>
          <a:p>
            <a:r>
              <a:rPr lang="en-US" dirty="0" smtClean="0"/>
              <a:t>Copyright and Publishing </a:t>
            </a:r>
            <a:r>
              <a:rPr lang="en-US" dirty="0" smtClean="0"/>
              <a:t>Agreements</a:t>
            </a:r>
            <a:endParaRPr lang="en-US" dirty="0" smtClean="0"/>
          </a:p>
          <a:p>
            <a:r>
              <a:rPr lang="en-US" dirty="0" smtClean="0"/>
              <a:t>Research </a:t>
            </a:r>
            <a:r>
              <a:rPr lang="en-US" dirty="0" smtClean="0"/>
              <a:t>Support</a:t>
            </a:r>
            <a:endParaRPr lang="en-US" dirty="0" smtClean="0"/>
          </a:p>
          <a:p>
            <a:pPr marL="320040" lvl="1" indent="0">
              <a:buNone/>
            </a:pPr>
            <a:endParaRPr lang="en-US" dirty="0" smtClean="0"/>
          </a:p>
        </p:txBody>
      </p:sp>
    </p:spTree>
    <p:extLst>
      <p:ext uri="{BB962C8B-B14F-4D97-AF65-F5344CB8AC3E}">
        <p14:creationId xmlns:p14="http://schemas.microsoft.com/office/powerpoint/2010/main" val="3910850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pPr algn="ctr"/>
            <a:r>
              <a:rPr lang="en-US" dirty="0" smtClean="0"/>
              <a:t>Scholarly Communications </a:t>
            </a:r>
            <a:br>
              <a:rPr lang="en-US" dirty="0" smtClean="0"/>
            </a:br>
            <a:r>
              <a:rPr lang="en-US" dirty="0" smtClean="0"/>
              <a:t>Core Services (?)</a:t>
            </a:r>
            <a:endParaRPr lang="en-US" dirty="0"/>
          </a:p>
        </p:txBody>
      </p:sp>
      <p:sp>
        <p:nvSpPr>
          <p:cNvPr id="3" name="Content Placeholder 2"/>
          <p:cNvSpPr>
            <a:spLocks noGrp="1"/>
          </p:cNvSpPr>
          <p:nvPr>
            <p:ph sz="quarter" idx="1"/>
          </p:nvPr>
        </p:nvSpPr>
        <p:spPr>
          <a:xfrm>
            <a:off x="914400" y="1600200"/>
            <a:ext cx="7924800" cy="4572000"/>
          </a:xfrm>
        </p:spPr>
        <p:txBody>
          <a:bodyPr>
            <a:normAutofit/>
          </a:bodyPr>
          <a:lstStyle/>
          <a:p>
            <a:r>
              <a:rPr lang="en-US" dirty="0" smtClean="0"/>
              <a:t>Open </a:t>
            </a:r>
            <a:r>
              <a:rPr lang="en-US" dirty="0" smtClean="0"/>
              <a:t>Access</a:t>
            </a:r>
            <a:endParaRPr lang="en-US" dirty="0" smtClean="0"/>
          </a:p>
          <a:p>
            <a:r>
              <a:rPr lang="en-US" dirty="0" smtClean="0"/>
              <a:t>Copyright and Publishing Agreements:</a:t>
            </a:r>
          </a:p>
          <a:p>
            <a:pPr lvl="1"/>
            <a:r>
              <a:rPr lang="en-US" sz="3600" b="1" dirty="0" smtClean="0">
                <a:solidFill>
                  <a:schemeClr val="accent1"/>
                </a:solidFill>
              </a:rPr>
              <a:t>Help patrons use copyrighted materials fairly and legally</a:t>
            </a:r>
          </a:p>
          <a:p>
            <a:pPr lvl="1"/>
            <a:r>
              <a:rPr lang="en-US" sz="3600" b="1" dirty="0" smtClean="0">
                <a:solidFill>
                  <a:schemeClr val="accent1"/>
                </a:solidFill>
              </a:rPr>
              <a:t>Advise authors on their publishing agreements</a:t>
            </a:r>
          </a:p>
          <a:p>
            <a:r>
              <a:rPr lang="en-US" dirty="0" smtClean="0"/>
              <a:t>Research </a:t>
            </a:r>
            <a:r>
              <a:rPr lang="en-US" dirty="0" smtClean="0"/>
              <a:t>Support</a:t>
            </a:r>
            <a:endParaRPr lang="en-US" dirty="0" smtClean="0"/>
          </a:p>
          <a:p>
            <a:pPr lvl="1"/>
            <a:endParaRPr lang="en-US" dirty="0" smtClean="0"/>
          </a:p>
        </p:txBody>
      </p:sp>
    </p:spTree>
    <p:extLst>
      <p:ext uri="{BB962C8B-B14F-4D97-AF65-F5344CB8AC3E}">
        <p14:creationId xmlns:p14="http://schemas.microsoft.com/office/powerpoint/2010/main" val="32232393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pPr algn="ctr"/>
            <a:r>
              <a:rPr lang="en-US" dirty="0" smtClean="0"/>
              <a:t>Scholarly Communications </a:t>
            </a:r>
            <a:br>
              <a:rPr lang="en-US" dirty="0" smtClean="0"/>
            </a:br>
            <a:r>
              <a:rPr lang="en-US" dirty="0" smtClean="0"/>
              <a:t>Core Services (?)</a:t>
            </a:r>
            <a:endParaRPr lang="en-US" dirty="0"/>
          </a:p>
        </p:txBody>
      </p:sp>
      <p:sp>
        <p:nvSpPr>
          <p:cNvPr id="3" name="Content Placeholder 2"/>
          <p:cNvSpPr>
            <a:spLocks noGrp="1"/>
          </p:cNvSpPr>
          <p:nvPr>
            <p:ph sz="quarter" idx="1"/>
          </p:nvPr>
        </p:nvSpPr>
        <p:spPr>
          <a:xfrm>
            <a:off x="914400" y="1600200"/>
            <a:ext cx="7924800" cy="4572000"/>
          </a:xfrm>
        </p:spPr>
        <p:txBody>
          <a:bodyPr>
            <a:normAutofit/>
          </a:bodyPr>
          <a:lstStyle/>
          <a:p>
            <a:r>
              <a:rPr lang="en-US" dirty="0" smtClean="0"/>
              <a:t>Open </a:t>
            </a:r>
            <a:r>
              <a:rPr lang="en-US" dirty="0" smtClean="0"/>
              <a:t>Access</a:t>
            </a:r>
            <a:endParaRPr lang="en-US" dirty="0" smtClean="0"/>
          </a:p>
          <a:p>
            <a:r>
              <a:rPr lang="en-US" dirty="0" smtClean="0"/>
              <a:t>Copyright and Publishing </a:t>
            </a:r>
            <a:r>
              <a:rPr lang="en-US" dirty="0" smtClean="0"/>
              <a:t>Agreements</a:t>
            </a:r>
            <a:endParaRPr lang="en-US" dirty="0" smtClean="0"/>
          </a:p>
          <a:p>
            <a:r>
              <a:rPr lang="en-US" dirty="0" smtClean="0"/>
              <a:t>Research Support:</a:t>
            </a:r>
          </a:p>
          <a:p>
            <a:pPr lvl="1"/>
            <a:r>
              <a:rPr lang="en-US" sz="3600" b="1" dirty="0">
                <a:solidFill>
                  <a:schemeClr val="accent1"/>
                </a:solidFill>
              </a:rPr>
              <a:t>Help users evaluate OA resources among their lit reviews</a:t>
            </a:r>
          </a:p>
          <a:p>
            <a:pPr lvl="1"/>
            <a:r>
              <a:rPr lang="en-US" sz="3600" b="1" dirty="0" smtClean="0">
                <a:solidFill>
                  <a:schemeClr val="accent1"/>
                </a:solidFill>
              </a:rPr>
              <a:t>Help authors comply with funding mandates (including DMP)</a:t>
            </a:r>
          </a:p>
          <a:p>
            <a:pPr lvl="1"/>
            <a:endParaRPr lang="en-US" dirty="0" smtClean="0"/>
          </a:p>
        </p:txBody>
      </p:sp>
    </p:spTree>
    <p:extLst>
      <p:ext uri="{BB962C8B-B14F-4D97-AF65-F5344CB8AC3E}">
        <p14:creationId xmlns:p14="http://schemas.microsoft.com/office/powerpoint/2010/main" val="7395673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Resources</a:t>
            </a:r>
            <a:endParaRPr lang="en-US" dirty="0"/>
          </a:p>
        </p:txBody>
      </p:sp>
      <p:sp>
        <p:nvSpPr>
          <p:cNvPr id="3" name="Content Placeholder 2"/>
          <p:cNvSpPr>
            <a:spLocks noGrp="1"/>
          </p:cNvSpPr>
          <p:nvPr>
            <p:ph sz="quarter" idx="1"/>
          </p:nvPr>
        </p:nvSpPr>
        <p:spPr>
          <a:xfrm>
            <a:off x="914400" y="1600200"/>
            <a:ext cx="7772400" cy="4572000"/>
          </a:xfrm>
        </p:spPr>
        <p:txBody>
          <a:bodyPr>
            <a:normAutofit fontScale="92500" lnSpcReduction="10000"/>
          </a:bodyPr>
          <a:lstStyle/>
          <a:p>
            <a:pPr>
              <a:spcAft>
                <a:spcPts val="1200"/>
              </a:spcAft>
            </a:pPr>
            <a:r>
              <a:rPr lang="en-US" sz="2800" dirty="0" smtClean="0"/>
              <a:t>Radom, </a:t>
            </a:r>
            <a:r>
              <a:rPr lang="en-US" sz="2800" dirty="0" err="1" smtClean="0"/>
              <a:t>Feltner</a:t>
            </a:r>
            <a:r>
              <a:rPr lang="en-US" sz="2800" dirty="0" smtClean="0"/>
              <a:t>-Reichert, and Stringer-</a:t>
            </a:r>
            <a:r>
              <a:rPr lang="en-US" sz="2800" dirty="0" err="1" smtClean="0"/>
              <a:t>Stanback</a:t>
            </a:r>
            <a:r>
              <a:rPr lang="en-US" sz="2800" dirty="0" smtClean="0"/>
              <a:t>. </a:t>
            </a:r>
            <a:r>
              <a:rPr lang="en-US" sz="2800" u="sng" dirty="0" smtClean="0"/>
              <a:t>Organization of Scholarly Communication Resources</a:t>
            </a:r>
            <a:r>
              <a:rPr lang="en-US" sz="2800" dirty="0" smtClean="0"/>
              <a:t>, SPEC Kit 332. Association of Research Libraries , Nov. 2012.</a:t>
            </a:r>
          </a:p>
          <a:p>
            <a:pPr>
              <a:spcAft>
                <a:spcPts val="1200"/>
              </a:spcAft>
            </a:pPr>
            <a:r>
              <a:rPr lang="en-US" sz="2800" dirty="0" smtClean="0"/>
              <a:t>ACRL</a:t>
            </a:r>
            <a:r>
              <a:rPr lang="en-US" sz="2800" dirty="0"/>
              <a:t>, “Scholarly Communication Toolkit,” </a:t>
            </a:r>
            <a:r>
              <a:rPr lang="en-US" sz="2800" dirty="0">
                <a:hlinkClick r:id="rId3"/>
              </a:rPr>
              <a:t>http://scholcomm.acrl.ala.org</a:t>
            </a:r>
            <a:r>
              <a:rPr lang="en-US" sz="2800" dirty="0" smtClean="0">
                <a:hlinkClick r:id="rId3"/>
              </a:rPr>
              <a:t>/</a:t>
            </a:r>
            <a:endParaRPr lang="en-US" sz="2800" dirty="0" smtClean="0"/>
          </a:p>
          <a:p>
            <a:pPr>
              <a:spcAft>
                <a:spcPts val="1200"/>
              </a:spcAft>
            </a:pPr>
            <a:r>
              <a:rPr lang="en-US" sz="2800" dirty="0" smtClean="0"/>
              <a:t>ARL </a:t>
            </a:r>
            <a:r>
              <a:rPr lang="en-US" sz="2800" dirty="0"/>
              <a:t>Office of Scholarly Communication, “Advancing Scholarly Communication,” </a:t>
            </a:r>
            <a:r>
              <a:rPr lang="en-US" sz="2800" dirty="0">
                <a:hlinkClick r:id="rId4"/>
              </a:rPr>
              <a:t>http://www.arl.org/sc/index.shtml</a:t>
            </a:r>
            <a:r>
              <a:rPr lang="en-US" sz="2800" dirty="0"/>
              <a:t>  </a:t>
            </a:r>
            <a:endParaRPr lang="en-US" sz="2800" dirty="0" smtClean="0"/>
          </a:p>
          <a:p>
            <a:pPr>
              <a:spcAft>
                <a:spcPts val="1200"/>
              </a:spcAft>
            </a:pPr>
            <a:r>
              <a:rPr lang="en-US" sz="2800" dirty="0" smtClean="0"/>
              <a:t>SPARC, The Scholarly Publishing and Academic </a:t>
            </a:r>
            <a:r>
              <a:rPr lang="en-US" sz="2800" dirty="0"/>
              <a:t>Resources Coalition, </a:t>
            </a:r>
            <a:r>
              <a:rPr lang="en-US" sz="2800" dirty="0">
                <a:hlinkClick r:id="rId5"/>
              </a:rPr>
              <a:t>http://www.arl.org/sparc</a:t>
            </a:r>
            <a:r>
              <a:rPr lang="en-US" sz="2800" dirty="0" smtClean="0">
                <a:hlinkClick r:id="rId5"/>
              </a:rPr>
              <a:t>/</a:t>
            </a:r>
            <a:r>
              <a:rPr lang="en-US" sz="2800" dirty="0" smtClean="0"/>
              <a:t> </a:t>
            </a:r>
          </a:p>
        </p:txBody>
      </p:sp>
    </p:spTree>
    <p:extLst>
      <p:ext uri="{BB962C8B-B14F-4D97-AF65-F5344CB8AC3E}">
        <p14:creationId xmlns:p14="http://schemas.microsoft.com/office/powerpoint/2010/main" val="36853358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Contact:</a:t>
            </a:r>
            <a:endParaRPr lang="en-US" dirty="0"/>
          </a:p>
        </p:txBody>
      </p:sp>
      <p:sp>
        <p:nvSpPr>
          <p:cNvPr id="3" name="Content Placeholder 2"/>
          <p:cNvSpPr>
            <a:spLocks noGrp="1"/>
          </p:cNvSpPr>
          <p:nvPr>
            <p:ph sz="quarter" idx="1"/>
          </p:nvPr>
        </p:nvSpPr>
        <p:spPr>
          <a:xfrm>
            <a:off x="457200" y="3276600"/>
            <a:ext cx="8229600" cy="2849563"/>
          </a:xfrm>
        </p:spPr>
        <p:txBody>
          <a:bodyPr>
            <a:normAutofit/>
          </a:bodyPr>
          <a:lstStyle/>
          <a:p>
            <a:pPr marL="0" indent="0" algn="ctr">
              <a:buNone/>
            </a:pPr>
            <a:r>
              <a:rPr lang="en-US" sz="3200" dirty="0" smtClean="0"/>
              <a:t>Wm. Joseph Thomas</a:t>
            </a:r>
          </a:p>
          <a:p>
            <a:pPr marL="0" indent="0" algn="ctr">
              <a:buNone/>
            </a:pPr>
            <a:r>
              <a:rPr lang="en-US" sz="3200" b="1" dirty="0" smtClean="0">
                <a:solidFill>
                  <a:schemeClr val="accent1">
                    <a:lumMod val="75000"/>
                  </a:schemeClr>
                </a:solidFill>
              </a:rPr>
              <a:t>thomasw@ecu.edu</a:t>
            </a:r>
          </a:p>
          <a:p>
            <a:pPr marL="0" indent="0" algn="ctr">
              <a:buNone/>
            </a:pPr>
            <a:r>
              <a:rPr lang="en-US" sz="3200" dirty="0" smtClean="0"/>
              <a:t>252-737-2728</a:t>
            </a:r>
            <a:endParaRPr lang="en-US" sz="3200" dirty="0"/>
          </a:p>
        </p:txBody>
      </p:sp>
    </p:spTree>
    <p:extLst>
      <p:ext uri="{BB962C8B-B14F-4D97-AF65-F5344CB8AC3E}">
        <p14:creationId xmlns:p14="http://schemas.microsoft.com/office/powerpoint/2010/main" val="5137386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SPEC Kit 332</a:t>
            </a:r>
            <a:endParaRPr lang="en-US" dirty="0"/>
          </a:p>
        </p:txBody>
      </p:sp>
      <p:sp>
        <p:nvSpPr>
          <p:cNvPr id="3" name="Content Placeholder 2"/>
          <p:cNvSpPr>
            <a:spLocks noGrp="1"/>
          </p:cNvSpPr>
          <p:nvPr>
            <p:ph sz="quarter" idx="1"/>
          </p:nvPr>
        </p:nvSpPr>
        <p:spPr>
          <a:xfrm>
            <a:off x="914400" y="1600200"/>
            <a:ext cx="7772400" cy="4572000"/>
          </a:xfrm>
        </p:spPr>
        <p:txBody>
          <a:bodyPr>
            <a:normAutofit/>
          </a:bodyPr>
          <a:lstStyle/>
          <a:p>
            <a:r>
              <a:rPr lang="en-US" sz="3600" dirty="0" smtClean="0"/>
              <a:t>Organization of Scholarly Communication Services, November 2013</a:t>
            </a:r>
          </a:p>
          <a:p>
            <a:r>
              <a:rPr lang="en-US" sz="3600" dirty="0" smtClean="0"/>
              <a:t>Surveyed ARL Libraries</a:t>
            </a:r>
          </a:p>
          <a:p>
            <a:r>
              <a:rPr lang="en-US" sz="3600" dirty="0" smtClean="0">
                <a:hlinkClick r:id="rId3"/>
              </a:rPr>
              <a:t>http</a:t>
            </a:r>
            <a:r>
              <a:rPr lang="en-US" sz="3600" dirty="0">
                <a:hlinkClick r:id="rId3"/>
              </a:rPr>
              <a:t>://publications.arl.org/Organization-of-Scholarly-Communication-Services-SPEC-Kit-332</a:t>
            </a:r>
            <a:r>
              <a:rPr lang="en-US" sz="3600" dirty="0" smtClean="0">
                <a:hlinkClick r:id="rId3"/>
              </a:rPr>
              <a:t>/</a:t>
            </a:r>
            <a:r>
              <a:rPr lang="en-US" sz="3600" dirty="0" smtClean="0"/>
              <a:t> </a:t>
            </a:r>
            <a:endParaRPr lang="en-US" sz="3600" dirty="0"/>
          </a:p>
        </p:txBody>
      </p:sp>
    </p:spTree>
    <p:extLst>
      <p:ext uri="{BB962C8B-B14F-4D97-AF65-F5344CB8AC3E}">
        <p14:creationId xmlns:p14="http://schemas.microsoft.com/office/powerpoint/2010/main" val="33686350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Libraries Studied</a:t>
            </a:r>
            <a:endParaRPr lang="en-US" dirty="0"/>
          </a:p>
        </p:txBody>
      </p:sp>
      <p:sp>
        <p:nvSpPr>
          <p:cNvPr id="4" name="Text Placeholder 3"/>
          <p:cNvSpPr>
            <a:spLocks noGrp="1"/>
          </p:cNvSpPr>
          <p:nvPr>
            <p:ph type="body" idx="1"/>
          </p:nvPr>
        </p:nvSpPr>
        <p:spPr>
          <a:xfrm>
            <a:off x="762000" y="1570038"/>
            <a:ext cx="7848600" cy="639762"/>
          </a:xfrm>
          <a:solidFill>
            <a:srgbClr val="6699FF"/>
          </a:solidFill>
          <a:ln>
            <a:solidFill>
              <a:srgbClr val="6699FF"/>
            </a:solidFill>
          </a:ln>
        </p:spPr>
        <p:txBody>
          <a:bodyPr>
            <a:noAutofit/>
          </a:bodyPr>
          <a:lstStyle/>
          <a:p>
            <a:pPr algn="ctr"/>
            <a:r>
              <a:rPr lang="en-US" sz="4000" dirty="0" smtClean="0">
                <a:solidFill>
                  <a:schemeClr val="accent1">
                    <a:lumMod val="75000"/>
                  </a:schemeClr>
                </a:solidFill>
              </a:rPr>
              <a:t>ARL Libraries</a:t>
            </a:r>
            <a:endParaRPr lang="en-US" sz="4000" dirty="0">
              <a:solidFill>
                <a:schemeClr val="accent1">
                  <a:lumMod val="75000"/>
                </a:schemeClr>
              </a:solidFill>
            </a:endParaRPr>
          </a:p>
        </p:txBody>
      </p:sp>
      <p:sp>
        <p:nvSpPr>
          <p:cNvPr id="5" name="Content Placeholder 4"/>
          <p:cNvSpPr>
            <a:spLocks noGrp="1"/>
          </p:cNvSpPr>
          <p:nvPr>
            <p:ph sz="half" idx="2"/>
          </p:nvPr>
        </p:nvSpPr>
        <p:spPr>
          <a:xfrm>
            <a:off x="762000" y="2209799"/>
            <a:ext cx="7848600" cy="3916363"/>
          </a:xfrm>
          <a:ln>
            <a:solidFill>
              <a:srgbClr val="6699FF"/>
            </a:solidFill>
          </a:ln>
        </p:spPr>
        <p:txBody>
          <a:bodyPr>
            <a:noAutofit/>
          </a:bodyPr>
          <a:lstStyle/>
          <a:p>
            <a:r>
              <a:rPr lang="en-US" sz="3200" dirty="0" smtClean="0"/>
              <a:t>61 </a:t>
            </a:r>
            <a:r>
              <a:rPr lang="en-US" sz="3200" dirty="0" smtClean="0"/>
              <a:t>responses </a:t>
            </a:r>
            <a:r>
              <a:rPr lang="en-US" sz="3200" dirty="0" smtClean="0"/>
              <a:t>(48%)</a:t>
            </a:r>
          </a:p>
          <a:p>
            <a:r>
              <a:rPr lang="en-US" sz="3200" dirty="0" smtClean="0"/>
              <a:t>46 Carnegie RU/VH – 33 public </a:t>
            </a:r>
          </a:p>
          <a:p>
            <a:r>
              <a:rPr lang="en-US" sz="3200" dirty="0"/>
              <a:t>8</a:t>
            </a:r>
            <a:r>
              <a:rPr lang="en-US" sz="3200" dirty="0" smtClean="0"/>
              <a:t> Carnegie RUH – 6 public</a:t>
            </a:r>
          </a:p>
          <a:p>
            <a:r>
              <a:rPr lang="en-US" sz="3200" dirty="0" smtClean="0"/>
              <a:t>6 Canadian ARL members – all public</a:t>
            </a:r>
          </a:p>
          <a:p>
            <a:r>
              <a:rPr lang="en-US" sz="3200" dirty="0"/>
              <a:t>Public 45 / Private </a:t>
            </a:r>
            <a:r>
              <a:rPr lang="en-US" sz="3200" dirty="0" smtClean="0"/>
              <a:t>15</a:t>
            </a:r>
          </a:p>
          <a:p>
            <a:r>
              <a:rPr lang="en-US" sz="3200" dirty="0" smtClean="0"/>
              <a:t>Library of Congress</a:t>
            </a:r>
          </a:p>
        </p:txBody>
      </p:sp>
    </p:spTree>
    <p:extLst>
      <p:ext uri="{BB962C8B-B14F-4D97-AF65-F5344CB8AC3E}">
        <p14:creationId xmlns:p14="http://schemas.microsoft.com/office/powerpoint/2010/main" val="8777508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143000"/>
          </a:xfrm>
        </p:spPr>
        <p:txBody>
          <a:bodyPr/>
          <a:lstStyle/>
          <a:p>
            <a:pPr algn="ctr"/>
            <a:r>
              <a:rPr lang="en-US" dirty="0" smtClean="0"/>
              <a:t>Libraries Studied</a:t>
            </a:r>
            <a:endParaRPr lang="en-US" dirty="0"/>
          </a:p>
        </p:txBody>
      </p:sp>
      <p:sp>
        <p:nvSpPr>
          <p:cNvPr id="6" name="Text Placeholder 5"/>
          <p:cNvSpPr>
            <a:spLocks noGrp="1"/>
          </p:cNvSpPr>
          <p:nvPr>
            <p:ph type="body" idx="1"/>
          </p:nvPr>
        </p:nvSpPr>
        <p:spPr>
          <a:xfrm>
            <a:off x="762000" y="1600200"/>
            <a:ext cx="7848600" cy="727075"/>
          </a:xfrm>
          <a:solidFill>
            <a:srgbClr val="FFCC66"/>
          </a:solidFill>
          <a:ln>
            <a:solidFill>
              <a:srgbClr val="FFCC66"/>
            </a:solidFill>
          </a:ln>
        </p:spPr>
        <p:txBody>
          <a:bodyPr>
            <a:normAutofit/>
          </a:bodyPr>
          <a:lstStyle/>
          <a:p>
            <a:pPr algn="ctr"/>
            <a:r>
              <a:rPr lang="en-US" sz="4000" dirty="0" smtClean="0">
                <a:solidFill>
                  <a:schemeClr val="accent1">
                    <a:lumMod val="75000"/>
                  </a:schemeClr>
                </a:solidFill>
              </a:rPr>
              <a:t>Non-ARL Libraries</a:t>
            </a:r>
            <a:endParaRPr lang="en-US" sz="4000" dirty="0">
              <a:solidFill>
                <a:schemeClr val="accent1">
                  <a:lumMod val="75000"/>
                </a:schemeClr>
              </a:solidFill>
            </a:endParaRPr>
          </a:p>
        </p:txBody>
      </p:sp>
      <p:sp>
        <p:nvSpPr>
          <p:cNvPr id="7" name="Content Placeholder 6"/>
          <p:cNvSpPr>
            <a:spLocks noGrp="1"/>
          </p:cNvSpPr>
          <p:nvPr>
            <p:ph sz="half" idx="2"/>
          </p:nvPr>
        </p:nvSpPr>
        <p:spPr>
          <a:xfrm>
            <a:off x="762000" y="2327275"/>
            <a:ext cx="7848600" cy="4302125"/>
          </a:xfrm>
          <a:ln>
            <a:solidFill>
              <a:srgbClr val="FFCC66"/>
            </a:solidFill>
          </a:ln>
        </p:spPr>
        <p:txBody>
          <a:bodyPr>
            <a:normAutofit/>
          </a:bodyPr>
          <a:lstStyle/>
          <a:p>
            <a:r>
              <a:rPr lang="en-US" sz="3200" dirty="0" smtClean="0"/>
              <a:t>64 responses (39%) – 27 from NC</a:t>
            </a:r>
          </a:p>
          <a:p>
            <a:r>
              <a:rPr lang="en-US" sz="3200" dirty="0" smtClean="0"/>
              <a:t>15 Carnegie RU/VH</a:t>
            </a:r>
          </a:p>
          <a:p>
            <a:r>
              <a:rPr lang="en-US" sz="3200" dirty="0" smtClean="0"/>
              <a:t>21 Carnegie </a:t>
            </a:r>
            <a:r>
              <a:rPr lang="en-US" sz="3200" b="1" dirty="0" smtClean="0"/>
              <a:t>RUH </a:t>
            </a:r>
            <a:r>
              <a:rPr lang="en-US" sz="3200" dirty="0" smtClean="0"/>
              <a:t>(2 NC)</a:t>
            </a:r>
          </a:p>
          <a:p>
            <a:r>
              <a:rPr lang="en-US" sz="3200" dirty="0"/>
              <a:t>6</a:t>
            </a:r>
            <a:r>
              <a:rPr lang="en-US" sz="3200" dirty="0" smtClean="0"/>
              <a:t> Carnegie </a:t>
            </a:r>
            <a:r>
              <a:rPr lang="en-US" sz="3200" b="1" dirty="0" smtClean="0"/>
              <a:t>DRU </a:t>
            </a:r>
            <a:r>
              <a:rPr lang="en-US" sz="3200" dirty="0" smtClean="0"/>
              <a:t>(3 NC)</a:t>
            </a:r>
          </a:p>
          <a:p>
            <a:r>
              <a:rPr lang="en-US" sz="3200" dirty="0" smtClean="0"/>
              <a:t>14 Master’s (all NC)</a:t>
            </a:r>
          </a:p>
          <a:p>
            <a:r>
              <a:rPr lang="en-US" sz="3200" dirty="0"/>
              <a:t>8 Baccalaureate </a:t>
            </a:r>
            <a:r>
              <a:rPr lang="en-US" sz="3200" dirty="0" smtClean="0"/>
              <a:t>(all NC)</a:t>
            </a:r>
          </a:p>
        </p:txBody>
      </p:sp>
    </p:spTree>
    <p:extLst>
      <p:ext uri="{BB962C8B-B14F-4D97-AF65-F5344CB8AC3E}">
        <p14:creationId xmlns:p14="http://schemas.microsoft.com/office/powerpoint/2010/main" val="40077700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1143000"/>
          </a:xfrm>
        </p:spPr>
        <p:txBody>
          <a:bodyPr>
            <a:noAutofit/>
          </a:bodyPr>
          <a:lstStyle/>
          <a:p>
            <a:pPr algn="ctr"/>
            <a:r>
              <a:rPr lang="en-US" dirty="0" smtClean="0"/>
              <a:t>Leadership of Scholarly Communications</a:t>
            </a:r>
            <a:endParaRPr lang="en-US" dirty="0"/>
          </a:p>
        </p:txBody>
      </p:sp>
      <p:sp>
        <p:nvSpPr>
          <p:cNvPr id="4" name="Text Placeholder 3"/>
          <p:cNvSpPr>
            <a:spLocks noGrp="1"/>
          </p:cNvSpPr>
          <p:nvPr>
            <p:ph type="body" idx="1"/>
          </p:nvPr>
        </p:nvSpPr>
        <p:spPr>
          <a:xfrm>
            <a:off x="838200" y="1535113"/>
            <a:ext cx="7696200" cy="639762"/>
          </a:xfrm>
          <a:solidFill>
            <a:srgbClr val="6699FF"/>
          </a:solidFill>
          <a:ln>
            <a:solidFill>
              <a:srgbClr val="6699FF"/>
            </a:solidFill>
          </a:ln>
        </p:spPr>
        <p:txBody>
          <a:bodyPr>
            <a:noAutofit/>
          </a:bodyPr>
          <a:lstStyle/>
          <a:p>
            <a:pPr algn="ctr"/>
            <a:r>
              <a:rPr lang="en-US" sz="4000" dirty="0" smtClean="0">
                <a:solidFill>
                  <a:schemeClr val="accent1">
                    <a:lumMod val="75000"/>
                  </a:schemeClr>
                </a:solidFill>
              </a:rPr>
              <a:t>ARL Libraries</a:t>
            </a:r>
            <a:endParaRPr lang="en-US" sz="4000" dirty="0">
              <a:solidFill>
                <a:schemeClr val="accent1">
                  <a:lumMod val="75000"/>
                </a:schemeClr>
              </a:solidFill>
            </a:endParaRP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2170781853"/>
              </p:ext>
            </p:extLst>
          </p:nvPr>
        </p:nvGraphicFramePr>
        <p:xfrm>
          <a:off x="457200" y="2174874"/>
          <a:ext cx="8534400" cy="45307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451083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a:t>Leadership of Scholarly Communications</a:t>
            </a:r>
          </a:p>
        </p:txBody>
      </p:sp>
      <p:sp>
        <p:nvSpPr>
          <p:cNvPr id="6" name="Text Placeholder 5"/>
          <p:cNvSpPr>
            <a:spLocks noGrp="1"/>
          </p:cNvSpPr>
          <p:nvPr>
            <p:ph type="body" idx="1"/>
          </p:nvPr>
        </p:nvSpPr>
        <p:spPr>
          <a:xfrm>
            <a:off x="762000" y="1447800"/>
            <a:ext cx="7848600" cy="727075"/>
          </a:xfrm>
          <a:solidFill>
            <a:srgbClr val="FFCC66"/>
          </a:solidFill>
          <a:ln>
            <a:solidFill>
              <a:srgbClr val="FFCC66"/>
            </a:solidFill>
          </a:ln>
        </p:spPr>
        <p:txBody>
          <a:bodyPr>
            <a:normAutofit/>
          </a:bodyPr>
          <a:lstStyle/>
          <a:p>
            <a:pPr algn="ctr"/>
            <a:r>
              <a:rPr lang="en-US" sz="4000" dirty="0" smtClean="0">
                <a:solidFill>
                  <a:schemeClr val="accent1">
                    <a:lumMod val="75000"/>
                  </a:schemeClr>
                </a:solidFill>
              </a:rPr>
              <a:t>Non-ARL Libraries</a:t>
            </a:r>
            <a:endParaRPr lang="en-US" sz="4000" dirty="0">
              <a:solidFill>
                <a:schemeClr val="accent1">
                  <a:lumMod val="75000"/>
                </a:schemeClr>
              </a:solidFill>
            </a:endParaRPr>
          </a:p>
        </p:txBody>
      </p:sp>
      <p:graphicFrame>
        <p:nvGraphicFramePr>
          <p:cNvPr id="8" name="Chart 7"/>
          <p:cNvGraphicFramePr>
            <a:graphicFrameLocks/>
          </p:cNvGraphicFramePr>
          <p:nvPr>
            <p:extLst>
              <p:ext uri="{D42A27DB-BD31-4B8C-83A1-F6EECF244321}">
                <p14:modId xmlns:p14="http://schemas.microsoft.com/office/powerpoint/2010/main" val="4147816501"/>
              </p:ext>
            </p:extLst>
          </p:nvPr>
        </p:nvGraphicFramePr>
        <p:xfrm>
          <a:off x="381000" y="2819400"/>
          <a:ext cx="39624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762000" y="2362200"/>
            <a:ext cx="3200400" cy="400110"/>
          </a:xfrm>
          <a:prstGeom prst="rect">
            <a:avLst/>
          </a:prstGeom>
          <a:noFill/>
        </p:spPr>
        <p:txBody>
          <a:bodyPr wrap="square" rtlCol="0">
            <a:spAutoFit/>
          </a:bodyPr>
          <a:lstStyle/>
          <a:p>
            <a:pPr algn="ctr"/>
            <a:r>
              <a:rPr lang="en-US" sz="2000" b="1" dirty="0" smtClean="0"/>
              <a:t>SC Committee?</a:t>
            </a:r>
            <a:endParaRPr lang="en-US" sz="2000" b="1" dirty="0"/>
          </a:p>
        </p:txBody>
      </p:sp>
      <p:graphicFrame>
        <p:nvGraphicFramePr>
          <p:cNvPr id="11" name="Chart 10"/>
          <p:cNvGraphicFramePr>
            <a:graphicFrameLocks/>
          </p:cNvGraphicFramePr>
          <p:nvPr>
            <p:extLst>
              <p:ext uri="{D42A27DB-BD31-4B8C-83A1-F6EECF244321}">
                <p14:modId xmlns:p14="http://schemas.microsoft.com/office/powerpoint/2010/main" val="4047526705"/>
              </p:ext>
            </p:extLst>
          </p:nvPr>
        </p:nvGraphicFramePr>
        <p:xfrm>
          <a:off x="4191000" y="2362200"/>
          <a:ext cx="4953000" cy="42672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07187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Admin Structure and Change</a:t>
            </a:r>
            <a:endParaRPr lang="en-US" dirty="0"/>
          </a:p>
        </p:txBody>
      </p:sp>
      <p:sp>
        <p:nvSpPr>
          <p:cNvPr id="9" name="Text Placeholder 3"/>
          <p:cNvSpPr>
            <a:spLocks noGrp="1"/>
          </p:cNvSpPr>
          <p:nvPr>
            <p:ph type="body" idx="1"/>
          </p:nvPr>
        </p:nvSpPr>
        <p:spPr>
          <a:solidFill>
            <a:srgbClr val="6699FF"/>
          </a:solidFill>
          <a:ln>
            <a:solidFill>
              <a:srgbClr val="6699FF"/>
            </a:solidFill>
          </a:ln>
        </p:spPr>
        <p:txBody>
          <a:bodyPr>
            <a:normAutofit/>
          </a:bodyPr>
          <a:lstStyle/>
          <a:p>
            <a:pPr algn="ctr"/>
            <a:r>
              <a:rPr lang="en-US" sz="3200" dirty="0" smtClean="0">
                <a:solidFill>
                  <a:schemeClr val="accent1">
                    <a:lumMod val="75000"/>
                  </a:schemeClr>
                </a:solidFill>
              </a:rPr>
              <a:t>ARL Libraries</a:t>
            </a:r>
            <a:endParaRPr lang="en-US" sz="3200" dirty="0">
              <a:solidFill>
                <a:schemeClr val="accent1">
                  <a:lumMod val="75000"/>
                </a:schemeClr>
              </a:solidFill>
            </a:endParaRPr>
          </a:p>
        </p:txBody>
      </p:sp>
      <p:sp>
        <p:nvSpPr>
          <p:cNvPr id="8" name="Text Placeholder 5"/>
          <p:cNvSpPr>
            <a:spLocks noGrp="1"/>
          </p:cNvSpPr>
          <p:nvPr>
            <p:ph type="body" sz="half" idx="3"/>
          </p:nvPr>
        </p:nvSpPr>
        <p:spPr>
          <a:solidFill>
            <a:srgbClr val="FFCC66"/>
          </a:solidFill>
          <a:ln>
            <a:solidFill>
              <a:srgbClr val="FFCC66"/>
            </a:solidFill>
          </a:ln>
        </p:spPr>
        <p:txBody>
          <a:bodyPr>
            <a:normAutofit/>
          </a:bodyPr>
          <a:lstStyle/>
          <a:p>
            <a:pPr algn="ctr"/>
            <a:r>
              <a:rPr lang="en-US" sz="3200" dirty="0" smtClean="0">
                <a:solidFill>
                  <a:schemeClr val="accent1">
                    <a:lumMod val="75000"/>
                  </a:schemeClr>
                </a:solidFill>
              </a:rPr>
              <a:t>Non-ARL Libraries</a:t>
            </a:r>
            <a:endParaRPr lang="en-US" sz="3200" dirty="0">
              <a:solidFill>
                <a:schemeClr val="accent1">
                  <a:lumMod val="75000"/>
                </a:schemeClr>
              </a:solidFill>
            </a:endParaRPr>
          </a:p>
        </p:txBody>
      </p:sp>
      <p:sp>
        <p:nvSpPr>
          <p:cNvPr id="5" name="Content Placeholder 4"/>
          <p:cNvSpPr>
            <a:spLocks noGrp="1"/>
          </p:cNvSpPr>
          <p:nvPr>
            <p:ph sz="half" idx="2"/>
          </p:nvPr>
        </p:nvSpPr>
        <p:spPr>
          <a:ln>
            <a:solidFill>
              <a:srgbClr val="6699FF"/>
            </a:solidFill>
          </a:ln>
        </p:spPr>
        <p:txBody>
          <a:bodyPr>
            <a:normAutofit/>
          </a:bodyPr>
          <a:lstStyle/>
          <a:p>
            <a:r>
              <a:rPr lang="en-US" dirty="0" smtClean="0"/>
              <a:t>AD or SC librarian </a:t>
            </a:r>
          </a:p>
          <a:p>
            <a:r>
              <a:rPr lang="en-US" dirty="0" smtClean="0"/>
              <a:t>Reports to Director or AD</a:t>
            </a:r>
          </a:p>
          <a:p>
            <a:r>
              <a:rPr lang="en-US" dirty="0" smtClean="0"/>
              <a:t>Little formal assessment, but “demonstrable outcomes”</a:t>
            </a:r>
          </a:p>
          <a:p>
            <a:r>
              <a:rPr lang="en-US" dirty="0" smtClean="0"/>
              <a:t>39 of 54 had change in structure since 2007</a:t>
            </a:r>
            <a:endParaRPr lang="en-US" dirty="0"/>
          </a:p>
        </p:txBody>
      </p:sp>
      <p:sp>
        <p:nvSpPr>
          <p:cNvPr id="7" name="Content Placeholder 6"/>
          <p:cNvSpPr>
            <a:spLocks noGrp="1"/>
          </p:cNvSpPr>
          <p:nvPr>
            <p:ph sz="half" idx="4"/>
          </p:nvPr>
        </p:nvSpPr>
        <p:spPr>
          <a:ln>
            <a:solidFill>
              <a:srgbClr val="FFCC66"/>
            </a:solidFill>
          </a:ln>
        </p:spPr>
        <p:txBody>
          <a:bodyPr>
            <a:normAutofit/>
          </a:bodyPr>
          <a:lstStyle/>
          <a:p>
            <a:r>
              <a:rPr lang="en-US" dirty="0" smtClean="0"/>
              <a:t>SC, Admin, or Research</a:t>
            </a:r>
          </a:p>
          <a:p>
            <a:r>
              <a:rPr lang="en-US" dirty="0" smtClean="0"/>
              <a:t>Reports to Director, AD or Provost (if Director)</a:t>
            </a:r>
          </a:p>
          <a:p>
            <a:r>
              <a:rPr lang="en-US" dirty="0" smtClean="0"/>
              <a:t>Little formal assessment</a:t>
            </a:r>
          </a:p>
          <a:p>
            <a:r>
              <a:rPr lang="en-US" dirty="0" smtClean="0"/>
              <a:t>66% of positions changed since 2007 (most of them in last two years)</a:t>
            </a:r>
            <a:endParaRPr lang="en-US" dirty="0"/>
          </a:p>
        </p:txBody>
      </p:sp>
    </p:spTree>
    <p:extLst>
      <p:ext uri="{BB962C8B-B14F-4D97-AF65-F5344CB8AC3E}">
        <p14:creationId xmlns:p14="http://schemas.microsoft.com/office/powerpoint/2010/main" val="39497977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81000"/>
            <a:ext cx="7772400" cy="1143000"/>
          </a:xfrm>
        </p:spPr>
        <p:txBody>
          <a:bodyPr>
            <a:noAutofit/>
          </a:bodyPr>
          <a:lstStyle/>
          <a:p>
            <a:pPr algn="ctr"/>
            <a:r>
              <a:rPr lang="en-US" dirty="0" smtClean="0"/>
              <a:t>Scholarly Communication</a:t>
            </a:r>
            <a:br>
              <a:rPr lang="en-US" dirty="0" smtClean="0"/>
            </a:br>
            <a:r>
              <a:rPr lang="en-US" dirty="0" smtClean="0"/>
              <a:t>Services Overview</a:t>
            </a:r>
            <a:endParaRPr lang="en-US" dirty="0"/>
          </a:p>
        </p:txBody>
      </p:sp>
      <p:sp>
        <p:nvSpPr>
          <p:cNvPr id="3" name="Content Placeholder 2"/>
          <p:cNvSpPr>
            <a:spLocks noGrp="1"/>
          </p:cNvSpPr>
          <p:nvPr>
            <p:ph sz="quarter" idx="1"/>
          </p:nvPr>
        </p:nvSpPr>
        <p:spPr>
          <a:xfrm>
            <a:off x="914400" y="1600200"/>
            <a:ext cx="7772400" cy="4572000"/>
          </a:xfrm>
        </p:spPr>
        <p:txBody>
          <a:bodyPr>
            <a:normAutofit/>
          </a:bodyPr>
          <a:lstStyle/>
          <a:p>
            <a:r>
              <a:rPr lang="en-US" sz="3600" dirty="0" smtClean="0"/>
              <a:t>Outreach and Educational Activities</a:t>
            </a:r>
          </a:p>
          <a:p>
            <a:pPr lvl="1"/>
            <a:r>
              <a:rPr lang="en-US" sz="3200" dirty="0" smtClean="0"/>
              <a:t>Inc. Authors Rights</a:t>
            </a:r>
          </a:p>
          <a:p>
            <a:r>
              <a:rPr lang="en-US" sz="3600" dirty="0" smtClean="0"/>
              <a:t>Hosting Digital Content</a:t>
            </a:r>
          </a:p>
          <a:p>
            <a:pPr lvl="1"/>
            <a:r>
              <a:rPr lang="en-US" sz="3200" dirty="0" smtClean="0"/>
              <a:t>Inc. Institutional Repositories</a:t>
            </a:r>
          </a:p>
          <a:p>
            <a:r>
              <a:rPr lang="en-US" sz="3600" dirty="0" smtClean="0"/>
              <a:t>Digital Scholarship Support</a:t>
            </a:r>
          </a:p>
          <a:p>
            <a:pPr lvl="1"/>
            <a:r>
              <a:rPr lang="en-US" sz="3200" dirty="0" smtClean="0"/>
              <a:t>Inc. Open Access Fund </a:t>
            </a:r>
            <a:endParaRPr lang="en-US" sz="3200" dirty="0"/>
          </a:p>
        </p:txBody>
      </p:sp>
    </p:spTree>
    <p:extLst>
      <p:ext uri="{BB962C8B-B14F-4D97-AF65-F5344CB8AC3E}">
        <p14:creationId xmlns:p14="http://schemas.microsoft.com/office/powerpoint/2010/main" val="29613879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ustom 2">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9B2D1F"/>
      </a:hlink>
      <a:folHlink>
        <a:srgbClr val="9B2D1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2728</TotalTime>
  <Words>3086</Words>
  <Application>Microsoft Office PowerPoint</Application>
  <PresentationFormat>On-screen Show (4:3)</PresentationFormat>
  <Paragraphs>234</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Equity</vt:lpstr>
      <vt:lpstr>The Structure of Scholarly Communications within Academic Libraries</vt:lpstr>
      <vt:lpstr>What do we mean by  Scholarly Communications?</vt:lpstr>
      <vt:lpstr>SPEC Kit 332</vt:lpstr>
      <vt:lpstr>Libraries Studied</vt:lpstr>
      <vt:lpstr>Libraries Studied</vt:lpstr>
      <vt:lpstr>Leadership of Scholarly Communications</vt:lpstr>
      <vt:lpstr>Leadership of Scholarly Communications</vt:lpstr>
      <vt:lpstr>Admin Structure and Change</vt:lpstr>
      <vt:lpstr>Scholarly Communication Services Overview</vt:lpstr>
      <vt:lpstr>Outreach and Educational Activities</vt:lpstr>
      <vt:lpstr>Outreach and Educational Activities</vt:lpstr>
      <vt:lpstr>Hosting and Managing Digital Content</vt:lpstr>
      <vt:lpstr>Hosting and Managing Digital Content</vt:lpstr>
      <vt:lpstr>Other Digital Publishing and Support</vt:lpstr>
      <vt:lpstr>Digital Scholarship and Other Services</vt:lpstr>
      <vt:lpstr>Samples…</vt:lpstr>
      <vt:lpstr>PowerPoint Presentation</vt:lpstr>
      <vt:lpstr>PowerPoint Presentation</vt:lpstr>
      <vt:lpstr>Reflections</vt:lpstr>
      <vt:lpstr>Potential for Growth</vt:lpstr>
      <vt:lpstr>Potential for Growth</vt:lpstr>
      <vt:lpstr>Scholarly Communications  Core Services (?)</vt:lpstr>
      <vt:lpstr>Scholarly Communications  Core Services (?)</vt:lpstr>
      <vt:lpstr>Scholarly Communications  Core Services (?)</vt:lpstr>
      <vt:lpstr>Scholarly Communications  Core Services (?)</vt:lpstr>
      <vt:lpstr>Resources</vt:lpstr>
      <vt:lpstr>Contact:</vt:lpstr>
    </vt:vector>
  </TitlesOfParts>
  <Company>East Carolina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Structure of Scholarly Communications within Academic Libraries</dc:title>
  <dc:creator>Thomas, William Joseph</dc:creator>
  <cp:lastModifiedBy>Thomas, William Joseph</cp:lastModifiedBy>
  <cp:revision>172</cp:revision>
  <cp:lastPrinted>2013-03-14T16:58:50Z</cp:lastPrinted>
  <dcterms:created xsi:type="dcterms:W3CDTF">2013-02-25T16:52:29Z</dcterms:created>
  <dcterms:modified xsi:type="dcterms:W3CDTF">2013-03-14T17:20:00Z</dcterms:modified>
</cp:coreProperties>
</file>