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 id="2147483852" r:id="rId2"/>
    <p:sldMasterId id="2147483854" r:id="rId3"/>
  </p:sldMasterIdLst>
  <p:notesMasterIdLst>
    <p:notesMasterId r:id="rId30"/>
  </p:notesMasterIdLst>
  <p:sldIdLst>
    <p:sldId id="272" r:id="rId4"/>
    <p:sldId id="256" r:id="rId5"/>
    <p:sldId id="273" r:id="rId6"/>
    <p:sldId id="274" r:id="rId7"/>
    <p:sldId id="275" r:id="rId8"/>
    <p:sldId id="276" r:id="rId9"/>
    <p:sldId id="277" r:id="rId10"/>
    <p:sldId id="278" r:id="rId11"/>
    <p:sldId id="264" r:id="rId12"/>
    <p:sldId id="279" r:id="rId13"/>
    <p:sldId id="280" r:id="rId14"/>
    <p:sldId id="281" r:id="rId15"/>
    <p:sldId id="269" r:id="rId16"/>
    <p:sldId id="265" r:id="rId17"/>
    <p:sldId id="266" r:id="rId18"/>
    <p:sldId id="267" r:id="rId19"/>
    <p:sldId id="268" r:id="rId20"/>
    <p:sldId id="257" r:id="rId21"/>
    <p:sldId id="262" r:id="rId22"/>
    <p:sldId id="263" r:id="rId23"/>
    <p:sldId id="258" r:id="rId24"/>
    <p:sldId id="259" r:id="rId25"/>
    <p:sldId id="260" r:id="rId26"/>
    <p:sldId id="261" r:id="rId27"/>
    <p:sldId id="270" r:id="rId28"/>
    <p:sldId id="27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121B9A-C031-A5F1-1216-C2CEFD6364C1}" name="Kathryn Kolasa" initials="KK" userId="3c488cf69d68736a"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95"/>
    <p:restoredTop sz="82785"/>
  </p:normalViewPr>
  <p:slideViewPr>
    <p:cSldViewPr snapToGrid="0" snapToObjects="1">
      <p:cViewPr varScale="1">
        <p:scale>
          <a:sx n="71" d="100"/>
          <a:sy n="71" d="100"/>
        </p:scale>
        <p:origin x="1267" y="53"/>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microsoft.com/office/2018/10/relationships/authors" Target="author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69CCFA-3038-8444-AEB7-3D29E2EFC44E}" type="datetimeFigureOut">
              <a:rPr lang="en-US" smtClean="0"/>
              <a:t>1/28/2022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1D4EB6-CDF4-2D45-9DA0-1DD0130C21FC}" type="slidenum">
              <a:rPr lang="en-US" smtClean="0"/>
              <a:t>‹#›</a:t>
            </a:fld>
            <a:endParaRPr lang="en-US"/>
          </a:p>
        </p:txBody>
      </p:sp>
    </p:spTree>
    <p:extLst>
      <p:ext uri="{BB962C8B-B14F-4D97-AF65-F5344CB8AC3E}">
        <p14:creationId xmlns:p14="http://schemas.microsoft.com/office/powerpoint/2010/main" val="1014357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HAES is about </a:t>
            </a:r>
          </a:p>
        </p:txBody>
      </p:sp>
      <p:sp>
        <p:nvSpPr>
          <p:cNvPr id="4" name="Slide Number Placeholder 3"/>
          <p:cNvSpPr>
            <a:spLocks noGrp="1"/>
          </p:cNvSpPr>
          <p:nvPr>
            <p:ph type="sldNum" sz="quarter" idx="5"/>
          </p:nvPr>
        </p:nvSpPr>
        <p:spPr/>
        <p:txBody>
          <a:bodyPr/>
          <a:lstStyle/>
          <a:p>
            <a:fld id="{391D4EB6-CDF4-2D45-9DA0-1DD0130C21FC}" type="slidenum">
              <a:rPr lang="en-US" smtClean="0"/>
              <a:t>18</a:t>
            </a:fld>
            <a:endParaRPr lang="en-US"/>
          </a:p>
        </p:txBody>
      </p:sp>
    </p:spTree>
    <p:extLst>
      <p:ext uri="{BB962C8B-B14F-4D97-AF65-F5344CB8AC3E}">
        <p14:creationId xmlns:p14="http://schemas.microsoft.com/office/powerpoint/2010/main" val="3532720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1D4EB6-CDF4-2D45-9DA0-1DD0130C21FC}" type="slidenum">
              <a:rPr lang="en-US" smtClean="0"/>
              <a:t>25</a:t>
            </a:fld>
            <a:endParaRPr lang="en-US"/>
          </a:p>
        </p:txBody>
      </p:sp>
    </p:spTree>
    <p:extLst>
      <p:ext uri="{BB962C8B-B14F-4D97-AF65-F5344CB8AC3E}">
        <p14:creationId xmlns:p14="http://schemas.microsoft.com/office/powerpoint/2010/main" val="1821455650"/>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42361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157CC2-0FC8-4686-B024-99790E0F5162}" type="datetimeFigureOut">
              <a:rPr lang="en-US" smtClean="0"/>
              <a:t>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53625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3586516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6883C-69AF-46DD-8735-D6104B3B25C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0B897B-AE21-44BE-834A-59651708CCE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E8A992-B999-4B2A-AB51-EC289FD52F01}"/>
              </a:ext>
            </a:extLst>
          </p:cNvPr>
          <p:cNvSpPr>
            <a:spLocks noGrp="1"/>
          </p:cNvSpPr>
          <p:nvPr>
            <p:ph type="dt" sz="half" idx="10"/>
          </p:nvPr>
        </p:nvSpPr>
        <p:spPr/>
        <p:txBody>
          <a:bodyPr/>
          <a:lstStyle/>
          <a:p>
            <a:fld id="{C453173D-4091-44CC-83D2-06A95544E0BC}" type="datetimeFigureOut">
              <a:rPr lang="en-US" smtClean="0"/>
              <a:t>1/28/2022</a:t>
            </a:fld>
            <a:endParaRPr lang="en-US"/>
          </a:p>
        </p:txBody>
      </p:sp>
      <p:sp>
        <p:nvSpPr>
          <p:cNvPr id="5" name="Footer Placeholder 4">
            <a:extLst>
              <a:ext uri="{FF2B5EF4-FFF2-40B4-BE49-F238E27FC236}">
                <a16:creationId xmlns:a16="http://schemas.microsoft.com/office/drawing/2014/main" id="{9DEA66CF-4854-4E5D-B562-21D50E1977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4BDC50-84A5-4A16-9A19-7878C4856D28}"/>
              </a:ext>
            </a:extLst>
          </p:cNvPr>
          <p:cNvSpPr>
            <a:spLocks noGrp="1"/>
          </p:cNvSpPr>
          <p:nvPr>
            <p:ph type="sldNum" sz="quarter" idx="12"/>
          </p:nvPr>
        </p:nvSpPr>
        <p:spPr/>
        <p:txBody>
          <a:bodyPr/>
          <a:lstStyle/>
          <a:p>
            <a:fld id="{64383123-DB71-4EF7-AE19-D222CF1A7384}" type="slidenum">
              <a:rPr lang="en-US" smtClean="0"/>
              <a:t>‹#›</a:t>
            </a:fld>
            <a:endParaRPr lang="en-US"/>
          </a:p>
        </p:txBody>
      </p:sp>
    </p:spTree>
    <p:extLst>
      <p:ext uri="{BB962C8B-B14F-4D97-AF65-F5344CB8AC3E}">
        <p14:creationId xmlns:p14="http://schemas.microsoft.com/office/powerpoint/2010/main" val="1988837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833F4-72E7-4454-861D-10709FBE54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7779D9F-E699-4CC6-A7DF-D26CCBAD42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7621689-8B83-49D8-B3D6-40DA0620ADCD}"/>
              </a:ext>
            </a:extLst>
          </p:cNvPr>
          <p:cNvSpPr>
            <a:spLocks noGrp="1"/>
          </p:cNvSpPr>
          <p:nvPr>
            <p:ph type="dt" sz="half" idx="10"/>
          </p:nvPr>
        </p:nvSpPr>
        <p:spPr/>
        <p:txBody>
          <a:bodyPr/>
          <a:lstStyle/>
          <a:p>
            <a:fld id="{C453173D-4091-44CC-83D2-06A95544E0BC}" type="datetimeFigureOut">
              <a:rPr lang="en-US" smtClean="0"/>
              <a:t>1/28/2022</a:t>
            </a:fld>
            <a:endParaRPr lang="en-US"/>
          </a:p>
        </p:txBody>
      </p:sp>
      <p:sp>
        <p:nvSpPr>
          <p:cNvPr id="5" name="Footer Placeholder 4">
            <a:extLst>
              <a:ext uri="{FF2B5EF4-FFF2-40B4-BE49-F238E27FC236}">
                <a16:creationId xmlns:a16="http://schemas.microsoft.com/office/drawing/2014/main" id="{5406B929-3229-402A-94BE-42112DCE71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0AA6D6-E131-4933-B586-A65AAE139A97}"/>
              </a:ext>
            </a:extLst>
          </p:cNvPr>
          <p:cNvSpPr>
            <a:spLocks noGrp="1"/>
          </p:cNvSpPr>
          <p:nvPr>
            <p:ph type="sldNum" sz="quarter" idx="12"/>
          </p:nvPr>
        </p:nvSpPr>
        <p:spPr/>
        <p:txBody>
          <a:bodyPr/>
          <a:lstStyle/>
          <a:p>
            <a:fld id="{64383123-DB71-4EF7-AE19-D222CF1A7384}" type="slidenum">
              <a:rPr lang="en-US" smtClean="0"/>
              <a:t>‹#›</a:t>
            </a:fld>
            <a:endParaRPr lang="en-US"/>
          </a:p>
        </p:txBody>
      </p:sp>
    </p:spTree>
    <p:extLst>
      <p:ext uri="{BB962C8B-B14F-4D97-AF65-F5344CB8AC3E}">
        <p14:creationId xmlns:p14="http://schemas.microsoft.com/office/powerpoint/2010/main" val="2795054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6883C-69AF-46DD-8735-D6104B3B25C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0B897B-AE21-44BE-834A-59651708CCE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E8A992-B999-4B2A-AB51-EC289FD52F01}"/>
              </a:ext>
            </a:extLst>
          </p:cNvPr>
          <p:cNvSpPr>
            <a:spLocks noGrp="1"/>
          </p:cNvSpPr>
          <p:nvPr>
            <p:ph type="dt" sz="half" idx="10"/>
          </p:nvPr>
        </p:nvSpPr>
        <p:spPr/>
        <p:txBody>
          <a:bodyPr/>
          <a:lstStyle/>
          <a:p>
            <a:fld id="{C453173D-4091-44CC-83D2-06A95544E0BC}" type="datetimeFigureOut">
              <a:rPr lang="en-US" smtClean="0"/>
              <a:t>1/28/2022</a:t>
            </a:fld>
            <a:endParaRPr lang="en-US"/>
          </a:p>
        </p:txBody>
      </p:sp>
      <p:sp>
        <p:nvSpPr>
          <p:cNvPr id="5" name="Footer Placeholder 4">
            <a:extLst>
              <a:ext uri="{FF2B5EF4-FFF2-40B4-BE49-F238E27FC236}">
                <a16:creationId xmlns:a16="http://schemas.microsoft.com/office/drawing/2014/main" id="{9DEA66CF-4854-4E5D-B562-21D50E1977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4BDC50-84A5-4A16-9A19-7878C4856D28}"/>
              </a:ext>
            </a:extLst>
          </p:cNvPr>
          <p:cNvSpPr>
            <a:spLocks noGrp="1"/>
          </p:cNvSpPr>
          <p:nvPr>
            <p:ph type="sldNum" sz="quarter" idx="12"/>
          </p:nvPr>
        </p:nvSpPr>
        <p:spPr/>
        <p:txBody>
          <a:bodyPr/>
          <a:lstStyle/>
          <a:p>
            <a:fld id="{64383123-DB71-4EF7-AE19-D222CF1A7384}" type="slidenum">
              <a:rPr lang="en-US" smtClean="0"/>
              <a:t>‹#›</a:t>
            </a:fld>
            <a:endParaRPr lang="en-US"/>
          </a:p>
        </p:txBody>
      </p:sp>
    </p:spTree>
    <p:extLst>
      <p:ext uri="{BB962C8B-B14F-4D97-AF65-F5344CB8AC3E}">
        <p14:creationId xmlns:p14="http://schemas.microsoft.com/office/powerpoint/2010/main" val="40992876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4F768-1A2B-4843-BD26-C17C4769723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5481360-1EB4-42E4-9887-A0E5DC3B6E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D86EA36-13F7-4862-BC25-965B6D723E56}"/>
              </a:ext>
            </a:extLst>
          </p:cNvPr>
          <p:cNvSpPr>
            <a:spLocks noGrp="1"/>
          </p:cNvSpPr>
          <p:nvPr>
            <p:ph type="dt" sz="half" idx="10"/>
          </p:nvPr>
        </p:nvSpPr>
        <p:spPr/>
        <p:txBody>
          <a:bodyPr/>
          <a:lstStyle/>
          <a:p>
            <a:fld id="{C453173D-4091-44CC-83D2-06A95544E0BC}" type="datetimeFigureOut">
              <a:rPr lang="en-US" smtClean="0"/>
              <a:t>1/28/2022</a:t>
            </a:fld>
            <a:endParaRPr lang="en-US"/>
          </a:p>
        </p:txBody>
      </p:sp>
      <p:sp>
        <p:nvSpPr>
          <p:cNvPr id="5" name="Footer Placeholder 4">
            <a:extLst>
              <a:ext uri="{FF2B5EF4-FFF2-40B4-BE49-F238E27FC236}">
                <a16:creationId xmlns:a16="http://schemas.microsoft.com/office/drawing/2014/main" id="{567D1CF7-3B73-4236-9FD8-8B17D84D5F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FF43D9-0FDD-4FE8-A0D9-0E29455E4F99}"/>
              </a:ext>
            </a:extLst>
          </p:cNvPr>
          <p:cNvSpPr>
            <a:spLocks noGrp="1"/>
          </p:cNvSpPr>
          <p:nvPr>
            <p:ph type="sldNum" sz="quarter" idx="12"/>
          </p:nvPr>
        </p:nvSpPr>
        <p:spPr/>
        <p:txBody>
          <a:bodyPr/>
          <a:lstStyle/>
          <a:p>
            <a:fld id="{64383123-DB71-4EF7-AE19-D222CF1A7384}" type="slidenum">
              <a:rPr lang="en-US" smtClean="0"/>
              <a:t>‹#›</a:t>
            </a:fld>
            <a:endParaRPr lang="en-US"/>
          </a:p>
        </p:txBody>
      </p:sp>
    </p:spTree>
    <p:extLst>
      <p:ext uri="{BB962C8B-B14F-4D97-AF65-F5344CB8AC3E}">
        <p14:creationId xmlns:p14="http://schemas.microsoft.com/office/powerpoint/2010/main" val="10837162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B2200-99DF-488A-AA12-B95983DCEE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1B94C5-B47E-48AB-9B99-DE6464CABBB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C6B1CB7-5068-4FEF-9A4C-06CB40E57FF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0BF5C6E-E12B-4EE3-843B-46EBBC83839F}"/>
              </a:ext>
            </a:extLst>
          </p:cNvPr>
          <p:cNvSpPr>
            <a:spLocks noGrp="1"/>
          </p:cNvSpPr>
          <p:nvPr>
            <p:ph type="dt" sz="half" idx="10"/>
          </p:nvPr>
        </p:nvSpPr>
        <p:spPr/>
        <p:txBody>
          <a:bodyPr/>
          <a:lstStyle/>
          <a:p>
            <a:fld id="{C453173D-4091-44CC-83D2-06A95544E0BC}" type="datetimeFigureOut">
              <a:rPr lang="en-US" smtClean="0"/>
              <a:t>1/28/2022</a:t>
            </a:fld>
            <a:endParaRPr lang="en-US"/>
          </a:p>
        </p:txBody>
      </p:sp>
      <p:sp>
        <p:nvSpPr>
          <p:cNvPr id="6" name="Footer Placeholder 5">
            <a:extLst>
              <a:ext uri="{FF2B5EF4-FFF2-40B4-BE49-F238E27FC236}">
                <a16:creationId xmlns:a16="http://schemas.microsoft.com/office/drawing/2014/main" id="{F1D3858D-F18E-4108-BB44-EAEAED58C0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39FF82-B2C2-4802-842E-F7DB11322E3B}"/>
              </a:ext>
            </a:extLst>
          </p:cNvPr>
          <p:cNvSpPr>
            <a:spLocks noGrp="1"/>
          </p:cNvSpPr>
          <p:nvPr>
            <p:ph type="sldNum" sz="quarter" idx="12"/>
          </p:nvPr>
        </p:nvSpPr>
        <p:spPr/>
        <p:txBody>
          <a:bodyPr/>
          <a:lstStyle/>
          <a:p>
            <a:fld id="{64383123-DB71-4EF7-AE19-D222CF1A7384}" type="slidenum">
              <a:rPr lang="en-US" smtClean="0"/>
              <a:t>‹#›</a:t>
            </a:fld>
            <a:endParaRPr lang="en-US"/>
          </a:p>
        </p:txBody>
      </p:sp>
    </p:spTree>
    <p:extLst>
      <p:ext uri="{BB962C8B-B14F-4D97-AF65-F5344CB8AC3E}">
        <p14:creationId xmlns:p14="http://schemas.microsoft.com/office/powerpoint/2010/main" val="29385350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03406-F99E-476C-BE37-3585CFE6EFC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7A50E9B-1704-444C-8B8D-14C959670F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501ECCF-74F5-41EB-8CC7-71E0DE8CCF6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970F5FB-DE08-4F1E-A6DD-7F58F1EC6D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2E66A19-740A-47F7-9727-C40601B500A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B99B991-CFBA-42BB-96D0-5E21352238D7}"/>
              </a:ext>
            </a:extLst>
          </p:cNvPr>
          <p:cNvSpPr>
            <a:spLocks noGrp="1"/>
          </p:cNvSpPr>
          <p:nvPr>
            <p:ph type="dt" sz="half" idx="10"/>
          </p:nvPr>
        </p:nvSpPr>
        <p:spPr/>
        <p:txBody>
          <a:bodyPr/>
          <a:lstStyle/>
          <a:p>
            <a:fld id="{C453173D-4091-44CC-83D2-06A95544E0BC}" type="datetimeFigureOut">
              <a:rPr lang="en-US" smtClean="0"/>
              <a:t>1/28/2022</a:t>
            </a:fld>
            <a:endParaRPr lang="en-US"/>
          </a:p>
        </p:txBody>
      </p:sp>
      <p:sp>
        <p:nvSpPr>
          <p:cNvPr id="8" name="Footer Placeholder 7">
            <a:extLst>
              <a:ext uri="{FF2B5EF4-FFF2-40B4-BE49-F238E27FC236}">
                <a16:creationId xmlns:a16="http://schemas.microsoft.com/office/drawing/2014/main" id="{4D1E40DC-D74E-444E-B61C-8631F11931D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F1AE848-8DFA-435E-8587-1C93CB696D46}"/>
              </a:ext>
            </a:extLst>
          </p:cNvPr>
          <p:cNvSpPr>
            <a:spLocks noGrp="1"/>
          </p:cNvSpPr>
          <p:nvPr>
            <p:ph type="sldNum" sz="quarter" idx="12"/>
          </p:nvPr>
        </p:nvSpPr>
        <p:spPr/>
        <p:txBody>
          <a:bodyPr/>
          <a:lstStyle/>
          <a:p>
            <a:fld id="{64383123-DB71-4EF7-AE19-D222CF1A7384}" type="slidenum">
              <a:rPr lang="en-US" smtClean="0"/>
              <a:t>‹#›</a:t>
            </a:fld>
            <a:endParaRPr lang="en-US"/>
          </a:p>
        </p:txBody>
      </p:sp>
    </p:spTree>
    <p:extLst>
      <p:ext uri="{BB962C8B-B14F-4D97-AF65-F5344CB8AC3E}">
        <p14:creationId xmlns:p14="http://schemas.microsoft.com/office/powerpoint/2010/main" val="5416319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92508-95AA-4E37-837D-81EDCF89A11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2999D39-1B5C-4E93-A92B-677FA0E1F784}"/>
              </a:ext>
            </a:extLst>
          </p:cNvPr>
          <p:cNvSpPr>
            <a:spLocks noGrp="1"/>
          </p:cNvSpPr>
          <p:nvPr>
            <p:ph type="dt" sz="half" idx="10"/>
          </p:nvPr>
        </p:nvSpPr>
        <p:spPr/>
        <p:txBody>
          <a:bodyPr/>
          <a:lstStyle/>
          <a:p>
            <a:fld id="{C453173D-4091-44CC-83D2-06A95544E0BC}" type="datetimeFigureOut">
              <a:rPr lang="en-US" smtClean="0"/>
              <a:t>1/28/2022</a:t>
            </a:fld>
            <a:endParaRPr lang="en-US"/>
          </a:p>
        </p:txBody>
      </p:sp>
      <p:sp>
        <p:nvSpPr>
          <p:cNvPr id="4" name="Footer Placeholder 3">
            <a:extLst>
              <a:ext uri="{FF2B5EF4-FFF2-40B4-BE49-F238E27FC236}">
                <a16:creationId xmlns:a16="http://schemas.microsoft.com/office/drawing/2014/main" id="{9C0348EA-C08B-49C1-AE88-70D7075CE28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CF23378-46DB-4E02-96A7-DFB6919AFED2}"/>
              </a:ext>
            </a:extLst>
          </p:cNvPr>
          <p:cNvSpPr>
            <a:spLocks noGrp="1"/>
          </p:cNvSpPr>
          <p:nvPr>
            <p:ph type="sldNum" sz="quarter" idx="12"/>
          </p:nvPr>
        </p:nvSpPr>
        <p:spPr/>
        <p:txBody>
          <a:bodyPr/>
          <a:lstStyle/>
          <a:p>
            <a:fld id="{64383123-DB71-4EF7-AE19-D222CF1A7384}" type="slidenum">
              <a:rPr lang="en-US" smtClean="0"/>
              <a:t>‹#›</a:t>
            </a:fld>
            <a:endParaRPr lang="en-US"/>
          </a:p>
        </p:txBody>
      </p:sp>
    </p:spTree>
    <p:extLst>
      <p:ext uri="{BB962C8B-B14F-4D97-AF65-F5344CB8AC3E}">
        <p14:creationId xmlns:p14="http://schemas.microsoft.com/office/powerpoint/2010/main" val="41895519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92848AF-D463-49F9-8387-A01F4BF61958}"/>
              </a:ext>
            </a:extLst>
          </p:cNvPr>
          <p:cNvSpPr>
            <a:spLocks noGrp="1"/>
          </p:cNvSpPr>
          <p:nvPr>
            <p:ph type="dt" sz="half" idx="10"/>
          </p:nvPr>
        </p:nvSpPr>
        <p:spPr/>
        <p:txBody>
          <a:bodyPr/>
          <a:lstStyle/>
          <a:p>
            <a:fld id="{C453173D-4091-44CC-83D2-06A95544E0BC}" type="datetimeFigureOut">
              <a:rPr lang="en-US" smtClean="0"/>
              <a:t>1/28/2022</a:t>
            </a:fld>
            <a:endParaRPr lang="en-US"/>
          </a:p>
        </p:txBody>
      </p:sp>
      <p:sp>
        <p:nvSpPr>
          <p:cNvPr id="3" name="Footer Placeholder 2">
            <a:extLst>
              <a:ext uri="{FF2B5EF4-FFF2-40B4-BE49-F238E27FC236}">
                <a16:creationId xmlns:a16="http://schemas.microsoft.com/office/drawing/2014/main" id="{C9AEC380-C0B4-4047-B1D6-6522408C091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F2D674-D036-45DF-8885-18F81B808B81}"/>
              </a:ext>
            </a:extLst>
          </p:cNvPr>
          <p:cNvSpPr>
            <a:spLocks noGrp="1"/>
          </p:cNvSpPr>
          <p:nvPr>
            <p:ph type="sldNum" sz="quarter" idx="12"/>
          </p:nvPr>
        </p:nvSpPr>
        <p:spPr/>
        <p:txBody>
          <a:bodyPr/>
          <a:lstStyle/>
          <a:p>
            <a:fld id="{64383123-DB71-4EF7-AE19-D222CF1A7384}" type="slidenum">
              <a:rPr lang="en-US" smtClean="0"/>
              <a:t>‹#›</a:t>
            </a:fld>
            <a:endParaRPr lang="en-US"/>
          </a:p>
        </p:txBody>
      </p:sp>
    </p:spTree>
    <p:extLst>
      <p:ext uri="{BB962C8B-B14F-4D97-AF65-F5344CB8AC3E}">
        <p14:creationId xmlns:p14="http://schemas.microsoft.com/office/powerpoint/2010/main" val="2040323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4050823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18492-3AC2-43E2-9812-D2F69E8A64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60D03C9-0A7F-4053-92D9-954216ED71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775127D-3E1C-4195-AB3F-10CDDB9DD1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467DB4-3DA8-4DC4-83D7-DA427F1B9A0E}"/>
              </a:ext>
            </a:extLst>
          </p:cNvPr>
          <p:cNvSpPr>
            <a:spLocks noGrp="1"/>
          </p:cNvSpPr>
          <p:nvPr>
            <p:ph type="dt" sz="half" idx="10"/>
          </p:nvPr>
        </p:nvSpPr>
        <p:spPr/>
        <p:txBody>
          <a:bodyPr/>
          <a:lstStyle/>
          <a:p>
            <a:fld id="{C453173D-4091-44CC-83D2-06A95544E0BC}" type="datetimeFigureOut">
              <a:rPr lang="en-US" smtClean="0"/>
              <a:t>1/28/2022</a:t>
            </a:fld>
            <a:endParaRPr lang="en-US"/>
          </a:p>
        </p:txBody>
      </p:sp>
      <p:sp>
        <p:nvSpPr>
          <p:cNvPr id="6" name="Footer Placeholder 5">
            <a:extLst>
              <a:ext uri="{FF2B5EF4-FFF2-40B4-BE49-F238E27FC236}">
                <a16:creationId xmlns:a16="http://schemas.microsoft.com/office/drawing/2014/main" id="{AD5FC358-D385-4210-87B0-33F6C0111A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B747D6-7B25-4C31-9375-7EE62ABC4C54}"/>
              </a:ext>
            </a:extLst>
          </p:cNvPr>
          <p:cNvSpPr>
            <a:spLocks noGrp="1"/>
          </p:cNvSpPr>
          <p:nvPr>
            <p:ph type="sldNum" sz="quarter" idx="12"/>
          </p:nvPr>
        </p:nvSpPr>
        <p:spPr/>
        <p:txBody>
          <a:bodyPr/>
          <a:lstStyle/>
          <a:p>
            <a:fld id="{64383123-DB71-4EF7-AE19-D222CF1A7384}" type="slidenum">
              <a:rPr lang="en-US" smtClean="0"/>
              <a:t>‹#›</a:t>
            </a:fld>
            <a:endParaRPr lang="en-US"/>
          </a:p>
        </p:txBody>
      </p:sp>
    </p:spTree>
    <p:extLst>
      <p:ext uri="{BB962C8B-B14F-4D97-AF65-F5344CB8AC3E}">
        <p14:creationId xmlns:p14="http://schemas.microsoft.com/office/powerpoint/2010/main" val="28156705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EF7EF-BE94-49CC-B4EF-0AD4D5A051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86B6106-B2D6-4D75-8AAA-E42D54EBE77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7B8543A-9F37-4A5F-8B70-B866C28070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CAF5D06-F9C5-45E3-8400-79DE6FE5FB5F}"/>
              </a:ext>
            </a:extLst>
          </p:cNvPr>
          <p:cNvSpPr>
            <a:spLocks noGrp="1"/>
          </p:cNvSpPr>
          <p:nvPr>
            <p:ph type="dt" sz="half" idx="10"/>
          </p:nvPr>
        </p:nvSpPr>
        <p:spPr/>
        <p:txBody>
          <a:bodyPr/>
          <a:lstStyle/>
          <a:p>
            <a:fld id="{C453173D-4091-44CC-83D2-06A95544E0BC}" type="datetimeFigureOut">
              <a:rPr lang="en-US" smtClean="0"/>
              <a:t>1/28/2022</a:t>
            </a:fld>
            <a:endParaRPr lang="en-US"/>
          </a:p>
        </p:txBody>
      </p:sp>
      <p:sp>
        <p:nvSpPr>
          <p:cNvPr id="6" name="Footer Placeholder 5">
            <a:extLst>
              <a:ext uri="{FF2B5EF4-FFF2-40B4-BE49-F238E27FC236}">
                <a16:creationId xmlns:a16="http://schemas.microsoft.com/office/drawing/2014/main" id="{AC2AF9BE-3C19-457E-9A3A-0D47419D46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4F8848-A4F5-4382-B5EF-BA1D7496BB5E}"/>
              </a:ext>
            </a:extLst>
          </p:cNvPr>
          <p:cNvSpPr>
            <a:spLocks noGrp="1"/>
          </p:cNvSpPr>
          <p:nvPr>
            <p:ph type="sldNum" sz="quarter" idx="12"/>
          </p:nvPr>
        </p:nvSpPr>
        <p:spPr/>
        <p:txBody>
          <a:bodyPr/>
          <a:lstStyle/>
          <a:p>
            <a:fld id="{64383123-DB71-4EF7-AE19-D222CF1A7384}" type="slidenum">
              <a:rPr lang="en-US" smtClean="0"/>
              <a:t>‹#›</a:t>
            </a:fld>
            <a:endParaRPr lang="en-US"/>
          </a:p>
        </p:txBody>
      </p:sp>
    </p:spTree>
    <p:extLst>
      <p:ext uri="{BB962C8B-B14F-4D97-AF65-F5344CB8AC3E}">
        <p14:creationId xmlns:p14="http://schemas.microsoft.com/office/powerpoint/2010/main" val="19978964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E699A-4D95-415F-8140-B3EF84CE16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32827F5-433E-4B29-847F-B9CDB8F786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A832F9-747D-4EC6-9ACA-C7B9A892EF37}"/>
              </a:ext>
            </a:extLst>
          </p:cNvPr>
          <p:cNvSpPr>
            <a:spLocks noGrp="1"/>
          </p:cNvSpPr>
          <p:nvPr>
            <p:ph type="dt" sz="half" idx="10"/>
          </p:nvPr>
        </p:nvSpPr>
        <p:spPr/>
        <p:txBody>
          <a:bodyPr/>
          <a:lstStyle/>
          <a:p>
            <a:fld id="{C453173D-4091-44CC-83D2-06A95544E0BC}" type="datetimeFigureOut">
              <a:rPr lang="en-US" smtClean="0"/>
              <a:t>1/28/2022</a:t>
            </a:fld>
            <a:endParaRPr lang="en-US"/>
          </a:p>
        </p:txBody>
      </p:sp>
      <p:sp>
        <p:nvSpPr>
          <p:cNvPr id="5" name="Footer Placeholder 4">
            <a:extLst>
              <a:ext uri="{FF2B5EF4-FFF2-40B4-BE49-F238E27FC236}">
                <a16:creationId xmlns:a16="http://schemas.microsoft.com/office/drawing/2014/main" id="{539C6F47-8734-4B80-909C-2129AF6022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020D3B-3BF3-49A1-8363-212593E8011B}"/>
              </a:ext>
            </a:extLst>
          </p:cNvPr>
          <p:cNvSpPr>
            <a:spLocks noGrp="1"/>
          </p:cNvSpPr>
          <p:nvPr>
            <p:ph type="sldNum" sz="quarter" idx="12"/>
          </p:nvPr>
        </p:nvSpPr>
        <p:spPr/>
        <p:txBody>
          <a:bodyPr/>
          <a:lstStyle/>
          <a:p>
            <a:fld id="{64383123-DB71-4EF7-AE19-D222CF1A7384}" type="slidenum">
              <a:rPr lang="en-US" smtClean="0"/>
              <a:t>‹#›</a:t>
            </a:fld>
            <a:endParaRPr lang="en-US"/>
          </a:p>
        </p:txBody>
      </p:sp>
    </p:spTree>
    <p:extLst>
      <p:ext uri="{BB962C8B-B14F-4D97-AF65-F5344CB8AC3E}">
        <p14:creationId xmlns:p14="http://schemas.microsoft.com/office/powerpoint/2010/main" val="38871281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A8F5B7B-3287-416B-92F6-C8F0C168490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328E58A-D481-4C34-B006-831FA59897D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37210B-9295-4AA7-8FAC-CF022A77AB59}"/>
              </a:ext>
            </a:extLst>
          </p:cNvPr>
          <p:cNvSpPr>
            <a:spLocks noGrp="1"/>
          </p:cNvSpPr>
          <p:nvPr>
            <p:ph type="dt" sz="half" idx="10"/>
          </p:nvPr>
        </p:nvSpPr>
        <p:spPr/>
        <p:txBody>
          <a:bodyPr/>
          <a:lstStyle/>
          <a:p>
            <a:fld id="{C453173D-4091-44CC-83D2-06A95544E0BC}" type="datetimeFigureOut">
              <a:rPr lang="en-US" smtClean="0"/>
              <a:t>1/28/2022</a:t>
            </a:fld>
            <a:endParaRPr lang="en-US"/>
          </a:p>
        </p:txBody>
      </p:sp>
      <p:sp>
        <p:nvSpPr>
          <p:cNvPr id="5" name="Footer Placeholder 4">
            <a:extLst>
              <a:ext uri="{FF2B5EF4-FFF2-40B4-BE49-F238E27FC236}">
                <a16:creationId xmlns:a16="http://schemas.microsoft.com/office/drawing/2014/main" id="{6B28BBE2-437A-487F-9341-28B8367D41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0E51BC-7165-486C-8A34-0D8B23D5060C}"/>
              </a:ext>
            </a:extLst>
          </p:cNvPr>
          <p:cNvSpPr>
            <a:spLocks noGrp="1"/>
          </p:cNvSpPr>
          <p:nvPr>
            <p:ph type="sldNum" sz="quarter" idx="12"/>
          </p:nvPr>
        </p:nvSpPr>
        <p:spPr/>
        <p:txBody>
          <a:bodyPr/>
          <a:lstStyle/>
          <a:p>
            <a:fld id="{64383123-DB71-4EF7-AE19-D222CF1A7384}" type="slidenum">
              <a:rPr lang="en-US" smtClean="0"/>
              <a:t>‹#›</a:t>
            </a:fld>
            <a:endParaRPr lang="en-US"/>
          </a:p>
        </p:txBody>
      </p:sp>
    </p:spTree>
    <p:extLst>
      <p:ext uri="{BB962C8B-B14F-4D97-AF65-F5344CB8AC3E}">
        <p14:creationId xmlns:p14="http://schemas.microsoft.com/office/powerpoint/2010/main" val="3199401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smtClean="0"/>
              <a:t>1/28/2022</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43559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1/28/2022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249378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1/28/2022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072378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77919A6-33EB-49BD-A62F-1FA56B9F9712}" type="datetimeFigureOut">
              <a:rPr lang="en-US" smtClean="0"/>
              <a:t>1/28/2022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81886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smtClean="0"/>
              <a:t>1/28/2022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92262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smtClean="0"/>
              <a:t>1/28/2022</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483897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1/28/2022</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216615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smtClean="0"/>
              <a:t>1/28/2022</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77551537"/>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A268654-6337-4DE9-A5A3-261C200451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3CC0A93-2C30-48B0-BB21-D1CF43EC33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C289B7-A990-476B-87FB-69F566D443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53173D-4091-44CC-83D2-06A95544E0BC}" type="datetimeFigureOut">
              <a:rPr lang="en-US" smtClean="0"/>
              <a:t>1/28/2022</a:t>
            </a:fld>
            <a:endParaRPr lang="en-US"/>
          </a:p>
        </p:txBody>
      </p:sp>
      <p:sp>
        <p:nvSpPr>
          <p:cNvPr id="5" name="Footer Placeholder 4">
            <a:extLst>
              <a:ext uri="{FF2B5EF4-FFF2-40B4-BE49-F238E27FC236}">
                <a16:creationId xmlns:a16="http://schemas.microsoft.com/office/drawing/2014/main" id="{D3012320-98BA-42E2-9C36-7F4EB55B02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7D37D3A-37E7-4A70-A2FC-62C17E52A0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383123-DB71-4EF7-AE19-D222CF1A7384}" type="slidenum">
              <a:rPr lang="en-US" smtClean="0"/>
              <a:t>‹#›</a:t>
            </a:fld>
            <a:endParaRPr lang="en-US"/>
          </a:p>
        </p:txBody>
      </p:sp>
    </p:spTree>
    <p:extLst>
      <p:ext uri="{BB962C8B-B14F-4D97-AF65-F5344CB8AC3E}">
        <p14:creationId xmlns:p14="http://schemas.microsoft.com/office/powerpoint/2010/main" val="448258110"/>
      </p:ext>
    </p:extLst>
  </p:cSld>
  <p:clrMap bg1="lt1" tx1="dk1" bg2="lt2" tx2="dk2" accent1="accent1" accent2="accent2" accent3="accent3" accent4="accent4" accent5="accent5" accent6="accent6" hlink="hlink" folHlink="folHlink"/>
  <p:sldLayoutIdLst>
    <p:sldLayoutId id="21474838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A268654-6337-4DE9-A5A3-261C200451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3CC0A93-2C30-48B0-BB21-D1CF43EC33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C289B7-A990-476B-87FB-69F566D443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53173D-4091-44CC-83D2-06A95544E0BC}" type="datetimeFigureOut">
              <a:rPr lang="en-US" smtClean="0"/>
              <a:t>1/28/2022</a:t>
            </a:fld>
            <a:endParaRPr lang="en-US"/>
          </a:p>
        </p:txBody>
      </p:sp>
      <p:sp>
        <p:nvSpPr>
          <p:cNvPr id="5" name="Footer Placeholder 4">
            <a:extLst>
              <a:ext uri="{FF2B5EF4-FFF2-40B4-BE49-F238E27FC236}">
                <a16:creationId xmlns:a16="http://schemas.microsoft.com/office/drawing/2014/main" id="{D3012320-98BA-42E2-9C36-7F4EB55B02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7D37D3A-37E7-4A70-A2FC-62C17E52A0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383123-DB71-4EF7-AE19-D222CF1A7384}" type="slidenum">
              <a:rPr lang="en-US" smtClean="0"/>
              <a:t>‹#›</a:t>
            </a:fld>
            <a:endParaRPr lang="en-US"/>
          </a:p>
        </p:txBody>
      </p:sp>
    </p:spTree>
    <p:extLst>
      <p:ext uri="{BB962C8B-B14F-4D97-AF65-F5344CB8AC3E}">
        <p14:creationId xmlns:p14="http://schemas.microsoft.com/office/powerpoint/2010/main" val="4037664081"/>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tiff"/><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youtu.be/54Yb8Neryf0"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B7D1E-8372-4582-8509-A75FD180D0C8}"/>
              </a:ext>
            </a:extLst>
          </p:cNvPr>
          <p:cNvSpPr>
            <a:spLocks noGrp="1"/>
          </p:cNvSpPr>
          <p:nvPr>
            <p:ph type="title"/>
          </p:nvPr>
        </p:nvSpPr>
        <p:spPr/>
        <p:txBody>
          <a:bodyPr/>
          <a:lstStyle/>
          <a:p>
            <a:r>
              <a:rPr lang="en-US" b="1" dirty="0"/>
              <a:t>Health at Every Size (HAES)</a:t>
            </a:r>
          </a:p>
        </p:txBody>
      </p:sp>
      <p:sp>
        <p:nvSpPr>
          <p:cNvPr id="3" name="Content Placeholder 2">
            <a:extLst>
              <a:ext uri="{FF2B5EF4-FFF2-40B4-BE49-F238E27FC236}">
                <a16:creationId xmlns:a16="http://schemas.microsoft.com/office/drawing/2014/main" id="{FE9B6914-00BA-41C1-975A-7656D21D0889}"/>
              </a:ext>
            </a:extLst>
          </p:cNvPr>
          <p:cNvSpPr>
            <a:spLocks noGrp="1"/>
          </p:cNvSpPr>
          <p:nvPr>
            <p:ph idx="1"/>
          </p:nvPr>
        </p:nvSpPr>
        <p:spPr/>
        <p:txBody>
          <a:bodyPr>
            <a:normAutofit fontScale="77500" lnSpcReduction="20000"/>
          </a:bodyPr>
          <a:lstStyle/>
          <a:p>
            <a:pPr marL="0" indent="0">
              <a:buNone/>
            </a:pPr>
            <a:r>
              <a:rPr lang="en-US" dirty="0"/>
              <a:t>Kylie Nowicki BS, MD candidate 2023; and Kathryn M Kolasa PhD, RDN, LDN Professor Emeritus</a:t>
            </a:r>
          </a:p>
          <a:p>
            <a:pPr marL="0" indent="0">
              <a:buNone/>
            </a:pPr>
            <a:r>
              <a:rPr lang="en-US" dirty="0"/>
              <a:t>Brody School of Medicine, East Carolina University, Greenville, NC </a:t>
            </a:r>
          </a:p>
          <a:p>
            <a:pPr marL="0" indent="0">
              <a:buNone/>
            </a:pPr>
            <a:r>
              <a:rPr lang="en-US" dirty="0"/>
              <a:t>January 27, 2022</a:t>
            </a:r>
          </a:p>
          <a:p>
            <a:pPr marL="0" indent="0">
              <a:buNone/>
            </a:pPr>
            <a:endParaRPr lang="en-US" dirty="0"/>
          </a:p>
          <a:p>
            <a:pPr marL="0" indent="0">
              <a:buNone/>
            </a:pPr>
            <a:r>
              <a:rPr lang="en-US" dirty="0"/>
              <a:t>Review of:    </a:t>
            </a:r>
          </a:p>
          <a:p>
            <a:pPr marL="0" indent="0">
              <a:buNone/>
            </a:pPr>
            <a:r>
              <a:rPr lang="en-US" dirty="0" err="1"/>
              <a:t>Ulian</a:t>
            </a:r>
            <a:r>
              <a:rPr lang="en-US" dirty="0"/>
              <a:t> MD, </a:t>
            </a:r>
            <a:r>
              <a:rPr lang="en-US" dirty="0" err="1"/>
              <a:t>Aburad</a:t>
            </a:r>
            <a:r>
              <a:rPr lang="en-US" dirty="0"/>
              <a:t> L, da </a:t>
            </a:r>
            <a:r>
              <a:rPr lang="en-US" dirty="0" err="1"/>
              <a:t>Sliva</a:t>
            </a:r>
            <a:r>
              <a:rPr lang="en-US" dirty="0"/>
              <a:t> Oliveira MS. et al.  Effects of health at every size intervention on health-related outcomes of people with overweight and obesity:  a systematic review.  Obesity Reviews. 2018;19:1659-1666.</a:t>
            </a:r>
          </a:p>
          <a:p>
            <a:pPr marL="0" indent="0">
              <a:buNone/>
            </a:pPr>
            <a:endParaRPr lang="en-US" dirty="0"/>
          </a:p>
          <a:p>
            <a:pPr marL="0" indent="0">
              <a:buNone/>
            </a:pPr>
            <a:r>
              <a:rPr lang="en-US" dirty="0"/>
              <a:t>Discussion of systematic reviews and meta-analysis</a:t>
            </a:r>
          </a:p>
          <a:p>
            <a:pPr marL="0" indent="0">
              <a:buNone/>
            </a:pPr>
            <a:endParaRPr lang="en-US" dirty="0"/>
          </a:p>
          <a:p>
            <a:pPr marL="0" indent="0">
              <a:buNone/>
            </a:pPr>
            <a:r>
              <a:rPr lang="en-US" dirty="0"/>
              <a:t>Discussion of how this may apply to primary care practice </a:t>
            </a:r>
          </a:p>
          <a:p>
            <a:pPr marL="0" indent="0">
              <a:buNone/>
            </a:pPr>
            <a:endParaRPr lang="en-US" dirty="0"/>
          </a:p>
        </p:txBody>
      </p:sp>
    </p:spTree>
    <p:extLst>
      <p:ext uri="{BB962C8B-B14F-4D97-AF65-F5344CB8AC3E}">
        <p14:creationId xmlns:p14="http://schemas.microsoft.com/office/powerpoint/2010/main" val="4005965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1B13D-7F40-45F0-B9EC-4F1A930768CF}"/>
              </a:ext>
            </a:extLst>
          </p:cNvPr>
          <p:cNvSpPr>
            <a:spLocks noGrp="1"/>
          </p:cNvSpPr>
          <p:nvPr>
            <p:ph type="title"/>
          </p:nvPr>
        </p:nvSpPr>
        <p:spPr/>
        <p:txBody>
          <a:bodyPr/>
          <a:lstStyle/>
          <a:p>
            <a:r>
              <a:rPr lang="en-US" dirty="0"/>
              <a:t>Trusting Results of Systematic Reviews and Meta-analyses</a:t>
            </a:r>
          </a:p>
        </p:txBody>
      </p:sp>
      <p:sp>
        <p:nvSpPr>
          <p:cNvPr id="3" name="Content Placeholder 2">
            <a:extLst>
              <a:ext uri="{FF2B5EF4-FFF2-40B4-BE49-F238E27FC236}">
                <a16:creationId xmlns:a16="http://schemas.microsoft.com/office/drawing/2014/main" id="{B9708A07-4A52-44BF-837F-BA8D24446032}"/>
              </a:ext>
            </a:extLst>
          </p:cNvPr>
          <p:cNvSpPr>
            <a:spLocks noGrp="1"/>
          </p:cNvSpPr>
          <p:nvPr>
            <p:ph idx="1"/>
          </p:nvPr>
        </p:nvSpPr>
        <p:spPr/>
        <p:txBody>
          <a:bodyPr>
            <a:normAutofit fontScale="92500" lnSpcReduction="10000"/>
          </a:bodyPr>
          <a:lstStyle/>
          <a:p>
            <a:r>
              <a:rPr lang="en-US" dirty="0"/>
              <a:t>Just because something is published doesn’t mean it’s high quality</a:t>
            </a:r>
          </a:p>
          <a:p>
            <a:r>
              <a:rPr lang="en-US" dirty="0"/>
              <a:t>Not all systematic reviews and meta-analyses are well done</a:t>
            </a:r>
          </a:p>
          <a:p>
            <a:r>
              <a:rPr lang="en-US" dirty="0"/>
              <a:t>Look for:</a:t>
            </a:r>
          </a:p>
          <a:p>
            <a:pPr lvl="1"/>
            <a:r>
              <a:rPr lang="en-US" dirty="0"/>
              <a:t>Submission of methodology to PROSPERO or Open Science Network or other organization prior to initiation of work</a:t>
            </a:r>
          </a:p>
          <a:p>
            <a:pPr lvl="2"/>
            <a:r>
              <a:rPr lang="en-US" b="1" i="1" dirty="0"/>
              <a:t>Was done</a:t>
            </a:r>
          </a:p>
          <a:p>
            <a:pPr lvl="1"/>
            <a:r>
              <a:rPr lang="en-US" dirty="0"/>
              <a:t> Publication in journal requiring authors to meet PRISMA (Preferred Reporting Items for Systematic reviews and Meta-Analyses, 2009, 2020) guidelines; https://doi.org/10.1136/bmj.n71</a:t>
            </a:r>
          </a:p>
          <a:p>
            <a:pPr lvl="1"/>
            <a:r>
              <a:rPr lang="en-US" dirty="0"/>
              <a:t>Work meeting most requirements of PRISMA guidelines</a:t>
            </a:r>
          </a:p>
          <a:p>
            <a:pPr lvl="1"/>
            <a:r>
              <a:rPr lang="en-US" dirty="0"/>
              <a:t>Publication by known entity such as the Cochrane Collaboration or a highly respected journal or organization </a:t>
            </a:r>
          </a:p>
          <a:p>
            <a:pPr lvl="2"/>
            <a:r>
              <a:rPr lang="en-US" b="1" i="1" dirty="0"/>
              <a:t>Published in Obesity Reviews </a:t>
            </a:r>
          </a:p>
        </p:txBody>
      </p:sp>
      <p:sp>
        <p:nvSpPr>
          <p:cNvPr id="5" name="TextBox 4">
            <a:extLst>
              <a:ext uri="{FF2B5EF4-FFF2-40B4-BE49-F238E27FC236}">
                <a16:creationId xmlns:a16="http://schemas.microsoft.com/office/drawing/2014/main" id="{F27A5B72-99C4-4FE5-B20A-FA52EBB98C8E}"/>
              </a:ext>
            </a:extLst>
          </p:cNvPr>
          <p:cNvSpPr txBox="1"/>
          <p:nvPr/>
        </p:nvSpPr>
        <p:spPr>
          <a:xfrm>
            <a:off x="6043613" y="6307574"/>
            <a:ext cx="609790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prepared by Dr. Gina Firnhaber, 2021</a:t>
            </a:r>
          </a:p>
        </p:txBody>
      </p:sp>
    </p:spTree>
    <p:extLst>
      <p:ext uri="{BB962C8B-B14F-4D97-AF65-F5344CB8AC3E}">
        <p14:creationId xmlns:p14="http://schemas.microsoft.com/office/powerpoint/2010/main" val="2151003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FC6E6-F8BE-4BE7-8F4C-99ECFCDBDB70}"/>
              </a:ext>
            </a:extLst>
          </p:cNvPr>
          <p:cNvSpPr>
            <a:spLocks noGrp="1"/>
          </p:cNvSpPr>
          <p:nvPr>
            <p:ph type="title"/>
          </p:nvPr>
        </p:nvSpPr>
        <p:spPr/>
        <p:txBody>
          <a:bodyPr/>
          <a:lstStyle/>
          <a:p>
            <a:r>
              <a:rPr lang="en-US" dirty="0"/>
              <a:t>Application in Practice</a:t>
            </a:r>
          </a:p>
        </p:txBody>
      </p:sp>
      <p:sp>
        <p:nvSpPr>
          <p:cNvPr id="3" name="Content Placeholder 2">
            <a:extLst>
              <a:ext uri="{FF2B5EF4-FFF2-40B4-BE49-F238E27FC236}">
                <a16:creationId xmlns:a16="http://schemas.microsoft.com/office/drawing/2014/main" id="{9B3FD488-3AD5-47AD-9E70-CA649C057A01}"/>
              </a:ext>
            </a:extLst>
          </p:cNvPr>
          <p:cNvSpPr>
            <a:spLocks noGrp="1"/>
          </p:cNvSpPr>
          <p:nvPr>
            <p:ph idx="1"/>
          </p:nvPr>
        </p:nvSpPr>
        <p:spPr/>
        <p:txBody>
          <a:bodyPr>
            <a:normAutofit fontScale="92500" lnSpcReduction="20000"/>
          </a:bodyPr>
          <a:lstStyle/>
          <a:p>
            <a:r>
              <a:rPr lang="en-US"/>
              <a:t>Realize that guidelines and protocols from respected organizations are generally based on existing literature, often systematic reviews and meta-analyses, and someone has done the work of evaluating the evidence for you</a:t>
            </a:r>
          </a:p>
          <a:p>
            <a:r>
              <a:rPr lang="en-US"/>
              <a:t>Keeping in mind that some scenarios are higher stakes than others, when considering applying results of a systematic review or meta-analysis within your clinical practice, questions you should ask include:</a:t>
            </a:r>
          </a:p>
          <a:p>
            <a:pPr lvl="1"/>
            <a:r>
              <a:rPr lang="en-US"/>
              <a:t>Was a strong methodology used in selecting and synthesizing results of included studies to minimize risk of bias so that results are trustworthy and valid?</a:t>
            </a:r>
          </a:p>
          <a:p>
            <a:pPr lvl="1"/>
            <a:r>
              <a:rPr lang="en-US"/>
              <a:t>Are results similar between studies, are overall results consistent and precise enough to trust, and what is the strength of the findings?</a:t>
            </a:r>
          </a:p>
          <a:p>
            <a:pPr lvl="1"/>
            <a:r>
              <a:rPr lang="en-US"/>
              <a:t>Were all logical potential outcomes and issues considered and what is the relationship between risk/benefit/cost of a new or different treatment or approach and any current/existing one?</a:t>
            </a:r>
            <a:endParaRPr lang="en-US" dirty="0"/>
          </a:p>
        </p:txBody>
      </p:sp>
      <p:sp>
        <p:nvSpPr>
          <p:cNvPr id="5" name="TextBox 4">
            <a:extLst>
              <a:ext uri="{FF2B5EF4-FFF2-40B4-BE49-F238E27FC236}">
                <a16:creationId xmlns:a16="http://schemas.microsoft.com/office/drawing/2014/main" id="{7DCAFE0C-6EB1-4E12-907E-D9E04FADC065}"/>
              </a:ext>
            </a:extLst>
          </p:cNvPr>
          <p:cNvSpPr txBox="1"/>
          <p:nvPr/>
        </p:nvSpPr>
        <p:spPr>
          <a:xfrm>
            <a:off x="3048953" y="6170414"/>
            <a:ext cx="609790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prepared by Dr. Gina Firnhaber, 2021</a:t>
            </a:r>
          </a:p>
        </p:txBody>
      </p:sp>
    </p:spTree>
    <p:extLst>
      <p:ext uri="{BB962C8B-B14F-4D97-AF65-F5344CB8AC3E}">
        <p14:creationId xmlns:p14="http://schemas.microsoft.com/office/powerpoint/2010/main" val="4662158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844920-F75E-49CC-AC58-5ACB535BBFF3}"/>
              </a:ext>
            </a:extLst>
          </p:cNvPr>
          <p:cNvSpPr>
            <a:spLocks noGrp="1"/>
          </p:cNvSpPr>
          <p:nvPr>
            <p:ph type="title"/>
          </p:nvPr>
        </p:nvSpPr>
        <p:spPr/>
        <p:txBody>
          <a:bodyPr/>
          <a:lstStyle/>
          <a:p>
            <a:r>
              <a:rPr lang="en-US" dirty="0"/>
              <a:t>Should this review change your practice?</a:t>
            </a:r>
          </a:p>
        </p:txBody>
      </p:sp>
      <p:sp>
        <p:nvSpPr>
          <p:cNvPr id="3" name="Content Placeholder 2">
            <a:extLst>
              <a:ext uri="{FF2B5EF4-FFF2-40B4-BE49-F238E27FC236}">
                <a16:creationId xmlns:a16="http://schemas.microsoft.com/office/drawing/2014/main" id="{22EDD3A0-A8CD-4D37-84FA-D6B6B88AD04B}"/>
              </a:ext>
            </a:extLst>
          </p:cNvPr>
          <p:cNvSpPr>
            <a:spLocks noGrp="1"/>
          </p:cNvSpPr>
          <p:nvPr>
            <p:ph idx="1"/>
          </p:nvPr>
        </p:nvSpPr>
        <p:spPr/>
        <p:txBody>
          <a:bodyPr/>
          <a:lstStyle/>
          <a:p>
            <a:r>
              <a:rPr lang="en-US" dirty="0"/>
              <a:t>Intervention difficult to study</a:t>
            </a:r>
          </a:p>
          <a:p>
            <a:r>
              <a:rPr lang="en-US" dirty="0"/>
              <a:t>14 studies included but not  able to do a meta-analysis</a:t>
            </a:r>
          </a:p>
          <a:p>
            <a:r>
              <a:rPr lang="en-US" dirty="0"/>
              <a:t>Some positive findings</a:t>
            </a:r>
          </a:p>
          <a:p>
            <a:r>
              <a:rPr lang="en-US" dirty="0"/>
              <a:t>As always, call for more studies, evidence</a:t>
            </a:r>
          </a:p>
          <a:p>
            <a:endParaRPr lang="en-US" dirty="0"/>
          </a:p>
          <a:p>
            <a:endParaRPr lang="en-US" dirty="0"/>
          </a:p>
          <a:p>
            <a:r>
              <a:rPr lang="en-US" dirty="0"/>
              <a:t>Now for a discussion led by Kylie Nowicki, Brody medical student with </a:t>
            </a:r>
            <a:r>
              <a:rPr lang="en-US"/>
              <a:t>special interest in HAES</a:t>
            </a:r>
            <a:endParaRPr lang="en-US" dirty="0"/>
          </a:p>
          <a:p>
            <a:endParaRPr lang="en-US" dirty="0"/>
          </a:p>
          <a:p>
            <a:endParaRPr lang="en-US" dirty="0"/>
          </a:p>
        </p:txBody>
      </p:sp>
    </p:spTree>
    <p:extLst>
      <p:ext uri="{BB962C8B-B14F-4D97-AF65-F5344CB8AC3E}">
        <p14:creationId xmlns:p14="http://schemas.microsoft.com/office/powerpoint/2010/main" val="12556207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F05C8-961B-654B-AE34-FFB830F4B1BD}"/>
              </a:ext>
            </a:extLst>
          </p:cNvPr>
          <p:cNvSpPr>
            <a:spLocks noGrp="1"/>
          </p:cNvSpPr>
          <p:nvPr>
            <p:ph type="ctrTitle"/>
          </p:nvPr>
        </p:nvSpPr>
        <p:spPr>
          <a:xfrm>
            <a:off x="857924" y="1481170"/>
            <a:ext cx="9966960" cy="3035808"/>
          </a:xfrm>
        </p:spPr>
        <p:txBody>
          <a:bodyPr/>
          <a:lstStyle/>
          <a:p>
            <a:pPr algn="ctr"/>
            <a:r>
              <a:rPr lang="en-US" sz="8000" dirty="0"/>
              <a:t>Effects of </a:t>
            </a:r>
            <a:r>
              <a:rPr lang="en-US" sz="8000" dirty="0" err="1"/>
              <a:t>haes</a:t>
            </a:r>
            <a:br>
              <a:rPr lang="en-US" sz="8000" dirty="0"/>
            </a:br>
            <a:r>
              <a:rPr lang="en-US" sz="7200" dirty="0"/>
              <a:t>“Health at every size”</a:t>
            </a:r>
            <a:br>
              <a:rPr lang="en-US" sz="8000" dirty="0"/>
            </a:br>
            <a:r>
              <a:rPr lang="en-US" sz="8000" dirty="0"/>
              <a:t> interventions</a:t>
            </a:r>
          </a:p>
        </p:txBody>
      </p:sp>
      <p:sp>
        <p:nvSpPr>
          <p:cNvPr id="3" name="Subtitle 2">
            <a:extLst>
              <a:ext uri="{FF2B5EF4-FFF2-40B4-BE49-F238E27FC236}">
                <a16:creationId xmlns:a16="http://schemas.microsoft.com/office/drawing/2014/main" id="{6D8900DE-3AC9-C944-923E-625CF1494770}"/>
              </a:ext>
            </a:extLst>
          </p:cNvPr>
          <p:cNvSpPr>
            <a:spLocks noGrp="1"/>
          </p:cNvSpPr>
          <p:nvPr>
            <p:ph type="subTitle" idx="1"/>
          </p:nvPr>
        </p:nvSpPr>
        <p:spPr>
          <a:xfrm>
            <a:off x="1922469" y="5164207"/>
            <a:ext cx="8347062" cy="687952"/>
          </a:xfrm>
        </p:spPr>
        <p:txBody>
          <a:bodyPr>
            <a:normAutofit/>
          </a:bodyPr>
          <a:lstStyle/>
          <a:p>
            <a:r>
              <a:rPr lang="en-US" sz="3600" dirty="0"/>
              <a:t>But first, some background information</a:t>
            </a:r>
          </a:p>
        </p:txBody>
      </p:sp>
      <p:sp>
        <p:nvSpPr>
          <p:cNvPr id="4" name="TextBox 3">
            <a:extLst>
              <a:ext uri="{FF2B5EF4-FFF2-40B4-BE49-F238E27FC236}">
                <a16:creationId xmlns:a16="http://schemas.microsoft.com/office/drawing/2014/main" id="{8D35DBFD-8AA4-403F-9A2D-3F48CB644BB1}"/>
              </a:ext>
            </a:extLst>
          </p:cNvPr>
          <p:cNvSpPr txBox="1"/>
          <p:nvPr/>
        </p:nvSpPr>
        <p:spPr>
          <a:xfrm>
            <a:off x="8630346" y="5852159"/>
            <a:ext cx="3474720" cy="923330"/>
          </a:xfrm>
          <a:prstGeom prst="rect">
            <a:avLst/>
          </a:prstGeom>
          <a:noFill/>
        </p:spPr>
        <p:txBody>
          <a:bodyPr wrap="square" rtlCol="0">
            <a:spAutoFit/>
          </a:bodyPr>
          <a:lstStyle/>
          <a:p>
            <a:pPr algn="r"/>
            <a:r>
              <a:rPr lang="en-US" dirty="0"/>
              <a:t>Kylie Nowicki, MS3</a:t>
            </a:r>
          </a:p>
          <a:p>
            <a:pPr algn="r"/>
            <a:r>
              <a:rPr lang="en-US" dirty="0"/>
              <a:t>Brody School of Medicine, ECU</a:t>
            </a:r>
          </a:p>
          <a:p>
            <a:pPr algn="r"/>
            <a:r>
              <a:rPr lang="en-US" dirty="0"/>
              <a:t>January 27, 2022</a:t>
            </a:r>
          </a:p>
        </p:txBody>
      </p:sp>
    </p:spTree>
    <p:extLst>
      <p:ext uri="{BB962C8B-B14F-4D97-AF65-F5344CB8AC3E}">
        <p14:creationId xmlns:p14="http://schemas.microsoft.com/office/powerpoint/2010/main" val="3267600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ACF10-5900-3F4C-9784-5C619EA67F6E}"/>
              </a:ext>
            </a:extLst>
          </p:cNvPr>
          <p:cNvSpPr>
            <a:spLocks noGrp="1"/>
          </p:cNvSpPr>
          <p:nvPr>
            <p:ph type="title"/>
          </p:nvPr>
        </p:nvSpPr>
        <p:spPr>
          <a:xfrm>
            <a:off x="4180551" y="30882"/>
            <a:ext cx="8265889" cy="1609344"/>
          </a:xfrm>
        </p:spPr>
        <p:txBody>
          <a:bodyPr vert="horz" lIns="91440" tIns="45720" rIns="91440" bIns="45720" rtlCol="0" anchor="ctr">
            <a:normAutofit/>
          </a:bodyPr>
          <a:lstStyle/>
          <a:p>
            <a:r>
              <a:rPr lang="en-US" dirty="0"/>
              <a:t>Defining weight and health</a:t>
            </a:r>
          </a:p>
        </p:txBody>
      </p:sp>
      <p:pic>
        <p:nvPicPr>
          <p:cNvPr id="7" name="Picture 5" descr="bmi-chart">
            <a:extLst>
              <a:ext uri="{FF2B5EF4-FFF2-40B4-BE49-F238E27FC236}">
                <a16:creationId xmlns:a16="http://schemas.microsoft.com/office/drawing/2014/main" id="{06C96230-3C5A-8144-869A-CF3587C6379E}"/>
              </a:ext>
            </a:extLst>
          </p:cNvPr>
          <p:cNvPicPr>
            <a:picLocks noChangeAspect="1" noChangeArrowheads="1"/>
          </p:cNvPicPr>
          <p:nvPr/>
        </p:nvPicPr>
        <p:blipFill>
          <a:blip r:embed="rId2"/>
          <a:stretch>
            <a:fillRect/>
          </a:stretch>
        </p:blipFill>
        <p:spPr bwMode="auto">
          <a:xfrm>
            <a:off x="422354" y="3458584"/>
            <a:ext cx="3618154" cy="2713616"/>
          </a:xfrm>
          <a:prstGeom prst="rect">
            <a:avLst/>
          </a:prstGeom>
          <a:noFill/>
        </p:spPr>
      </p:pic>
      <p:pic>
        <p:nvPicPr>
          <p:cNvPr id="5" name="Picture 4" descr="Diagram&#10;&#10;Description automatically generated">
            <a:extLst>
              <a:ext uri="{FF2B5EF4-FFF2-40B4-BE49-F238E27FC236}">
                <a16:creationId xmlns:a16="http://schemas.microsoft.com/office/drawing/2014/main" id="{D514DD61-CBC8-8249-A0B6-DE5545B134BC}"/>
              </a:ext>
            </a:extLst>
          </p:cNvPr>
          <p:cNvPicPr>
            <a:picLocks noChangeAspect="1"/>
          </p:cNvPicPr>
          <p:nvPr/>
        </p:nvPicPr>
        <p:blipFill>
          <a:blip r:embed="rId3"/>
          <a:stretch>
            <a:fillRect/>
          </a:stretch>
        </p:blipFill>
        <p:spPr>
          <a:xfrm>
            <a:off x="0" y="414923"/>
            <a:ext cx="3996944" cy="2707929"/>
          </a:xfrm>
          <a:prstGeom prst="rect">
            <a:avLst/>
          </a:prstGeom>
        </p:spPr>
      </p:pic>
      <p:sp>
        <p:nvSpPr>
          <p:cNvPr id="6" name="TextBox 5">
            <a:extLst>
              <a:ext uri="{FF2B5EF4-FFF2-40B4-BE49-F238E27FC236}">
                <a16:creationId xmlns:a16="http://schemas.microsoft.com/office/drawing/2014/main" id="{DB516250-3D73-3C4E-AE64-7D00CC65934A}"/>
              </a:ext>
            </a:extLst>
          </p:cNvPr>
          <p:cNvSpPr txBox="1"/>
          <p:nvPr/>
        </p:nvSpPr>
        <p:spPr>
          <a:xfrm>
            <a:off x="3996944" y="1552746"/>
            <a:ext cx="2206411" cy="4050792"/>
          </a:xfrm>
          <a:prstGeom prst="rect">
            <a:avLst/>
          </a:prstGeom>
        </p:spPr>
        <p:txBody>
          <a:bodyPr vert="horz" lIns="91440" tIns="45720" rIns="91440" bIns="45720" rtlCol="0">
            <a:normAutofit fontScale="92500" lnSpcReduction="10000"/>
          </a:bodyPr>
          <a:lstStyle/>
          <a:p>
            <a:pPr indent="-182880">
              <a:lnSpc>
                <a:spcPct val="90000"/>
              </a:lnSpc>
              <a:spcAft>
                <a:spcPts val="600"/>
              </a:spcAft>
              <a:buClr>
                <a:schemeClr val="accent1">
                  <a:lumMod val="75000"/>
                </a:schemeClr>
              </a:buClr>
              <a:buSzPct val="85000"/>
              <a:buFont typeface="Wingdings" pitchFamily="2" charset="2"/>
              <a:buChar char="§"/>
            </a:pPr>
            <a:r>
              <a:rPr lang="en-US" sz="2400" dirty="0"/>
              <a:t>Diet &amp; Exercise are only 2 components of health</a:t>
            </a:r>
          </a:p>
          <a:p>
            <a:pPr indent="-182880">
              <a:lnSpc>
                <a:spcPct val="90000"/>
              </a:lnSpc>
              <a:spcAft>
                <a:spcPts val="600"/>
              </a:spcAft>
              <a:buClr>
                <a:schemeClr val="accent1">
                  <a:lumMod val="75000"/>
                </a:schemeClr>
              </a:buClr>
              <a:buSzPct val="85000"/>
              <a:buFont typeface="Wingdings" pitchFamily="2" charset="2"/>
              <a:buChar char="§"/>
            </a:pPr>
            <a:r>
              <a:rPr lang="en-US" sz="2400" dirty="0"/>
              <a:t>What are the limitations of using BMI to assess health?</a:t>
            </a:r>
          </a:p>
          <a:p>
            <a:pPr indent="-182880">
              <a:lnSpc>
                <a:spcPct val="90000"/>
              </a:lnSpc>
              <a:spcAft>
                <a:spcPts val="600"/>
              </a:spcAft>
              <a:buClr>
                <a:schemeClr val="accent1">
                  <a:lumMod val="75000"/>
                </a:schemeClr>
              </a:buClr>
              <a:buSzPct val="85000"/>
              <a:buFont typeface="Wingdings" pitchFamily="2" charset="2"/>
              <a:buChar char="§"/>
            </a:pPr>
            <a:r>
              <a:rPr lang="en-US" sz="2400" dirty="0"/>
              <a:t>BMI was meant to be an ASSESSMENT tool, NOT a diagnostic tool</a:t>
            </a:r>
          </a:p>
        </p:txBody>
      </p:sp>
      <p:pic>
        <p:nvPicPr>
          <p:cNvPr id="13" name="Picture 4" descr="Large woman walking">
            <a:extLst>
              <a:ext uri="{FF2B5EF4-FFF2-40B4-BE49-F238E27FC236}">
                <a16:creationId xmlns:a16="http://schemas.microsoft.com/office/drawing/2014/main" id="{15B94C3D-0820-BD4E-AE2B-2D1F03A10B0E}"/>
              </a:ext>
            </a:extLst>
          </p:cNvPr>
          <p:cNvPicPr>
            <a:picLocks noChangeAspect="1" noChangeArrowheads="1"/>
          </p:cNvPicPr>
          <p:nvPr/>
        </p:nvPicPr>
        <p:blipFill>
          <a:blip r:embed="rId4"/>
          <a:srcRect/>
          <a:stretch>
            <a:fillRect/>
          </a:stretch>
        </p:blipFill>
        <p:spPr bwMode="auto">
          <a:xfrm>
            <a:off x="6748783" y="1378395"/>
            <a:ext cx="2206412" cy="3488913"/>
          </a:xfrm>
          <a:prstGeom prst="rect">
            <a:avLst/>
          </a:prstGeom>
          <a:noFill/>
        </p:spPr>
      </p:pic>
      <p:sp>
        <p:nvSpPr>
          <p:cNvPr id="9" name="TextBox 8">
            <a:extLst>
              <a:ext uri="{FF2B5EF4-FFF2-40B4-BE49-F238E27FC236}">
                <a16:creationId xmlns:a16="http://schemas.microsoft.com/office/drawing/2014/main" id="{98EC6252-B3DB-8349-AFC7-2BDEEBB1DEF0}"/>
              </a:ext>
            </a:extLst>
          </p:cNvPr>
          <p:cNvSpPr txBox="1"/>
          <p:nvPr/>
        </p:nvSpPr>
        <p:spPr>
          <a:xfrm>
            <a:off x="6607709" y="5012188"/>
            <a:ext cx="5248847" cy="1200329"/>
          </a:xfrm>
          <a:prstGeom prst="rect">
            <a:avLst/>
          </a:prstGeom>
          <a:noFill/>
        </p:spPr>
        <p:txBody>
          <a:bodyPr wrap="square" rtlCol="0">
            <a:spAutoFit/>
          </a:bodyPr>
          <a:lstStyle/>
          <a:p>
            <a:pPr algn="ctr"/>
            <a:r>
              <a:rPr lang="en-US" sz="2400" b="1" dirty="0"/>
              <a:t>Who’s Healthier? </a:t>
            </a:r>
          </a:p>
          <a:p>
            <a:pPr algn="ctr"/>
            <a:r>
              <a:rPr lang="en-US" sz="2400" dirty="0"/>
              <a:t>You can’t tell how healthy someone is by looking at them.</a:t>
            </a:r>
          </a:p>
        </p:txBody>
      </p:sp>
      <p:pic>
        <p:nvPicPr>
          <p:cNvPr id="1026" name="Picture 2" descr="Jessica Alba Doesn&amp;#39;t Think Business is for Everyone | InStyle">
            <a:extLst>
              <a:ext uri="{FF2B5EF4-FFF2-40B4-BE49-F238E27FC236}">
                <a16:creationId xmlns:a16="http://schemas.microsoft.com/office/drawing/2014/main" id="{9A474F0C-110B-2F47-8CE6-9D38108944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32133" y="1376091"/>
            <a:ext cx="2765497" cy="349121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9397710-DB04-4004-802E-A6D054532CCC}"/>
              </a:ext>
            </a:extLst>
          </p:cNvPr>
          <p:cNvSpPr txBox="1"/>
          <p:nvPr/>
        </p:nvSpPr>
        <p:spPr>
          <a:xfrm>
            <a:off x="0" y="6443077"/>
            <a:ext cx="4647303" cy="307777"/>
          </a:xfrm>
          <a:prstGeom prst="rect">
            <a:avLst/>
          </a:prstGeom>
          <a:noFill/>
        </p:spPr>
        <p:txBody>
          <a:bodyPr wrap="square" rtlCol="0">
            <a:spAutoFit/>
          </a:bodyPr>
          <a:lstStyle/>
          <a:p>
            <a:r>
              <a:rPr lang="en-US" sz="1400" b="0" i="0" dirty="0">
                <a:solidFill>
                  <a:srgbClr val="555555"/>
                </a:solidFill>
                <a:effectLst/>
                <a:latin typeface="Bitter"/>
              </a:rPr>
              <a:t>Health At Every Size® Curriculum by </a:t>
            </a:r>
            <a:r>
              <a:rPr lang="en-US" sz="1400" b="0" i="0" u="none" strike="noStrike" dirty="0">
                <a:solidFill>
                  <a:srgbClr val="000000"/>
                </a:solidFill>
                <a:effectLst/>
                <a:latin typeface="Bitter"/>
              </a:rPr>
              <a:t>ASDAH, NAAFA, &amp; SNEB</a:t>
            </a:r>
            <a:r>
              <a:rPr lang="en-US" sz="1400" b="0" i="0" dirty="0">
                <a:solidFill>
                  <a:srgbClr val="555555"/>
                </a:solidFill>
                <a:effectLst/>
                <a:latin typeface="Bitter"/>
              </a:rPr>
              <a:t> </a:t>
            </a:r>
            <a:endParaRPr lang="en-US" sz="1400" dirty="0"/>
          </a:p>
        </p:txBody>
      </p:sp>
    </p:spTree>
    <p:extLst>
      <p:ext uri="{BB962C8B-B14F-4D97-AF65-F5344CB8AC3E}">
        <p14:creationId xmlns:p14="http://schemas.microsoft.com/office/powerpoint/2010/main" val="13877817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00F1E-150C-8145-927A-2C98549F62BB}"/>
              </a:ext>
            </a:extLst>
          </p:cNvPr>
          <p:cNvSpPr>
            <a:spLocks noGrp="1"/>
          </p:cNvSpPr>
          <p:nvPr>
            <p:ph type="title"/>
          </p:nvPr>
        </p:nvSpPr>
        <p:spPr>
          <a:xfrm>
            <a:off x="6082209" y="2536958"/>
            <a:ext cx="5838420" cy="1609344"/>
          </a:xfrm>
        </p:spPr>
        <p:txBody>
          <a:bodyPr>
            <a:normAutofit/>
          </a:bodyPr>
          <a:lstStyle/>
          <a:p>
            <a:pPr algn="ctr"/>
            <a:r>
              <a:rPr lang="en-US" sz="3600" dirty="0"/>
              <a:t>Changes in weight over time</a:t>
            </a:r>
          </a:p>
        </p:txBody>
      </p:sp>
      <p:sp>
        <p:nvSpPr>
          <p:cNvPr id="3" name="Content Placeholder 2">
            <a:extLst>
              <a:ext uri="{FF2B5EF4-FFF2-40B4-BE49-F238E27FC236}">
                <a16:creationId xmlns:a16="http://schemas.microsoft.com/office/drawing/2014/main" id="{162D8C9B-F01B-4C48-9234-86035DD4CBE6}"/>
              </a:ext>
            </a:extLst>
          </p:cNvPr>
          <p:cNvSpPr>
            <a:spLocks noGrp="1"/>
          </p:cNvSpPr>
          <p:nvPr>
            <p:ph idx="1"/>
          </p:nvPr>
        </p:nvSpPr>
        <p:spPr>
          <a:xfrm>
            <a:off x="824042" y="1767434"/>
            <a:ext cx="4681041" cy="4032257"/>
          </a:xfrm>
        </p:spPr>
        <p:txBody>
          <a:bodyPr/>
          <a:lstStyle/>
          <a:p>
            <a:pPr marL="0" indent="0">
              <a:buNone/>
            </a:pPr>
            <a:r>
              <a:rPr lang="en-US" dirty="0"/>
              <a:t>Obesity-Related Conditions Include:</a:t>
            </a:r>
          </a:p>
          <a:p>
            <a:pPr>
              <a:buFont typeface="Arial" panose="020B0604020202020204" pitchFamily="34" charset="0"/>
              <a:buChar char="•"/>
            </a:pPr>
            <a:r>
              <a:rPr lang="en-US" dirty="0"/>
              <a:t>Heart disease</a:t>
            </a:r>
          </a:p>
          <a:p>
            <a:pPr>
              <a:buFont typeface="Arial" panose="020B0604020202020204" pitchFamily="34" charset="0"/>
              <a:buChar char="•"/>
            </a:pPr>
            <a:r>
              <a:rPr lang="en-US" dirty="0"/>
              <a:t>Stroke</a:t>
            </a:r>
          </a:p>
          <a:p>
            <a:pPr>
              <a:buFont typeface="Arial" panose="020B0604020202020204" pitchFamily="34" charset="0"/>
              <a:buChar char="•"/>
            </a:pPr>
            <a:r>
              <a:rPr lang="en-US" dirty="0"/>
              <a:t>Type 2 diabetes</a:t>
            </a:r>
          </a:p>
          <a:p>
            <a:pPr>
              <a:buFont typeface="Arial" panose="020B0604020202020204" pitchFamily="34" charset="0"/>
              <a:buChar char="•"/>
            </a:pPr>
            <a:r>
              <a:rPr lang="en-US" dirty="0"/>
              <a:t>Certain types of cancer</a:t>
            </a:r>
          </a:p>
          <a:p>
            <a:pPr marL="0" indent="0">
              <a:buNone/>
            </a:pPr>
            <a:r>
              <a:rPr lang="en-US" dirty="0"/>
              <a:t>…which are some of the leading causes of preventable death</a:t>
            </a:r>
          </a:p>
          <a:p>
            <a:pPr marL="0" indent="0">
              <a:buNone/>
            </a:pPr>
            <a:r>
              <a:rPr lang="en-US" dirty="0"/>
              <a:t>BUT correlation is NOT causation</a:t>
            </a:r>
          </a:p>
        </p:txBody>
      </p:sp>
      <p:pic>
        <p:nvPicPr>
          <p:cNvPr id="4" name="Picture 3" descr="Trends in Overweight and Obesity Among Adults 1960 to 2010.tiff">
            <a:extLst>
              <a:ext uri="{FF2B5EF4-FFF2-40B4-BE49-F238E27FC236}">
                <a16:creationId xmlns:a16="http://schemas.microsoft.com/office/drawing/2014/main" id="{8A3580B0-4729-5446-8159-2918AECD7793}"/>
              </a:ext>
            </a:extLst>
          </p:cNvPr>
          <p:cNvPicPr>
            <a:picLocks noChangeAspect="1"/>
          </p:cNvPicPr>
          <p:nvPr/>
        </p:nvPicPr>
        <p:blipFill>
          <a:blip r:embed="rId2"/>
          <a:stretch>
            <a:fillRect/>
          </a:stretch>
        </p:blipFill>
        <p:spPr>
          <a:xfrm>
            <a:off x="5881100" y="3720"/>
            <a:ext cx="6310900" cy="3070717"/>
          </a:xfrm>
          <a:prstGeom prst="rect">
            <a:avLst/>
          </a:prstGeom>
        </p:spPr>
      </p:pic>
      <p:sp>
        <p:nvSpPr>
          <p:cNvPr id="5" name="Title 1">
            <a:extLst>
              <a:ext uri="{FF2B5EF4-FFF2-40B4-BE49-F238E27FC236}">
                <a16:creationId xmlns:a16="http://schemas.microsoft.com/office/drawing/2014/main" id="{265E356C-65CD-1947-A751-EAC2CD56D88B}"/>
              </a:ext>
            </a:extLst>
          </p:cNvPr>
          <p:cNvSpPr txBox="1">
            <a:spLocks/>
          </p:cNvSpPr>
          <p:nvPr/>
        </p:nvSpPr>
        <p:spPr>
          <a:xfrm>
            <a:off x="-214900" y="298383"/>
            <a:ext cx="63109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en-US" sz="4000" dirty="0"/>
              <a:t>Associations between weight and health</a:t>
            </a:r>
          </a:p>
        </p:txBody>
      </p:sp>
      <p:pic>
        <p:nvPicPr>
          <p:cNvPr id="6" name="Picture 5">
            <a:extLst>
              <a:ext uri="{FF2B5EF4-FFF2-40B4-BE49-F238E27FC236}">
                <a16:creationId xmlns:a16="http://schemas.microsoft.com/office/drawing/2014/main" id="{C3A84C66-4475-B64F-AE65-F2E432A104B2}"/>
              </a:ext>
            </a:extLst>
          </p:cNvPr>
          <p:cNvPicPr>
            <a:picLocks noChangeAspect="1"/>
          </p:cNvPicPr>
          <p:nvPr/>
        </p:nvPicPr>
        <p:blipFill rotWithShape="1">
          <a:blip r:embed="rId4"/>
          <a:srcRect l="1578" t="20492" r="1417" b="2222"/>
          <a:stretch/>
        </p:blipFill>
        <p:spPr>
          <a:xfrm>
            <a:off x="5821228" y="3690613"/>
            <a:ext cx="4677914" cy="3072384"/>
          </a:xfrm>
          <a:prstGeom prst="rect">
            <a:avLst/>
          </a:prstGeom>
        </p:spPr>
      </p:pic>
      <p:sp>
        <p:nvSpPr>
          <p:cNvPr id="7" name="TextBox 6">
            <a:extLst>
              <a:ext uri="{FF2B5EF4-FFF2-40B4-BE49-F238E27FC236}">
                <a16:creationId xmlns:a16="http://schemas.microsoft.com/office/drawing/2014/main" id="{95D074C8-6E8E-4B48-BED3-0D244AC42BFA}"/>
              </a:ext>
            </a:extLst>
          </p:cNvPr>
          <p:cNvSpPr txBox="1"/>
          <p:nvPr/>
        </p:nvSpPr>
        <p:spPr>
          <a:xfrm>
            <a:off x="10499142" y="3852007"/>
            <a:ext cx="1737632" cy="1015663"/>
          </a:xfrm>
          <a:prstGeom prst="rect">
            <a:avLst/>
          </a:prstGeom>
          <a:noFill/>
        </p:spPr>
        <p:txBody>
          <a:bodyPr wrap="square" rtlCol="0">
            <a:spAutoFit/>
          </a:bodyPr>
          <a:lstStyle/>
          <a:p>
            <a:r>
              <a:rPr lang="en-US" sz="2000" dirty="0"/>
              <a:t>But Life-Expectancy is rising?</a:t>
            </a:r>
          </a:p>
        </p:txBody>
      </p:sp>
      <p:sp>
        <p:nvSpPr>
          <p:cNvPr id="8" name="TextBox 7">
            <a:extLst>
              <a:ext uri="{FF2B5EF4-FFF2-40B4-BE49-F238E27FC236}">
                <a16:creationId xmlns:a16="http://schemas.microsoft.com/office/drawing/2014/main" id="{5F4C55E5-BEB1-4268-A323-ACEB5DA5669A}"/>
              </a:ext>
            </a:extLst>
          </p:cNvPr>
          <p:cNvSpPr txBox="1"/>
          <p:nvPr/>
        </p:nvSpPr>
        <p:spPr>
          <a:xfrm>
            <a:off x="0" y="6443077"/>
            <a:ext cx="4647303" cy="307777"/>
          </a:xfrm>
          <a:prstGeom prst="rect">
            <a:avLst/>
          </a:prstGeom>
          <a:noFill/>
        </p:spPr>
        <p:txBody>
          <a:bodyPr wrap="square" rtlCol="0">
            <a:spAutoFit/>
          </a:bodyPr>
          <a:lstStyle/>
          <a:p>
            <a:r>
              <a:rPr lang="en-US" sz="1400" b="0" i="0" dirty="0">
                <a:solidFill>
                  <a:srgbClr val="555555"/>
                </a:solidFill>
                <a:effectLst/>
                <a:latin typeface="Bitter"/>
              </a:rPr>
              <a:t>Health At Every Size® Curriculum by </a:t>
            </a:r>
            <a:r>
              <a:rPr lang="en-US" sz="1400" b="0" i="0" u="none" strike="noStrike" dirty="0">
                <a:solidFill>
                  <a:srgbClr val="000000"/>
                </a:solidFill>
                <a:effectLst/>
                <a:latin typeface="Bitter"/>
              </a:rPr>
              <a:t>ASDAH, NAAFA, &amp; SNEB</a:t>
            </a:r>
            <a:r>
              <a:rPr lang="en-US" sz="1400" b="0" i="0" dirty="0">
                <a:solidFill>
                  <a:srgbClr val="555555"/>
                </a:solidFill>
                <a:effectLst/>
                <a:latin typeface="Bitter"/>
              </a:rPr>
              <a:t> </a:t>
            </a:r>
            <a:endParaRPr lang="en-US" sz="1400" dirty="0"/>
          </a:p>
        </p:txBody>
      </p:sp>
    </p:spTree>
    <p:extLst>
      <p:ext uri="{BB962C8B-B14F-4D97-AF65-F5344CB8AC3E}">
        <p14:creationId xmlns:p14="http://schemas.microsoft.com/office/powerpoint/2010/main" val="49215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04117-64B5-814F-9CB2-35AA6A37673D}"/>
              </a:ext>
            </a:extLst>
          </p:cNvPr>
          <p:cNvSpPr>
            <a:spLocks noGrp="1"/>
          </p:cNvSpPr>
          <p:nvPr>
            <p:ph type="title"/>
          </p:nvPr>
        </p:nvSpPr>
        <p:spPr>
          <a:xfrm>
            <a:off x="5508408" y="425061"/>
            <a:ext cx="6457395" cy="1287384"/>
          </a:xfrm>
        </p:spPr>
        <p:txBody>
          <a:bodyPr>
            <a:normAutofit fontScale="90000"/>
          </a:bodyPr>
          <a:lstStyle/>
          <a:p>
            <a:pPr algn="ctr"/>
            <a:r>
              <a:rPr lang="en-US" dirty="0"/>
              <a:t>Association between BMI and death</a:t>
            </a:r>
          </a:p>
        </p:txBody>
      </p:sp>
      <p:sp>
        <p:nvSpPr>
          <p:cNvPr id="3" name="Content Placeholder 2">
            <a:extLst>
              <a:ext uri="{FF2B5EF4-FFF2-40B4-BE49-F238E27FC236}">
                <a16:creationId xmlns:a16="http://schemas.microsoft.com/office/drawing/2014/main" id="{613540C4-353E-1144-853F-5FC5B09572F6}"/>
              </a:ext>
            </a:extLst>
          </p:cNvPr>
          <p:cNvSpPr>
            <a:spLocks noGrp="1"/>
          </p:cNvSpPr>
          <p:nvPr>
            <p:ph idx="1"/>
          </p:nvPr>
        </p:nvSpPr>
        <p:spPr>
          <a:xfrm>
            <a:off x="5758248" y="2121408"/>
            <a:ext cx="5881817" cy="3636841"/>
          </a:xfrm>
        </p:spPr>
        <p:txBody>
          <a:bodyPr/>
          <a:lstStyle/>
          <a:p>
            <a:pPr marL="0" indent="0" algn="ctr">
              <a:buNone/>
            </a:pPr>
            <a:r>
              <a:rPr lang="en-US" sz="2800" dirty="0"/>
              <a:t>Notice that the lowest incidence of early death is actually in the “overweight” and “obese” categories</a:t>
            </a:r>
          </a:p>
          <a:p>
            <a:pPr marL="0" indent="0">
              <a:buNone/>
            </a:pPr>
            <a:endParaRPr lang="en-US" dirty="0"/>
          </a:p>
        </p:txBody>
      </p:sp>
      <p:pic>
        <p:nvPicPr>
          <p:cNvPr id="4" name="Picture 2">
            <a:extLst>
              <a:ext uri="{FF2B5EF4-FFF2-40B4-BE49-F238E27FC236}">
                <a16:creationId xmlns:a16="http://schemas.microsoft.com/office/drawing/2014/main" id="{1F542C0D-079E-6F4F-9DC3-CE0BE268C463}"/>
              </a:ext>
            </a:extLst>
          </p:cNvPr>
          <p:cNvPicPr>
            <a:picLocks noChangeAspect="1" noChangeArrowheads="1"/>
          </p:cNvPicPr>
          <p:nvPr/>
        </p:nvPicPr>
        <p:blipFill>
          <a:blip r:embed="rId2"/>
          <a:srcRect l="5203" t="19119" r="46246" b="1817"/>
          <a:stretch>
            <a:fillRect/>
          </a:stretch>
        </p:blipFill>
        <p:spPr bwMode="auto">
          <a:xfrm>
            <a:off x="226197" y="117389"/>
            <a:ext cx="5532052" cy="6298674"/>
          </a:xfrm>
          <a:prstGeom prst="rect">
            <a:avLst/>
          </a:prstGeom>
          <a:noFill/>
          <a:ln w="9525">
            <a:noFill/>
            <a:miter lim="800000"/>
            <a:headEnd/>
            <a:tailEnd/>
          </a:ln>
        </p:spPr>
      </p:pic>
      <p:cxnSp>
        <p:nvCxnSpPr>
          <p:cNvPr id="6" name="Straight Arrow Connector 5">
            <a:extLst>
              <a:ext uri="{FF2B5EF4-FFF2-40B4-BE49-F238E27FC236}">
                <a16:creationId xmlns:a16="http://schemas.microsoft.com/office/drawing/2014/main" id="{9C5DF775-8423-A640-8A79-BEB3C11C0B00}"/>
              </a:ext>
            </a:extLst>
          </p:cNvPr>
          <p:cNvCxnSpPr>
            <a:cxnSpLocks/>
          </p:cNvCxnSpPr>
          <p:nvPr/>
        </p:nvCxnSpPr>
        <p:spPr>
          <a:xfrm flipH="1">
            <a:off x="2743200" y="2121408"/>
            <a:ext cx="1013254" cy="1696347"/>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AEC0BF38-6973-4DC3-8811-5D1F6A01D3E1}"/>
              </a:ext>
            </a:extLst>
          </p:cNvPr>
          <p:cNvSpPr txBox="1"/>
          <p:nvPr/>
        </p:nvSpPr>
        <p:spPr>
          <a:xfrm>
            <a:off x="344245" y="6389645"/>
            <a:ext cx="3184263" cy="276999"/>
          </a:xfrm>
          <a:prstGeom prst="rect">
            <a:avLst/>
          </a:prstGeom>
          <a:noFill/>
        </p:spPr>
        <p:txBody>
          <a:bodyPr wrap="square" rtlCol="0">
            <a:spAutoFit/>
          </a:bodyPr>
          <a:lstStyle/>
          <a:p>
            <a:r>
              <a:rPr lang="en-US" sz="1200" b="0" i="0" dirty="0">
                <a:effectLst/>
                <a:latin typeface="arial" panose="020B0604020202020204" pitchFamily="34" charset="0"/>
              </a:rPr>
              <a:t>Int J </a:t>
            </a:r>
            <a:r>
              <a:rPr lang="en-US" sz="1200" b="0" i="0" dirty="0" err="1">
                <a:effectLst/>
                <a:latin typeface="arial" panose="020B0604020202020204" pitchFamily="34" charset="0"/>
              </a:rPr>
              <a:t>Obes</a:t>
            </a:r>
            <a:r>
              <a:rPr lang="en-US" sz="1200" b="0" i="0" dirty="0">
                <a:effectLst/>
                <a:latin typeface="arial" panose="020B0604020202020204" pitchFamily="34" charset="0"/>
              </a:rPr>
              <a:t> (</a:t>
            </a:r>
            <a:r>
              <a:rPr lang="en-US" sz="1200" b="0" i="0" dirty="0" err="1">
                <a:effectLst/>
                <a:latin typeface="arial" panose="020B0604020202020204" pitchFamily="34" charset="0"/>
              </a:rPr>
              <a:t>Lond</a:t>
            </a:r>
            <a:r>
              <a:rPr lang="en-US" sz="1200" b="0" i="0" dirty="0">
                <a:effectLst/>
                <a:latin typeface="arial" panose="020B0604020202020204" pitchFamily="34" charset="0"/>
              </a:rPr>
              <a:t>). 2011 Jun; 35(6): 838–851</a:t>
            </a:r>
            <a:endParaRPr lang="en-US" sz="1200" dirty="0"/>
          </a:p>
        </p:txBody>
      </p:sp>
    </p:spTree>
    <p:extLst>
      <p:ext uri="{BB962C8B-B14F-4D97-AF65-F5344CB8AC3E}">
        <p14:creationId xmlns:p14="http://schemas.microsoft.com/office/powerpoint/2010/main" val="32282264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19FB9-EEC3-2240-A7F0-9704345587BB}"/>
              </a:ext>
            </a:extLst>
          </p:cNvPr>
          <p:cNvSpPr>
            <a:spLocks noGrp="1"/>
          </p:cNvSpPr>
          <p:nvPr>
            <p:ph type="title"/>
          </p:nvPr>
        </p:nvSpPr>
        <p:spPr>
          <a:xfrm>
            <a:off x="2133600" y="24466"/>
            <a:ext cx="10058400" cy="1609344"/>
          </a:xfrm>
        </p:spPr>
        <p:txBody>
          <a:bodyPr/>
          <a:lstStyle/>
          <a:p>
            <a:r>
              <a:rPr lang="en-US" dirty="0"/>
              <a:t>Then why is everyone dieting?</a:t>
            </a:r>
          </a:p>
        </p:txBody>
      </p:sp>
      <p:pic>
        <p:nvPicPr>
          <p:cNvPr id="4" name="Picture 6">
            <a:extLst>
              <a:ext uri="{FF2B5EF4-FFF2-40B4-BE49-F238E27FC236}">
                <a16:creationId xmlns:a16="http://schemas.microsoft.com/office/drawing/2014/main" id="{B64014FB-09E8-724C-A006-025FE9316176}"/>
              </a:ext>
            </a:extLst>
          </p:cNvPr>
          <p:cNvPicPr>
            <a:picLocks noChangeAspect="1"/>
          </p:cNvPicPr>
          <p:nvPr/>
        </p:nvPicPr>
        <p:blipFill>
          <a:blip r:embed="rId2"/>
          <a:srcRect/>
          <a:stretch>
            <a:fillRect/>
          </a:stretch>
        </p:blipFill>
        <p:spPr bwMode="auto">
          <a:xfrm>
            <a:off x="7364627" y="1434659"/>
            <a:ext cx="4455829" cy="3427112"/>
          </a:xfrm>
          <a:prstGeom prst="rect">
            <a:avLst/>
          </a:prstGeom>
          <a:noFill/>
          <a:ln w="38100">
            <a:solidFill>
              <a:schemeClr val="accent1"/>
            </a:solidFill>
            <a:miter lim="800000"/>
            <a:headEnd/>
            <a:tailEnd/>
          </a:ln>
        </p:spPr>
      </p:pic>
      <p:pic>
        <p:nvPicPr>
          <p:cNvPr id="5" name="Picture 4">
            <a:extLst>
              <a:ext uri="{FF2B5EF4-FFF2-40B4-BE49-F238E27FC236}">
                <a16:creationId xmlns:a16="http://schemas.microsoft.com/office/drawing/2014/main" id="{05D8096B-D15F-764A-95D6-13C624AB2CBA}"/>
              </a:ext>
            </a:extLst>
          </p:cNvPr>
          <p:cNvPicPr>
            <a:picLocks noChangeAspect="1"/>
          </p:cNvPicPr>
          <p:nvPr/>
        </p:nvPicPr>
        <p:blipFill>
          <a:blip r:embed="rId3"/>
          <a:stretch>
            <a:fillRect/>
          </a:stretch>
        </p:blipFill>
        <p:spPr>
          <a:xfrm>
            <a:off x="417040" y="2303725"/>
            <a:ext cx="6947587" cy="3968239"/>
          </a:xfrm>
          <a:prstGeom prst="rect">
            <a:avLst/>
          </a:prstGeom>
        </p:spPr>
      </p:pic>
      <p:sp>
        <p:nvSpPr>
          <p:cNvPr id="6" name="TextBox 5">
            <a:extLst>
              <a:ext uri="{FF2B5EF4-FFF2-40B4-BE49-F238E27FC236}">
                <a16:creationId xmlns:a16="http://schemas.microsoft.com/office/drawing/2014/main" id="{5062EBA3-1749-1243-B216-EC6C658F74DF}"/>
              </a:ext>
            </a:extLst>
          </p:cNvPr>
          <p:cNvSpPr txBox="1"/>
          <p:nvPr/>
        </p:nvSpPr>
        <p:spPr>
          <a:xfrm>
            <a:off x="417040" y="1434659"/>
            <a:ext cx="6502744" cy="646331"/>
          </a:xfrm>
          <a:prstGeom prst="rect">
            <a:avLst/>
          </a:prstGeom>
          <a:noFill/>
        </p:spPr>
        <p:txBody>
          <a:bodyPr wrap="square" rtlCol="0">
            <a:spAutoFit/>
          </a:bodyPr>
          <a:lstStyle/>
          <a:p>
            <a:r>
              <a:rPr lang="en-US" dirty="0"/>
              <a:t>If diets worked, wouldn’t Americans be spending LESS on dieting over time?</a:t>
            </a:r>
          </a:p>
        </p:txBody>
      </p:sp>
      <p:sp>
        <p:nvSpPr>
          <p:cNvPr id="3" name="TextBox 2">
            <a:extLst>
              <a:ext uri="{FF2B5EF4-FFF2-40B4-BE49-F238E27FC236}">
                <a16:creationId xmlns:a16="http://schemas.microsoft.com/office/drawing/2014/main" id="{2C9AB5D8-4533-4A64-9B3E-A1AD77417F29}"/>
              </a:ext>
            </a:extLst>
          </p:cNvPr>
          <p:cNvSpPr txBox="1"/>
          <p:nvPr/>
        </p:nvSpPr>
        <p:spPr>
          <a:xfrm>
            <a:off x="118334" y="6377884"/>
            <a:ext cx="2958353" cy="523220"/>
          </a:xfrm>
          <a:prstGeom prst="rect">
            <a:avLst/>
          </a:prstGeom>
          <a:noFill/>
        </p:spPr>
        <p:txBody>
          <a:bodyPr wrap="square" rtlCol="0">
            <a:spAutoFit/>
          </a:bodyPr>
          <a:lstStyle/>
          <a:p>
            <a:r>
              <a:rPr lang="en-US" sz="1400" dirty="0">
                <a:solidFill>
                  <a:schemeClr val="bg1">
                    <a:lumMod val="50000"/>
                  </a:schemeClr>
                </a:solidFill>
                <a:cs typeface="+mn-cs"/>
              </a:rPr>
              <a:t>Marketdata Enterprises, Inc., 2011</a:t>
            </a:r>
          </a:p>
          <a:p>
            <a:endParaRPr lang="en-US" sz="1400" dirty="0"/>
          </a:p>
        </p:txBody>
      </p:sp>
    </p:spTree>
    <p:extLst>
      <p:ext uri="{BB962C8B-B14F-4D97-AF65-F5344CB8AC3E}">
        <p14:creationId xmlns:p14="http://schemas.microsoft.com/office/powerpoint/2010/main" val="12524827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CDD0A-2EDA-4D4F-8F21-230171D8DC8A}"/>
              </a:ext>
            </a:extLst>
          </p:cNvPr>
          <p:cNvSpPr>
            <a:spLocks noGrp="1"/>
          </p:cNvSpPr>
          <p:nvPr>
            <p:ph type="title"/>
          </p:nvPr>
        </p:nvSpPr>
        <p:spPr/>
        <p:txBody>
          <a:bodyPr/>
          <a:lstStyle/>
          <a:p>
            <a:r>
              <a:rPr lang="en-US" dirty="0"/>
              <a:t>Defining HAES: “Health at Every size”</a:t>
            </a:r>
          </a:p>
        </p:txBody>
      </p:sp>
      <p:sp>
        <p:nvSpPr>
          <p:cNvPr id="3" name="Content Placeholder 2">
            <a:extLst>
              <a:ext uri="{FF2B5EF4-FFF2-40B4-BE49-F238E27FC236}">
                <a16:creationId xmlns:a16="http://schemas.microsoft.com/office/drawing/2014/main" id="{3F49A381-771D-6A4B-9879-9BFC2891D849}"/>
              </a:ext>
            </a:extLst>
          </p:cNvPr>
          <p:cNvSpPr>
            <a:spLocks noGrp="1"/>
          </p:cNvSpPr>
          <p:nvPr>
            <p:ph idx="1"/>
          </p:nvPr>
        </p:nvSpPr>
        <p:spPr/>
        <p:txBody>
          <a:bodyPr>
            <a:normAutofit fontScale="92500" lnSpcReduction="20000"/>
          </a:bodyPr>
          <a:lstStyle/>
          <a:p>
            <a:pPr marL="0" indent="0">
              <a:buNone/>
            </a:pPr>
            <a:r>
              <a:rPr lang="en-US" sz="2800" dirty="0"/>
              <a:t>HAES supports people in adopting health habits for the sake of health and well-being (rather than weight control)</a:t>
            </a:r>
          </a:p>
          <a:p>
            <a:r>
              <a:rPr lang="en-US" sz="2800" dirty="0"/>
              <a:t>Eating in a flexible manner that values pleasure and honors internal hunger cues, satiety, and appetite</a:t>
            </a:r>
          </a:p>
          <a:p>
            <a:r>
              <a:rPr lang="en-US" sz="2800" dirty="0"/>
              <a:t>Finding joy in moving one’s body and becoming more physically fit</a:t>
            </a:r>
          </a:p>
          <a:p>
            <a:r>
              <a:rPr lang="en-US" sz="2800" dirty="0"/>
              <a:t>Accepting and respecting the natural diversity of body shapes and sizes </a:t>
            </a:r>
          </a:p>
          <a:p>
            <a:endParaRPr lang="en-US" sz="2800" dirty="0"/>
          </a:p>
          <a:p>
            <a:pPr marL="0" indent="0">
              <a:buNone/>
            </a:pPr>
            <a:r>
              <a:rPr lang="en-US" sz="2800" dirty="0"/>
              <a:t>Aka HAES is a “weight neutral” approach that supports people in feeling good about themselves, no matter the outcome</a:t>
            </a:r>
          </a:p>
          <a:p>
            <a:pPr marL="0" indent="0">
              <a:buNone/>
            </a:pPr>
            <a:endParaRPr lang="en-US" sz="2800" dirty="0"/>
          </a:p>
          <a:p>
            <a:pPr marL="0" indent="0">
              <a:buNone/>
            </a:pPr>
            <a:endParaRPr lang="en-US" sz="2800" dirty="0"/>
          </a:p>
        </p:txBody>
      </p:sp>
      <p:sp>
        <p:nvSpPr>
          <p:cNvPr id="4" name="TextBox 3">
            <a:extLst>
              <a:ext uri="{FF2B5EF4-FFF2-40B4-BE49-F238E27FC236}">
                <a16:creationId xmlns:a16="http://schemas.microsoft.com/office/drawing/2014/main" id="{9D9E5239-3B4A-4E91-A66D-D53A455BD7CD}"/>
              </a:ext>
            </a:extLst>
          </p:cNvPr>
          <p:cNvSpPr txBox="1"/>
          <p:nvPr/>
        </p:nvSpPr>
        <p:spPr>
          <a:xfrm>
            <a:off x="0" y="6443077"/>
            <a:ext cx="4647303" cy="307777"/>
          </a:xfrm>
          <a:prstGeom prst="rect">
            <a:avLst/>
          </a:prstGeom>
          <a:noFill/>
        </p:spPr>
        <p:txBody>
          <a:bodyPr wrap="square" rtlCol="0">
            <a:spAutoFit/>
          </a:bodyPr>
          <a:lstStyle/>
          <a:p>
            <a:r>
              <a:rPr lang="en-US" sz="1400" b="0" i="0" dirty="0">
                <a:solidFill>
                  <a:srgbClr val="555555"/>
                </a:solidFill>
                <a:effectLst/>
                <a:latin typeface="Bitter"/>
              </a:rPr>
              <a:t>Health At Every Size® Curriculum by </a:t>
            </a:r>
            <a:r>
              <a:rPr lang="en-US" sz="1400" b="0" i="0" u="none" strike="noStrike" dirty="0">
                <a:solidFill>
                  <a:srgbClr val="000000"/>
                </a:solidFill>
                <a:effectLst/>
                <a:latin typeface="Bitter"/>
              </a:rPr>
              <a:t>ASDAH, NAAFA, &amp; SNEB</a:t>
            </a:r>
            <a:r>
              <a:rPr lang="en-US" sz="1400" b="0" i="0" dirty="0">
                <a:solidFill>
                  <a:srgbClr val="555555"/>
                </a:solidFill>
                <a:effectLst/>
                <a:latin typeface="Bitter"/>
              </a:rPr>
              <a:t> </a:t>
            </a:r>
            <a:endParaRPr lang="en-US" sz="1400" dirty="0"/>
          </a:p>
        </p:txBody>
      </p:sp>
    </p:spTree>
    <p:extLst>
      <p:ext uri="{BB962C8B-B14F-4D97-AF65-F5344CB8AC3E}">
        <p14:creationId xmlns:p14="http://schemas.microsoft.com/office/powerpoint/2010/main" val="16295190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39D3D253-F936-D24A-A206-9CFADC69BAA3}"/>
              </a:ext>
            </a:extLst>
          </p:cNvPr>
          <p:cNvSpPr>
            <a:spLocks noGrp="1"/>
          </p:cNvSpPr>
          <p:nvPr>
            <p:ph type="body" idx="1"/>
          </p:nvPr>
        </p:nvSpPr>
        <p:spPr>
          <a:xfrm>
            <a:off x="895042" y="1768499"/>
            <a:ext cx="4754880" cy="640080"/>
          </a:xfrm>
        </p:spPr>
        <p:txBody>
          <a:bodyPr>
            <a:normAutofit/>
          </a:bodyPr>
          <a:lstStyle/>
          <a:p>
            <a:r>
              <a:rPr lang="en-US" sz="3200" dirty="0"/>
              <a:t>Diet Group</a:t>
            </a:r>
          </a:p>
        </p:txBody>
      </p:sp>
      <p:sp>
        <p:nvSpPr>
          <p:cNvPr id="10" name="Content Placeholder 9">
            <a:extLst>
              <a:ext uri="{FF2B5EF4-FFF2-40B4-BE49-F238E27FC236}">
                <a16:creationId xmlns:a16="http://schemas.microsoft.com/office/drawing/2014/main" id="{8DDC4DDA-BE7E-0146-BA1B-D59347BE0D2D}"/>
              </a:ext>
            </a:extLst>
          </p:cNvPr>
          <p:cNvSpPr>
            <a:spLocks noGrp="1"/>
          </p:cNvSpPr>
          <p:nvPr>
            <p:ph sz="half" idx="2"/>
          </p:nvPr>
        </p:nvSpPr>
        <p:spPr>
          <a:xfrm>
            <a:off x="630196" y="2743200"/>
            <a:ext cx="5284572" cy="3630168"/>
          </a:xfrm>
        </p:spPr>
        <p:txBody>
          <a:bodyPr>
            <a:normAutofit lnSpcReduction="10000"/>
          </a:bodyPr>
          <a:lstStyle/>
          <a:p>
            <a:r>
              <a:rPr lang="en-US" sz="2400" dirty="0"/>
              <a:t>Calorie restriction and food diaries</a:t>
            </a:r>
          </a:p>
          <a:p>
            <a:r>
              <a:rPr lang="en-US" sz="2400" dirty="0"/>
              <a:t>Reading food labels/fat grams/carb counts</a:t>
            </a:r>
          </a:p>
          <a:p>
            <a:r>
              <a:rPr lang="en-US" sz="2400" dirty="0"/>
              <a:t>Excluding certain food groups/limiting food intake</a:t>
            </a:r>
          </a:p>
          <a:p>
            <a:r>
              <a:rPr lang="en-US" sz="2400" dirty="0"/>
              <a:t>Stressing the benefits of exercise</a:t>
            </a:r>
          </a:p>
          <a:p>
            <a:r>
              <a:rPr lang="en-US" sz="2400" dirty="0"/>
              <a:t>Encouraging specific exercise interventions</a:t>
            </a:r>
          </a:p>
        </p:txBody>
      </p:sp>
      <p:sp>
        <p:nvSpPr>
          <p:cNvPr id="11" name="Text Placeholder 10">
            <a:extLst>
              <a:ext uri="{FF2B5EF4-FFF2-40B4-BE49-F238E27FC236}">
                <a16:creationId xmlns:a16="http://schemas.microsoft.com/office/drawing/2014/main" id="{7D390331-7D69-8F41-9C5D-0580FBE707F3}"/>
              </a:ext>
            </a:extLst>
          </p:cNvPr>
          <p:cNvSpPr>
            <a:spLocks noGrp="1"/>
          </p:cNvSpPr>
          <p:nvPr>
            <p:ph type="body" sz="quarter" idx="3"/>
          </p:nvPr>
        </p:nvSpPr>
        <p:spPr>
          <a:xfrm>
            <a:off x="6373370" y="1773936"/>
            <a:ext cx="4754880" cy="640080"/>
          </a:xfrm>
        </p:spPr>
        <p:txBody>
          <a:bodyPr>
            <a:normAutofit/>
          </a:bodyPr>
          <a:lstStyle/>
          <a:p>
            <a:r>
              <a:rPr lang="en-US" sz="3200" dirty="0"/>
              <a:t>Non-Diet (HAES)</a:t>
            </a:r>
          </a:p>
        </p:txBody>
      </p:sp>
      <p:sp>
        <p:nvSpPr>
          <p:cNvPr id="12" name="Content Placeholder 11">
            <a:extLst>
              <a:ext uri="{FF2B5EF4-FFF2-40B4-BE49-F238E27FC236}">
                <a16:creationId xmlns:a16="http://schemas.microsoft.com/office/drawing/2014/main" id="{D445405D-EF20-3842-80FC-6177F816DDB7}"/>
              </a:ext>
            </a:extLst>
          </p:cNvPr>
          <p:cNvSpPr>
            <a:spLocks noGrp="1"/>
          </p:cNvSpPr>
          <p:nvPr>
            <p:ph sz="quarter" idx="4"/>
          </p:nvPr>
        </p:nvSpPr>
        <p:spPr>
          <a:xfrm>
            <a:off x="6277234" y="2743200"/>
            <a:ext cx="5561941" cy="3630168"/>
          </a:xfrm>
        </p:spPr>
        <p:txBody>
          <a:bodyPr>
            <a:normAutofit lnSpcReduction="10000"/>
          </a:bodyPr>
          <a:lstStyle/>
          <a:p>
            <a:r>
              <a:rPr lang="en-US" sz="2400" dirty="0"/>
              <a:t>Body acceptance/self worth, regardless of shape or size</a:t>
            </a:r>
          </a:p>
          <a:p>
            <a:r>
              <a:rPr lang="en-US" sz="2400" dirty="0"/>
              <a:t>Encouraging techniques to focus on internal vs. external cues for hunger and fullness</a:t>
            </a:r>
          </a:p>
          <a:p>
            <a:r>
              <a:rPr lang="en-US" sz="2400" dirty="0"/>
              <a:t>Nutrition education focused on the effects of food choices on well-being</a:t>
            </a:r>
          </a:p>
          <a:p>
            <a:r>
              <a:rPr lang="en-US" sz="2400" dirty="0"/>
              <a:t>Encouraging physical activity that is enjoyable and feels good for your body</a:t>
            </a:r>
          </a:p>
        </p:txBody>
      </p:sp>
      <p:sp>
        <p:nvSpPr>
          <p:cNvPr id="2" name="Title 1">
            <a:extLst>
              <a:ext uri="{FF2B5EF4-FFF2-40B4-BE49-F238E27FC236}">
                <a16:creationId xmlns:a16="http://schemas.microsoft.com/office/drawing/2014/main" id="{C73F4163-04E2-2A4D-831B-E29EDD43458B}"/>
              </a:ext>
            </a:extLst>
          </p:cNvPr>
          <p:cNvSpPr>
            <a:spLocks noGrp="1"/>
          </p:cNvSpPr>
          <p:nvPr>
            <p:ph type="title"/>
          </p:nvPr>
        </p:nvSpPr>
        <p:spPr>
          <a:xfrm>
            <a:off x="1820028" y="164592"/>
            <a:ext cx="8914411" cy="1609344"/>
          </a:xfrm>
        </p:spPr>
        <p:txBody>
          <a:bodyPr/>
          <a:lstStyle/>
          <a:p>
            <a:r>
              <a:rPr lang="en-US" dirty="0"/>
              <a:t>What an intervention looks like</a:t>
            </a:r>
          </a:p>
        </p:txBody>
      </p:sp>
      <p:sp>
        <p:nvSpPr>
          <p:cNvPr id="7" name="TextBox 6">
            <a:extLst>
              <a:ext uri="{FF2B5EF4-FFF2-40B4-BE49-F238E27FC236}">
                <a16:creationId xmlns:a16="http://schemas.microsoft.com/office/drawing/2014/main" id="{4FBFFD0F-13C4-4653-97C1-EA7AE3C126CC}"/>
              </a:ext>
            </a:extLst>
          </p:cNvPr>
          <p:cNvSpPr txBox="1"/>
          <p:nvPr/>
        </p:nvSpPr>
        <p:spPr>
          <a:xfrm>
            <a:off x="0" y="6443077"/>
            <a:ext cx="4647303" cy="307777"/>
          </a:xfrm>
          <a:prstGeom prst="rect">
            <a:avLst/>
          </a:prstGeom>
          <a:noFill/>
        </p:spPr>
        <p:txBody>
          <a:bodyPr wrap="square" rtlCol="0">
            <a:spAutoFit/>
          </a:bodyPr>
          <a:lstStyle/>
          <a:p>
            <a:r>
              <a:rPr lang="en-US" sz="1400" b="0" i="0" dirty="0">
                <a:solidFill>
                  <a:srgbClr val="555555"/>
                </a:solidFill>
                <a:effectLst/>
                <a:latin typeface="Bitter"/>
              </a:rPr>
              <a:t>Health At Every Size® Curriculum by </a:t>
            </a:r>
            <a:r>
              <a:rPr lang="en-US" sz="1400" b="0" i="0" u="none" strike="noStrike" dirty="0">
                <a:solidFill>
                  <a:srgbClr val="000000"/>
                </a:solidFill>
                <a:effectLst/>
                <a:latin typeface="Bitter"/>
              </a:rPr>
              <a:t>ASDAH, NAAFA, &amp; SNEB</a:t>
            </a:r>
            <a:r>
              <a:rPr lang="en-US" sz="1400" b="0" i="0" dirty="0">
                <a:solidFill>
                  <a:srgbClr val="555555"/>
                </a:solidFill>
                <a:effectLst/>
                <a:latin typeface="Bitter"/>
              </a:rPr>
              <a:t> </a:t>
            </a:r>
            <a:endParaRPr lang="en-US" sz="1400" dirty="0"/>
          </a:p>
        </p:txBody>
      </p:sp>
    </p:spTree>
    <p:extLst>
      <p:ext uri="{BB962C8B-B14F-4D97-AF65-F5344CB8AC3E}">
        <p14:creationId xmlns:p14="http://schemas.microsoft.com/office/powerpoint/2010/main" val="1045538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3E9DC4A-4496-4852-B4E1-583527A43E9E}"/>
              </a:ext>
            </a:extLst>
          </p:cNvPr>
          <p:cNvPicPr>
            <a:picLocks noChangeAspect="1"/>
          </p:cNvPicPr>
          <p:nvPr/>
        </p:nvPicPr>
        <p:blipFill>
          <a:blip r:embed="rId2"/>
          <a:stretch>
            <a:fillRect/>
          </a:stretch>
        </p:blipFill>
        <p:spPr>
          <a:xfrm>
            <a:off x="170957" y="96564"/>
            <a:ext cx="8486775" cy="6286500"/>
          </a:xfrm>
          <a:prstGeom prst="rect">
            <a:avLst/>
          </a:prstGeom>
        </p:spPr>
      </p:pic>
      <p:sp>
        <p:nvSpPr>
          <p:cNvPr id="7" name="TextBox 6">
            <a:extLst>
              <a:ext uri="{FF2B5EF4-FFF2-40B4-BE49-F238E27FC236}">
                <a16:creationId xmlns:a16="http://schemas.microsoft.com/office/drawing/2014/main" id="{BF3664B4-6777-426E-AF5C-5BDB68D6C627}"/>
              </a:ext>
            </a:extLst>
          </p:cNvPr>
          <p:cNvSpPr txBox="1"/>
          <p:nvPr/>
        </p:nvSpPr>
        <p:spPr>
          <a:xfrm>
            <a:off x="8812530" y="261052"/>
            <a:ext cx="3208512" cy="230832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People come in a variety of shapes and sizes - a positive characteristic of the human race.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Good health is NOT defined by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Body size.  Good health is a state of physical, mental and social well-being</a:t>
            </a:r>
          </a:p>
        </p:txBody>
      </p:sp>
      <p:sp>
        <p:nvSpPr>
          <p:cNvPr id="9" name="TextBox 8">
            <a:extLst>
              <a:ext uri="{FF2B5EF4-FFF2-40B4-BE49-F238E27FC236}">
                <a16:creationId xmlns:a16="http://schemas.microsoft.com/office/drawing/2014/main" id="{49E23FD3-CBDB-4D3B-842C-C36511AC3669}"/>
              </a:ext>
            </a:extLst>
          </p:cNvPr>
          <p:cNvSpPr txBox="1"/>
          <p:nvPr/>
        </p:nvSpPr>
        <p:spPr>
          <a:xfrm>
            <a:off x="8972090" y="2611666"/>
            <a:ext cx="6097904"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There is no one ideal body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size, shape, or weight that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every individual should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strive to achieve.</a:t>
            </a:r>
          </a:p>
        </p:txBody>
      </p:sp>
      <p:sp>
        <p:nvSpPr>
          <p:cNvPr id="11" name="TextBox 10">
            <a:extLst>
              <a:ext uri="{FF2B5EF4-FFF2-40B4-BE49-F238E27FC236}">
                <a16:creationId xmlns:a16="http://schemas.microsoft.com/office/drawing/2014/main" id="{8A289B4E-D9D3-445A-AADA-9C0515F775F1}"/>
              </a:ext>
            </a:extLst>
          </p:cNvPr>
          <p:cNvSpPr txBox="1"/>
          <p:nvPr/>
        </p:nvSpPr>
        <p:spPr>
          <a:xfrm>
            <a:off x="8972089" y="3928795"/>
            <a:ext cx="2326465" cy="9233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Every body is a good body, whatever its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size or shape.</a:t>
            </a:r>
          </a:p>
        </p:txBody>
      </p:sp>
      <p:sp>
        <p:nvSpPr>
          <p:cNvPr id="13" name="TextBox 12">
            <a:extLst>
              <a:ext uri="{FF2B5EF4-FFF2-40B4-BE49-F238E27FC236}">
                <a16:creationId xmlns:a16="http://schemas.microsoft.com/office/drawing/2014/main" id="{712BD7FA-4B2C-42FD-89B0-B4C315529ECD}"/>
              </a:ext>
            </a:extLst>
          </p:cNvPr>
          <p:cNvSpPr txBox="1"/>
          <p:nvPr/>
        </p:nvSpPr>
        <p:spPr>
          <a:xfrm>
            <a:off x="8949689" y="4905078"/>
            <a:ext cx="2966085" cy="203132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Self-esteem and body image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are strongly linked.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By feeling good about their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bodies and who they are,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people are motivated to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maintain healthy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behaviors.</a:t>
            </a:r>
          </a:p>
        </p:txBody>
      </p:sp>
    </p:spTree>
    <p:extLst>
      <p:ext uri="{BB962C8B-B14F-4D97-AF65-F5344CB8AC3E}">
        <p14:creationId xmlns:p14="http://schemas.microsoft.com/office/powerpoint/2010/main" val="25466876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9BB2C-21DF-544C-9915-370000177CEC}"/>
              </a:ext>
            </a:extLst>
          </p:cNvPr>
          <p:cNvSpPr>
            <a:spLocks noGrp="1"/>
          </p:cNvSpPr>
          <p:nvPr>
            <p:ph type="title"/>
          </p:nvPr>
        </p:nvSpPr>
        <p:spPr/>
        <p:txBody>
          <a:bodyPr/>
          <a:lstStyle/>
          <a:p>
            <a:pPr algn="ctr"/>
            <a:r>
              <a:rPr lang="en-US" dirty="0"/>
              <a:t>Common misconceptions of HAES: myths vs facts</a:t>
            </a:r>
          </a:p>
        </p:txBody>
      </p:sp>
      <p:sp>
        <p:nvSpPr>
          <p:cNvPr id="4" name="Content Placeholder 3">
            <a:extLst>
              <a:ext uri="{FF2B5EF4-FFF2-40B4-BE49-F238E27FC236}">
                <a16:creationId xmlns:a16="http://schemas.microsoft.com/office/drawing/2014/main" id="{B93F0FF8-AE0F-1641-8997-CB9693283C48}"/>
              </a:ext>
            </a:extLst>
          </p:cNvPr>
          <p:cNvSpPr>
            <a:spLocks noGrp="1"/>
          </p:cNvSpPr>
          <p:nvPr>
            <p:ph sz="half" idx="1"/>
          </p:nvPr>
        </p:nvSpPr>
        <p:spPr>
          <a:xfrm>
            <a:off x="437676" y="2194560"/>
            <a:ext cx="5283502" cy="3977640"/>
          </a:xfrm>
        </p:spPr>
        <p:txBody>
          <a:bodyPr>
            <a:normAutofit/>
          </a:bodyPr>
          <a:lstStyle/>
          <a:p>
            <a:pPr marL="0" indent="0">
              <a:buNone/>
            </a:pPr>
            <a:r>
              <a:rPr lang="en-US" b="1" dirty="0"/>
              <a:t>MYTH: HAES means everyone is healthy, regardless of weight</a:t>
            </a:r>
          </a:p>
          <a:p>
            <a:pPr marL="0" indent="0">
              <a:buNone/>
            </a:pPr>
            <a:endParaRPr lang="en-US" dirty="0"/>
          </a:p>
          <a:p>
            <a:pPr marL="0" indent="0">
              <a:buNone/>
            </a:pPr>
            <a:r>
              <a:rPr lang="en-US" dirty="0"/>
              <a:t>FACTS:</a:t>
            </a:r>
          </a:p>
          <a:p>
            <a:r>
              <a:rPr lang="en-US" dirty="0"/>
              <a:t>Not everyone may be at a weight that is right for them</a:t>
            </a:r>
          </a:p>
          <a:p>
            <a:r>
              <a:rPr lang="en-US" dirty="0"/>
              <a:t>However, efforts to lose weight are often futile, and can even be harmful</a:t>
            </a:r>
          </a:p>
          <a:p>
            <a:r>
              <a:rPr lang="en-US" dirty="0"/>
              <a:t>HAES supports people in making good health choices REGARDLESS OF SIZE</a:t>
            </a:r>
          </a:p>
          <a:p>
            <a:endParaRPr lang="en-US" dirty="0"/>
          </a:p>
        </p:txBody>
      </p:sp>
      <p:sp>
        <p:nvSpPr>
          <p:cNvPr id="5" name="Content Placeholder 4">
            <a:extLst>
              <a:ext uri="{FF2B5EF4-FFF2-40B4-BE49-F238E27FC236}">
                <a16:creationId xmlns:a16="http://schemas.microsoft.com/office/drawing/2014/main" id="{C7345E53-E83B-3648-A075-554764B18294}"/>
              </a:ext>
            </a:extLst>
          </p:cNvPr>
          <p:cNvSpPr>
            <a:spLocks noGrp="1"/>
          </p:cNvSpPr>
          <p:nvPr>
            <p:ph sz="half" idx="2"/>
          </p:nvPr>
        </p:nvSpPr>
        <p:spPr>
          <a:xfrm>
            <a:off x="6096000" y="2194560"/>
            <a:ext cx="5655276" cy="3977639"/>
          </a:xfrm>
        </p:spPr>
        <p:txBody>
          <a:bodyPr>
            <a:normAutofit/>
          </a:bodyPr>
          <a:lstStyle/>
          <a:p>
            <a:pPr marL="0" indent="0">
              <a:buNone/>
            </a:pPr>
            <a:r>
              <a:rPr lang="en-US" b="1" dirty="0"/>
              <a:t>MYTH: HAES means people shouldn't be concerned about nutrition and activity</a:t>
            </a:r>
          </a:p>
          <a:p>
            <a:pPr marL="0" indent="0">
              <a:buNone/>
            </a:pPr>
            <a:endParaRPr lang="en-US" dirty="0"/>
          </a:p>
          <a:p>
            <a:pPr marL="0" indent="0">
              <a:buNone/>
            </a:pPr>
            <a:r>
              <a:rPr lang="en-US" dirty="0"/>
              <a:t>FACTS:</a:t>
            </a:r>
          </a:p>
          <a:p>
            <a:r>
              <a:rPr lang="en-US" dirty="0"/>
              <a:t>Eating and exercise are important components of health (weight is not)</a:t>
            </a:r>
          </a:p>
          <a:p>
            <a:r>
              <a:rPr lang="en-US" dirty="0"/>
              <a:t>When eating based on internal cues, certain foods make you feel better than others</a:t>
            </a:r>
          </a:p>
          <a:p>
            <a:r>
              <a:rPr lang="en-US" dirty="0"/>
              <a:t>Dietary variety is encouraged</a:t>
            </a:r>
          </a:p>
        </p:txBody>
      </p:sp>
      <p:sp>
        <p:nvSpPr>
          <p:cNvPr id="6" name="TextBox 5">
            <a:extLst>
              <a:ext uri="{FF2B5EF4-FFF2-40B4-BE49-F238E27FC236}">
                <a16:creationId xmlns:a16="http://schemas.microsoft.com/office/drawing/2014/main" id="{F75020E1-69BF-4178-BB16-8FCCBD715122}"/>
              </a:ext>
            </a:extLst>
          </p:cNvPr>
          <p:cNvSpPr txBox="1"/>
          <p:nvPr/>
        </p:nvSpPr>
        <p:spPr>
          <a:xfrm>
            <a:off x="0" y="6443077"/>
            <a:ext cx="4647303" cy="307777"/>
          </a:xfrm>
          <a:prstGeom prst="rect">
            <a:avLst/>
          </a:prstGeom>
          <a:noFill/>
        </p:spPr>
        <p:txBody>
          <a:bodyPr wrap="square" rtlCol="0">
            <a:spAutoFit/>
          </a:bodyPr>
          <a:lstStyle/>
          <a:p>
            <a:r>
              <a:rPr lang="en-US" sz="1400" b="0" i="0" dirty="0">
                <a:solidFill>
                  <a:srgbClr val="555555"/>
                </a:solidFill>
                <a:effectLst/>
                <a:latin typeface="Bitter"/>
              </a:rPr>
              <a:t>Health At Every Size® Curriculum by </a:t>
            </a:r>
            <a:r>
              <a:rPr lang="en-US" sz="1400" b="0" i="0" u="none" strike="noStrike" dirty="0">
                <a:solidFill>
                  <a:srgbClr val="000000"/>
                </a:solidFill>
                <a:effectLst/>
                <a:latin typeface="Bitter"/>
              </a:rPr>
              <a:t>ASDAH, NAAFA, &amp; SNEB</a:t>
            </a:r>
            <a:r>
              <a:rPr lang="en-US" sz="1400" b="0" i="0" dirty="0">
                <a:solidFill>
                  <a:srgbClr val="555555"/>
                </a:solidFill>
                <a:effectLst/>
                <a:latin typeface="Bitter"/>
              </a:rPr>
              <a:t> </a:t>
            </a:r>
            <a:endParaRPr lang="en-US" sz="1400" dirty="0"/>
          </a:p>
        </p:txBody>
      </p:sp>
    </p:spTree>
    <p:extLst>
      <p:ext uri="{BB962C8B-B14F-4D97-AF65-F5344CB8AC3E}">
        <p14:creationId xmlns:p14="http://schemas.microsoft.com/office/powerpoint/2010/main" val="38381061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C5591-C41F-744C-96BB-D2A54831ECC2}"/>
              </a:ext>
            </a:extLst>
          </p:cNvPr>
          <p:cNvSpPr>
            <a:spLocks noGrp="1"/>
          </p:cNvSpPr>
          <p:nvPr>
            <p:ph type="title"/>
          </p:nvPr>
        </p:nvSpPr>
        <p:spPr/>
        <p:txBody>
          <a:bodyPr/>
          <a:lstStyle/>
          <a:p>
            <a:r>
              <a:rPr lang="en-US" dirty="0"/>
              <a:t>Reviewing the article</a:t>
            </a:r>
          </a:p>
        </p:txBody>
      </p:sp>
      <p:sp>
        <p:nvSpPr>
          <p:cNvPr id="3" name="Content Placeholder 2">
            <a:extLst>
              <a:ext uri="{FF2B5EF4-FFF2-40B4-BE49-F238E27FC236}">
                <a16:creationId xmlns:a16="http://schemas.microsoft.com/office/drawing/2014/main" id="{F39BACA1-1422-1944-B26F-82CED17CD15E}"/>
              </a:ext>
            </a:extLst>
          </p:cNvPr>
          <p:cNvSpPr>
            <a:spLocks noGrp="1"/>
          </p:cNvSpPr>
          <p:nvPr>
            <p:ph idx="1"/>
          </p:nvPr>
        </p:nvSpPr>
        <p:spPr>
          <a:xfrm>
            <a:off x="1069848" y="1925618"/>
            <a:ext cx="10058400" cy="4289612"/>
          </a:xfrm>
        </p:spPr>
        <p:txBody>
          <a:bodyPr>
            <a:normAutofit lnSpcReduction="10000"/>
          </a:bodyPr>
          <a:lstStyle/>
          <a:p>
            <a:r>
              <a:rPr lang="en-US" dirty="0"/>
              <a:t>A “Systematic Review”</a:t>
            </a:r>
          </a:p>
          <a:p>
            <a:r>
              <a:rPr lang="en-US" dirty="0"/>
              <a:t>Participants: Men &amp; Women who were overweight and/or obese</a:t>
            </a:r>
          </a:p>
          <a:p>
            <a:r>
              <a:rPr lang="en-US" dirty="0"/>
              <a:t>All studies included were tested for risk of bias and validity using the Cochrane Collaboration tool</a:t>
            </a:r>
          </a:p>
          <a:p>
            <a:r>
              <a:rPr lang="en-US" dirty="0"/>
              <a:t>The review contained 14 papers describing 7 studies</a:t>
            </a:r>
          </a:p>
          <a:p>
            <a:r>
              <a:rPr lang="en-US" dirty="0"/>
              <a:t>Main goals: investigating the effects of HAES-based interventions on outcomes related to health and well-being</a:t>
            </a:r>
          </a:p>
          <a:p>
            <a:r>
              <a:rPr lang="en-US" dirty="0"/>
              <a:t>Interventions focused on encouraging healthy eating behaviors and physical activities, while encouraging participants to improve self-acceptance, self-consciousness, and wellbeing, instead of weight loss alone</a:t>
            </a:r>
          </a:p>
          <a:p>
            <a:r>
              <a:rPr lang="en-US" dirty="0"/>
              <a:t>Control groups focused on prescribing diets for participants +/- physical activity regimens</a:t>
            </a:r>
          </a:p>
        </p:txBody>
      </p:sp>
      <p:sp>
        <p:nvSpPr>
          <p:cNvPr id="4" name="TextBox 3">
            <a:extLst>
              <a:ext uri="{FF2B5EF4-FFF2-40B4-BE49-F238E27FC236}">
                <a16:creationId xmlns:a16="http://schemas.microsoft.com/office/drawing/2014/main" id="{90C493D0-BCF9-44EB-9959-7F13AE59BFF6}"/>
              </a:ext>
            </a:extLst>
          </p:cNvPr>
          <p:cNvSpPr txBox="1"/>
          <p:nvPr/>
        </p:nvSpPr>
        <p:spPr>
          <a:xfrm>
            <a:off x="96819" y="6375154"/>
            <a:ext cx="2990626" cy="338554"/>
          </a:xfrm>
          <a:prstGeom prst="rect">
            <a:avLst/>
          </a:prstGeom>
          <a:noFill/>
        </p:spPr>
        <p:txBody>
          <a:bodyPr wrap="square" rtlCol="0">
            <a:spAutoFit/>
          </a:bodyPr>
          <a:lstStyle/>
          <a:p>
            <a:r>
              <a:rPr lang="en-US" sz="1600" dirty="0" err="1"/>
              <a:t>Ulian</a:t>
            </a:r>
            <a:r>
              <a:rPr lang="en-US" sz="1600" dirty="0"/>
              <a:t> et. al., </a:t>
            </a:r>
            <a:r>
              <a:rPr lang="en-US" sz="1600" i="1" dirty="0" err="1"/>
              <a:t>Obes</a:t>
            </a:r>
            <a:r>
              <a:rPr lang="en-US" sz="1600" i="1" dirty="0"/>
              <a:t> Rev. </a:t>
            </a:r>
            <a:r>
              <a:rPr lang="en-US" sz="1600" dirty="0"/>
              <a:t>2018</a:t>
            </a:r>
          </a:p>
        </p:txBody>
      </p:sp>
    </p:spTree>
    <p:extLst>
      <p:ext uri="{BB962C8B-B14F-4D97-AF65-F5344CB8AC3E}">
        <p14:creationId xmlns:p14="http://schemas.microsoft.com/office/powerpoint/2010/main" val="35750767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1933FBD-DC0B-9142-8EDE-BA8955FC0D60}"/>
              </a:ext>
            </a:extLst>
          </p:cNvPr>
          <p:cNvSpPr>
            <a:spLocks noGrp="1"/>
          </p:cNvSpPr>
          <p:nvPr>
            <p:ph type="body" idx="1"/>
          </p:nvPr>
        </p:nvSpPr>
        <p:spPr/>
        <p:txBody>
          <a:bodyPr/>
          <a:lstStyle/>
          <a:p>
            <a:r>
              <a:rPr lang="en-US" dirty="0"/>
              <a:t>HAES</a:t>
            </a:r>
          </a:p>
        </p:txBody>
      </p:sp>
      <p:sp>
        <p:nvSpPr>
          <p:cNvPr id="3" name="Content Placeholder 2">
            <a:extLst>
              <a:ext uri="{FF2B5EF4-FFF2-40B4-BE49-F238E27FC236}">
                <a16:creationId xmlns:a16="http://schemas.microsoft.com/office/drawing/2014/main" id="{E907871B-3618-574E-8854-FFC258C8A4E2}"/>
              </a:ext>
            </a:extLst>
          </p:cNvPr>
          <p:cNvSpPr>
            <a:spLocks noGrp="1"/>
          </p:cNvSpPr>
          <p:nvPr>
            <p:ph sz="half" idx="2"/>
          </p:nvPr>
        </p:nvSpPr>
        <p:spPr>
          <a:xfrm>
            <a:off x="1069848" y="2743199"/>
            <a:ext cx="4754880" cy="3291839"/>
          </a:xfrm>
        </p:spPr>
        <p:txBody>
          <a:bodyPr>
            <a:normAutofit/>
          </a:bodyPr>
          <a:lstStyle/>
          <a:p>
            <a:r>
              <a:rPr lang="en-US" dirty="0"/>
              <a:t>Improved “well-being”: decreased depression, better QoL</a:t>
            </a:r>
          </a:p>
          <a:p>
            <a:r>
              <a:rPr lang="en-US" dirty="0"/>
              <a:t>Decreased “drive for thinness” and body-image distortion</a:t>
            </a:r>
          </a:p>
          <a:p>
            <a:r>
              <a:rPr lang="en-US" dirty="0"/>
              <a:t>Improved eating behavior: reduced cognitive constraint and binge eating; improvement in recognizing and responding to hunger and satiety cues</a:t>
            </a:r>
          </a:p>
          <a:p>
            <a:endParaRPr lang="en-US" dirty="0"/>
          </a:p>
        </p:txBody>
      </p:sp>
      <p:sp>
        <p:nvSpPr>
          <p:cNvPr id="4" name="Text Placeholder 3">
            <a:extLst>
              <a:ext uri="{FF2B5EF4-FFF2-40B4-BE49-F238E27FC236}">
                <a16:creationId xmlns:a16="http://schemas.microsoft.com/office/drawing/2014/main" id="{86E505CB-8215-E546-A303-7E739C19BDB8}"/>
              </a:ext>
            </a:extLst>
          </p:cNvPr>
          <p:cNvSpPr>
            <a:spLocks noGrp="1"/>
          </p:cNvSpPr>
          <p:nvPr>
            <p:ph type="body" sz="quarter" idx="3"/>
          </p:nvPr>
        </p:nvSpPr>
        <p:spPr/>
        <p:txBody>
          <a:bodyPr/>
          <a:lstStyle/>
          <a:p>
            <a:r>
              <a:rPr lang="en-US" dirty="0"/>
              <a:t>Both</a:t>
            </a:r>
          </a:p>
        </p:txBody>
      </p:sp>
      <p:sp>
        <p:nvSpPr>
          <p:cNvPr id="5" name="Content Placeholder 4">
            <a:extLst>
              <a:ext uri="{FF2B5EF4-FFF2-40B4-BE49-F238E27FC236}">
                <a16:creationId xmlns:a16="http://schemas.microsoft.com/office/drawing/2014/main" id="{2D1AC459-FC11-7143-82F2-2C05C7ACBD1E}"/>
              </a:ext>
            </a:extLst>
          </p:cNvPr>
          <p:cNvSpPr>
            <a:spLocks noGrp="1"/>
          </p:cNvSpPr>
          <p:nvPr>
            <p:ph sz="quarter" idx="4"/>
          </p:nvPr>
        </p:nvSpPr>
        <p:spPr/>
        <p:txBody>
          <a:bodyPr>
            <a:normAutofit fontScale="85000" lnSpcReduction="20000"/>
          </a:bodyPr>
          <a:lstStyle/>
          <a:p>
            <a:pPr marL="285750" indent="-285750">
              <a:buFont typeface="Arial" panose="020B0604020202020204" pitchFamily="34" charset="0"/>
              <a:buChar char="•"/>
            </a:pPr>
            <a:r>
              <a:rPr lang="en-US" dirty="0"/>
              <a:t>Clinically significant decrease in systolic BP</a:t>
            </a:r>
          </a:p>
          <a:p>
            <a:pPr marL="285750" indent="-285750">
              <a:buFont typeface="Arial" panose="020B0604020202020204" pitchFamily="34" charset="0"/>
              <a:buChar char="•"/>
            </a:pPr>
            <a:r>
              <a:rPr lang="en-US" dirty="0"/>
              <a:t>Varying outcomes with changes in cholesterol</a:t>
            </a:r>
          </a:p>
          <a:p>
            <a:pPr marL="285750" indent="-285750">
              <a:buFont typeface="Arial" panose="020B0604020202020204" pitchFamily="34" charset="0"/>
              <a:buChar char="•"/>
            </a:pPr>
            <a:r>
              <a:rPr lang="en-US" dirty="0"/>
              <a:t>Improved self-esteem</a:t>
            </a:r>
          </a:p>
          <a:p>
            <a:pPr marL="285750" indent="-285750">
              <a:buFont typeface="Arial" panose="020B0604020202020204" pitchFamily="34" charset="0"/>
              <a:buChar char="•"/>
            </a:pPr>
            <a:r>
              <a:rPr lang="en-US" dirty="0"/>
              <a:t>Clinically significant decreases in body weight and waist-to-hip ratios</a:t>
            </a:r>
          </a:p>
          <a:p>
            <a:pPr marL="285750" indent="-285750">
              <a:buFont typeface="Arial" panose="020B0604020202020204" pitchFamily="34" charset="0"/>
              <a:buChar char="•"/>
            </a:pPr>
            <a:r>
              <a:rPr lang="en-US" dirty="0"/>
              <a:t>Improvements in body weight and satisfaction</a:t>
            </a:r>
          </a:p>
          <a:p>
            <a:pPr marL="285750" indent="-285750">
              <a:buFont typeface="Arial" panose="020B0604020202020204" pitchFamily="34" charset="0"/>
              <a:buChar char="•"/>
            </a:pPr>
            <a:r>
              <a:rPr lang="en-US" dirty="0"/>
              <a:t>Clinically significant decrease in disinhibition with food intake</a:t>
            </a:r>
          </a:p>
          <a:p>
            <a:pPr marL="285750" indent="-285750">
              <a:buFont typeface="Arial" panose="020B0604020202020204" pitchFamily="34" charset="0"/>
              <a:buChar char="•"/>
            </a:pPr>
            <a:r>
              <a:rPr lang="en-US" dirty="0"/>
              <a:t>Increase in physical activity levels</a:t>
            </a:r>
          </a:p>
          <a:p>
            <a:endParaRPr lang="en-US" dirty="0"/>
          </a:p>
        </p:txBody>
      </p:sp>
      <p:sp>
        <p:nvSpPr>
          <p:cNvPr id="6" name="Title 5">
            <a:extLst>
              <a:ext uri="{FF2B5EF4-FFF2-40B4-BE49-F238E27FC236}">
                <a16:creationId xmlns:a16="http://schemas.microsoft.com/office/drawing/2014/main" id="{5A7601BF-7906-3744-9DC2-1CFC29BFB8A4}"/>
              </a:ext>
            </a:extLst>
          </p:cNvPr>
          <p:cNvSpPr>
            <a:spLocks noGrp="1"/>
          </p:cNvSpPr>
          <p:nvPr>
            <p:ph type="title"/>
          </p:nvPr>
        </p:nvSpPr>
        <p:spPr/>
        <p:txBody>
          <a:bodyPr/>
          <a:lstStyle/>
          <a:p>
            <a:r>
              <a:rPr lang="en-US" dirty="0"/>
              <a:t>Comparing the data</a:t>
            </a:r>
          </a:p>
        </p:txBody>
      </p:sp>
      <p:sp>
        <p:nvSpPr>
          <p:cNvPr id="7" name="TextBox 6">
            <a:extLst>
              <a:ext uri="{FF2B5EF4-FFF2-40B4-BE49-F238E27FC236}">
                <a16:creationId xmlns:a16="http://schemas.microsoft.com/office/drawing/2014/main" id="{B8C73854-95CA-482D-A475-A496F48ACFCE}"/>
              </a:ext>
            </a:extLst>
          </p:cNvPr>
          <p:cNvSpPr txBox="1"/>
          <p:nvPr/>
        </p:nvSpPr>
        <p:spPr>
          <a:xfrm>
            <a:off x="107578" y="6385911"/>
            <a:ext cx="2990626" cy="338554"/>
          </a:xfrm>
          <a:prstGeom prst="rect">
            <a:avLst/>
          </a:prstGeom>
          <a:noFill/>
        </p:spPr>
        <p:txBody>
          <a:bodyPr wrap="square" rtlCol="0">
            <a:spAutoFit/>
          </a:bodyPr>
          <a:lstStyle/>
          <a:p>
            <a:r>
              <a:rPr lang="en-US" sz="1600" dirty="0" err="1"/>
              <a:t>Ulian</a:t>
            </a:r>
            <a:r>
              <a:rPr lang="en-US" sz="1600" dirty="0"/>
              <a:t> et. al., </a:t>
            </a:r>
            <a:r>
              <a:rPr lang="en-US" sz="1600" i="1" dirty="0" err="1"/>
              <a:t>Obes</a:t>
            </a:r>
            <a:r>
              <a:rPr lang="en-US" sz="1600" i="1" dirty="0"/>
              <a:t> Rev. </a:t>
            </a:r>
            <a:r>
              <a:rPr lang="en-US" sz="1600" dirty="0"/>
              <a:t>2018</a:t>
            </a:r>
          </a:p>
        </p:txBody>
      </p:sp>
    </p:spTree>
    <p:extLst>
      <p:ext uri="{BB962C8B-B14F-4D97-AF65-F5344CB8AC3E}">
        <p14:creationId xmlns:p14="http://schemas.microsoft.com/office/powerpoint/2010/main" val="6602286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90669-7565-BC44-9DD1-04F76094917C}"/>
              </a:ext>
            </a:extLst>
          </p:cNvPr>
          <p:cNvSpPr>
            <a:spLocks noGrp="1"/>
          </p:cNvSpPr>
          <p:nvPr>
            <p:ph type="title"/>
          </p:nvPr>
        </p:nvSpPr>
        <p:spPr/>
        <p:txBody>
          <a:bodyPr/>
          <a:lstStyle/>
          <a:p>
            <a:r>
              <a:rPr lang="en-US" dirty="0"/>
              <a:t>The conclusions</a:t>
            </a:r>
          </a:p>
        </p:txBody>
      </p:sp>
      <p:sp>
        <p:nvSpPr>
          <p:cNvPr id="3" name="Content Placeholder 2">
            <a:extLst>
              <a:ext uri="{FF2B5EF4-FFF2-40B4-BE49-F238E27FC236}">
                <a16:creationId xmlns:a16="http://schemas.microsoft.com/office/drawing/2014/main" id="{59334207-217A-1842-BB8D-0357AF023316}"/>
              </a:ext>
            </a:extLst>
          </p:cNvPr>
          <p:cNvSpPr>
            <a:spLocks noGrp="1"/>
          </p:cNvSpPr>
          <p:nvPr>
            <p:ph idx="1"/>
          </p:nvPr>
        </p:nvSpPr>
        <p:spPr/>
        <p:txBody>
          <a:bodyPr>
            <a:normAutofit/>
          </a:bodyPr>
          <a:lstStyle/>
          <a:p>
            <a:r>
              <a:rPr lang="en-US" sz="2400" dirty="0"/>
              <a:t>Body weight reduction is NOT vital for major health benefits</a:t>
            </a:r>
          </a:p>
          <a:p>
            <a:r>
              <a:rPr lang="en-US" sz="2400" dirty="0"/>
              <a:t>Regardless of BMI, excessive abdominal fat poses great risks to human health, morbidity, and mortality</a:t>
            </a:r>
          </a:p>
          <a:p>
            <a:r>
              <a:rPr lang="en-US" sz="2400" dirty="0"/>
              <a:t>HAES-based interventions showed superior improvements in QoL, depression, general well-being, perceived stress, and self-esteem (in most of the studies)</a:t>
            </a:r>
          </a:p>
          <a:p>
            <a:pPr marL="0" indent="0">
              <a:buNone/>
            </a:pPr>
            <a:r>
              <a:rPr lang="en-US" sz="2400" dirty="0">
                <a:sym typeface="Wingdings" pitchFamily="2" charset="2"/>
              </a:rPr>
              <a:t></a:t>
            </a:r>
            <a:r>
              <a:rPr lang="en-US" sz="2400" dirty="0"/>
              <a:t> Also superior to controls in improving eating behavior, energy intake, and diet quality</a:t>
            </a:r>
          </a:p>
        </p:txBody>
      </p:sp>
      <p:sp>
        <p:nvSpPr>
          <p:cNvPr id="4" name="TextBox 3">
            <a:extLst>
              <a:ext uri="{FF2B5EF4-FFF2-40B4-BE49-F238E27FC236}">
                <a16:creationId xmlns:a16="http://schemas.microsoft.com/office/drawing/2014/main" id="{2F9AF994-9724-4AC7-B1F3-3FFB2A8A2C66}"/>
              </a:ext>
            </a:extLst>
          </p:cNvPr>
          <p:cNvSpPr txBox="1"/>
          <p:nvPr/>
        </p:nvSpPr>
        <p:spPr>
          <a:xfrm>
            <a:off x="75304" y="6396669"/>
            <a:ext cx="2990626" cy="338554"/>
          </a:xfrm>
          <a:prstGeom prst="rect">
            <a:avLst/>
          </a:prstGeom>
          <a:noFill/>
        </p:spPr>
        <p:txBody>
          <a:bodyPr wrap="square" rtlCol="0">
            <a:spAutoFit/>
          </a:bodyPr>
          <a:lstStyle/>
          <a:p>
            <a:r>
              <a:rPr lang="en-US" sz="1600" dirty="0" err="1"/>
              <a:t>Ulian</a:t>
            </a:r>
            <a:r>
              <a:rPr lang="en-US" sz="1600" dirty="0"/>
              <a:t> et. al., </a:t>
            </a:r>
            <a:r>
              <a:rPr lang="en-US" sz="1600" i="1" dirty="0" err="1"/>
              <a:t>Obes</a:t>
            </a:r>
            <a:r>
              <a:rPr lang="en-US" sz="1600" i="1" dirty="0"/>
              <a:t> Rev. </a:t>
            </a:r>
            <a:r>
              <a:rPr lang="en-US" sz="1600" dirty="0"/>
              <a:t>2018</a:t>
            </a:r>
          </a:p>
        </p:txBody>
      </p:sp>
    </p:spTree>
    <p:extLst>
      <p:ext uri="{BB962C8B-B14F-4D97-AF65-F5344CB8AC3E}">
        <p14:creationId xmlns:p14="http://schemas.microsoft.com/office/powerpoint/2010/main" val="32018462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A85A4-160F-1145-B884-25EE5A1DB8B6}"/>
              </a:ext>
            </a:extLst>
          </p:cNvPr>
          <p:cNvSpPr>
            <a:spLocks noGrp="1"/>
          </p:cNvSpPr>
          <p:nvPr>
            <p:ph type="title"/>
          </p:nvPr>
        </p:nvSpPr>
        <p:spPr/>
        <p:txBody>
          <a:bodyPr/>
          <a:lstStyle/>
          <a:p>
            <a:r>
              <a:rPr lang="en-US" dirty="0"/>
              <a:t>Limitations of research</a:t>
            </a:r>
          </a:p>
        </p:txBody>
      </p:sp>
      <p:sp>
        <p:nvSpPr>
          <p:cNvPr id="3" name="Content Placeholder 2">
            <a:extLst>
              <a:ext uri="{FF2B5EF4-FFF2-40B4-BE49-F238E27FC236}">
                <a16:creationId xmlns:a16="http://schemas.microsoft.com/office/drawing/2014/main" id="{4894DA61-7DB9-FA4A-97E5-E1B518AD0FD8}"/>
              </a:ext>
            </a:extLst>
          </p:cNvPr>
          <p:cNvSpPr>
            <a:spLocks noGrp="1"/>
          </p:cNvSpPr>
          <p:nvPr>
            <p:ph idx="1"/>
          </p:nvPr>
        </p:nvSpPr>
        <p:spPr/>
        <p:txBody>
          <a:bodyPr/>
          <a:lstStyle/>
          <a:p>
            <a:r>
              <a:rPr lang="en-US" dirty="0"/>
              <a:t>HAES-based approaches cover several aspects of health, which makes choosing specific interventions to study difficult</a:t>
            </a:r>
          </a:p>
          <a:p>
            <a:r>
              <a:rPr lang="en-US" dirty="0"/>
              <a:t>All participants in these studies were WOMEN (vs. Men &amp; Women, stated as inclusion criteria; age and ethnicity were not specified in the analysis)</a:t>
            </a:r>
          </a:p>
          <a:p>
            <a:r>
              <a:rPr lang="en-US" dirty="0"/>
              <a:t>Physical activity interventions varied widely among the included studies, and the effects of specific interventions remain unclear</a:t>
            </a:r>
          </a:p>
          <a:p>
            <a:r>
              <a:rPr lang="en-US" dirty="0"/>
              <a:t>Studies included varied widely in terms of follow-up, interventions utilized, sample size, methodological quality, and outcomes</a:t>
            </a:r>
          </a:p>
          <a:p>
            <a:r>
              <a:rPr lang="en-US" dirty="0"/>
              <a:t>Efficacy of quantitative vs. qualitative data </a:t>
            </a:r>
          </a:p>
          <a:p>
            <a:r>
              <a:rPr lang="en-US" dirty="0"/>
              <a:t>Absence of meta-analysis due to methodological heterogenicity</a:t>
            </a:r>
          </a:p>
          <a:p>
            <a:r>
              <a:rPr lang="en-US" dirty="0"/>
              <a:t>Research findings are limited to the person, rather than the wider social dimension</a:t>
            </a:r>
          </a:p>
        </p:txBody>
      </p:sp>
      <p:sp>
        <p:nvSpPr>
          <p:cNvPr id="4" name="TextBox 3">
            <a:extLst>
              <a:ext uri="{FF2B5EF4-FFF2-40B4-BE49-F238E27FC236}">
                <a16:creationId xmlns:a16="http://schemas.microsoft.com/office/drawing/2014/main" id="{8D593DC2-90EF-48F8-A6F7-C2990DB97045}"/>
              </a:ext>
            </a:extLst>
          </p:cNvPr>
          <p:cNvSpPr txBox="1"/>
          <p:nvPr/>
        </p:nvSpPr>
        <p:spPr>
          <a:xfrm>
            <a:off x="204396" y="6373368"/>
            <a:ext cx="2990626" cy="338554"/>
          </a:xfrm>
          <a:prstGeom prst="rect">
            <a:avLst/>
          </a:prstGeom>
          <a:noFill/>
        </p:spPr>
        <p:txBody>
          <a:bodyPr wrap="square" rtlCol="0">
            <a:spAutoFit/>
          </a:bodyPr>
          <a:lstStyle/>
          <a:p>
            <a:r>
              <a:rPr lang="en-US" sz="1600" dirty="0" err="1"/>
              <a:t>Ulian</a:t>
            </a:r>
            <a:r>
              <a:rPr lang="en-US" sz="1600" dirty="0"/>
              <a:t> et. al., </a:t>
            </a:r>
            <a:r>
              <a:rPr lang="en-US" sz="1600" i="1" dirty="0" err="1"/>
              <a:t>Obes</a:t>
            </a:r>
            <a:r>
              <a:rPr lang="en-US" sz="1600" i="1" dirty="0"/>
              <a:t> Rev. </a:t>
            </a:r>
            <a:r>
              <a:rPr lang="en-US" sz="1600" dirty="0"/>
              <a:t>2018</a:t>
            </a:r>
          </a:p>
        </p:txBody>
      </p:sp>
    </p:spTree>
    <p:extLst>
      <p:ext uri="{BB962C8B-B14F-4D97-AF65-F5344CB8AC3E}">
        <p14:creationId xmlns:p14="http://schemas.microsoft.com/office/powerpoint/2010/main" val="26542906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FB7DE-112B-A74E-AC0D-832E97B64B9E}"/>
              </a:ext>
            </a:extLst>
          </p:cNvPr>
          <p:cNvSpPr>
            <a:spLocks noGrp="1"/>
          </p:cNvSpPr>
          <p:nvPr>
            <p:ph type="title"/>
          </p:nvPr>
        </p:nvSpPr>
        <p:spPr>
          <a:xfrm>
            <a:off x="1168702" y="212784"/>
            <a:ext cx="10058400" cy="1609344"/>
          </a:xfrm>
        </p:spPr>
        <p:txBody>
          <a:bodyPr/>
          <a:lstStyle/>
          <a:p>
            <a:pPr algn="ctr"/>
            <a:r>
              <a:rPr lang="en-US" dirty="0"/>
              <a:t>A final word</a:t>
            </a:r>
          </a:p>
        </p:txBody>
      </p:sp>
      <p:sp>
        <p:nvSpPr>
          <p:cNvPr id="3" name="Content Placeholder 2">
            <a:extLst>
              <a:ext uri="{FF2B5EF4-FFF2-40B4-BE49-F238E27FC236}">
                <a16:creationId xmlns:a16="http://schemas.microsoft.com/office/drawing/2014/main" id="{716466EF-A447-6A44-ABB4-1486E7BCD925}"/>
              </a:ext>
            </a:extLst>
          </p:cNvPr>
          <p:cNvSpPr>
            <a:spLocks noGrp="1"/>
          </p:cNvSpPr>
          <p:nvPr>
            <p:ph idx="1"/>
          </p:nvPr>
        </p:nvSpPr>
        <p:spPr>
          <a:xfrm>
            <a:off x="1066800" y="1606378"/>
            <a:ext cx="10058400" cy="4652319"/>
          </a:xfrm>
        </p:spPr>
        <p:txBody>
          <a:bodyPr>
            <a:normAutofit/>
          </a:bodyPr>
          <a:lstStyle/>
          <a:p>
            <a:r>
              <a:rPr lang="en-US" dirty="0"/>
              <a:t>Dr. Jennifer </a:t>
            </a:r>
            <a:r>
              <a:rPr lang="en-US" dirty="0" err="1"/>
              <a:t>Gaudiani</a:t>
            </a:r>
            <a:r>
              <a:rPr lang="en-US" dirty="0"/>
              <a:t> is an eating disorders expert physician and the Founder and Medical Director of the </a:t>
            </a:r>
            <a:r>
              <a:rPr lang="en-US" dirty="0" err="1"/>
              <a:t>Gaudiani</a:t>
            </a:r>
            <a:r>
              <a:rPr lang="en-US" dirty="0"/>
              <a:t> Clinic in Denver, CO. </a:t>
            </a:r>
          </a:p>
          <a:p>
            <a:r>
              <a:rPr lang="en-US" b="1" dirty="0"/>
              <a:t>Board Certified in Internal Medicine</a:t>
            </a:r>
            <a:r>
              <a:rPr lang="en-US" dirty="0"/>
              <a:t>, she completed her undergraduate degree at Harvard, medical school at Boston University School of Medicine, and her internal medicine residency and chief residency at Yale, where she won numerous clinical awards. </a:t>
            </a:r>
          </a:p>
          <a:p>
            <a:r>
              <a:rPr lang="en-US" dirty="0"/>
              <a:t>In 2008, she was one of the founding team members of the ACUTE Center for Eating Disorders in Denver, Colorado. After seven years there, she left as its Medical Director to pursue her vision of outpatient care, founding the </a:t>
            </a:r>
            <a:r>
              <a:rPr lang="en-US" dirty="0" err="1"/>
              <a:t>Gaudiani</a:t>
            </a:r>
            <a:r>
              <a:rPr lang="en-US" dirty="0"/>
              <a:t> Clinic. </a:t>
            </a:r>
          </a:p>
          <a:p>
            <a:r>
              <a:rPr lang="en-US" dirty="0"/>
              <a:t>Dr. </a:t>
            </a:r>
            <a:r>
              <a:rPr lang="en-US" dirty="0" err="1"/>
              <a:t>Gaudiani</a:t>
            </a:r>
            <a:r>
              <a:rPr lang="en-US" dirty="0"/>
              <a:t> has lectured nationally and internationally and is widely published in the scientific literature as well as on blogs. </a:t>
            </a:r>
            <a:endParaRPr lang="en-US" dirty="0">
              <a:hlinkClick r:id="rId3"/>
            </a:endParaRPr>
          </a:p>
          <a:p>
            <a:r>
              <a:rPr lang="en-US" dirty="0">
                <a:hlinkClick r:id="rId3"/>
              </a:rPr>
              <a:t>https://youtu.be/54Yb8Neryf0</a:t>
            </a:r>
            <a:r>
              <a:rPr lang="en-US" dirty="0"/>
              <a:t> </a:t>
            </a:r>
          </a:p>
        </p:txBody>
      </p:sp>
      <p:sp>
        <p:nvSpPr>
          <p:cNvPr id="5" name="TextBox 4">
            <a:extLst>
              <a:ext uri="{FF2B5EF4-FFF2-40B4-BE49-F238E27FC236}">
                <a16:creationId xmlns:a16="http://schemas.microsoft.com/office/drawing/2014/main" id="{12DCD00E-E01B-4E70-8375-FA1516DF0641}"/>
              </a:ext>
            </a:extLst>
          </p:cNvPr>
          <p:cNvSpPr txBox="1"/>
          <p:nvPr/>
        </p:nvSpPr>
        <p:spPr>
          <a:xfrm>
            <a:off x="103696" y="6460550"/>
            <a:ext cx="6094206" cy="369332"/>
          </a:xfrm>
          <a:prstGeom prst="rect">
            <a:avLst/>
          </a:prstGeom>
          <a:noFill/>
        </p:spPr>
        <p:txBody>
          <a:bodyPr wrap="square">
            <a:spAutoFit/>
          </a:bodyPr>
          <a:lstStyle/>
          <a:p>
            <a:r>
              <a:rPr lang="en-US" dirty="0"/>
              <a:t>https://www.gaudianiclinic.com/#welcome-2</a:t>
            </a:r>
          </a:p>
        </p:txBody>
      </p:sp>
    </p:spTree>
    <p:extLst>
      <p:ext uri="{BB962C8B-B14F-4D97-AF65-F5344CB8AC3E}">
        <p14:creationId xmlns:p14="http://schemas.microsoft.com/office/powerpoint/2010/main" val="22910087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CD4AC-A329-4076-8453-7A0EBD6BCB2A}"/>
              </a:ext>
            </a:extLst>
          </p:cNvPr>
          <p:cNvSpPr>
            <a:spLocks noGrp="1"/>
          </p:cNvSpPr>
          <p:nvPr>
            <p:ph type="title"/>
          </p:nvPr>
        </p:nvSpPr>
        <p:spPr/>
        <p:txBody>
          <a:bodyPr/>
          <a:lstStyle/>
          <a:p>
            <a:pPr algn="ctr"/>
            <a:r>
              <a:rPr lang="en-US" dirty="0"/>
              <a:t>References</a:t>
            </a:r>
          </a:p>
        </p:txBody>
      </p:sp>
      <p:sp>
        <p:nvSpPr>
          <p:cNvPr id="3" name="Content Placeholder 2">
            <a:extLst>
              <a:ext uri="{FF2B5EF4-FFF2-40B4-BE49-F238E27FC236}">
                <a16:creationId xmlns:a16="http://schemas.microsoft.com/office/drawing/2014/main" id="{15D3F00A-D221-4C4F-860A-7BEE6D176AD9}"/>
              </a:ext>
            </a:extLst>
          </p:cNvPr>
          <p:cNvSpPr>
            <a:spLocks noGrp="1"/>
          </p:cNvSpPr>
          <p:nvPr>
            <p:ph idx="1"/>
          </p:nvPr>
        </p:nvSpPr>
        <p:spPr/>
        <p:txBody>
          <a:bodyPr/>
          <a:lstStyle/>
          <a:p>
            <a:r>
              <a:rPr lang="en-US" b="0" i="0" dirty="0">
                <a:solidFill>
                  <a:srgbClr val="303030"/>
                </a:solidFill>
                <a:effectLst/>
                <a:latin typeface="arial" panose="020B0604020202020204" pitchFamily="34" charset="0"/>
              </a:rPr>
              <a:t>Hotchkiss JW, Leyland AH. The relationship between body size and mortality in the linked Scottish Health Surveys: cross-sectional surveys with follow-up. </a:t>
            </a:r>
            <a:r>
              <a:rPr lang="en-US" b="0" i="1" dirty="0">
                <a:solidFill>
                  <a:srgbClr val="303030"/>
                </a:solidFill>
                <a:effectLst/>
                <a:latin typeface="arial" panose="020B0604020202020204" pitchFamily="34" charset="0"/>
              </a:rPr>
              <a:t>Int J </a:t>
            </a:r>
            <a:r>
              <a:rPr lang="en-US" b="0" i="1" dirty="0" err="1">
                <a:solidFill>
                  <a:srgbClr val="303030"/>
                </a:solidFill>
                <a:effectLst/>
                <a:latin typeface="arial" panose="020B0604020202020204" pitchFamily="34" charset="0"/>
              </a:rPr>
              <a:t>Obes</a:t>
            </a:r>
            <a:r>
              <a:rPr lang="en-US" b="0" i="1" dirty="0">
                <a:solidFill>
                  <a:srgbClr val="303030"/>
                </a:solidFill>
                <a:effectLst/>
                <a:latin typeface="arial" panose="020B0604020202020204" pitchFamily="34" charset="0"/>
              </a:rPr>
              <a:t> (</a:t>
            </a:r>
            <a:r>
              <a:rPr lang="en-US" b="0" i="1" dirty="0" err="1">
                <a:solidFill>
                  <a:srgbClr val="303030"/>
                </a:solidFill>
                <a:effectLst/>
                <a:latin typeface="arial" panose="020B0604020202020204" pitchFamily="34" charset="0"/>
              </a:rPr>
              <a:t>Lond</a:t>
            </a:r>
            <a:r>
              <a:rPr lang="en-US" b="0" i="1" dirty="0">
                <a:solidFill>
                  <a:srgbClr val="303030"/>
                </a:solidFill>
                <a:effectLst/>
                <a:latin typeface="arial" panose="020B0604020202020204" pitchFamily="34" charset="0"/>
              </a:rPr>
              <a:t>)</a:t>
            </a:r>
            <a:r>
              <a:rPr lang="en-US" b="0" i="0" dirty="0">
                <a:solidFill>
                  <a:srgbClr val="303030"/>
                </a:solidFill>
                <a:effectLst/>
                <a:latin typeface="arial" panose="020B0604020202020204" pitchFamily="34" charset="0"/>
              </a:rPr>
              <a:t>. 2011;35(6):838-851. doi:10.1038/ijo.2010.207</a:t>
            </a:r>
          </a:p>
          <a:p>
            <a:r>
              <a:rPr lang="en-US" b="0" i="0" dirty="0" err="1">
                <a:solidFill>
                  <a:srgbClr val="212121"/>
                </a:solidFill>
                <a:effectLst/>
                <a:latin typeface="BlinkMacSystemFont"/>
              </a:rPr>
              <a:t>Ulian</a:t>
            </a:r>
            <a:r>
              <a:rPr lang="en-US" b="0" i="0" dirty="0">
                <a:solidFill>
                  <a:srgbClr val="212121"/>
                </a:solidFill>
                <a:effectLst/>
                <a:latin typeface="BlinkMacSystemFont"/>
              </a:rPr>
              <a:t> MD, </a:t>
            </a:r>
            <a:r>
              <a:rPr lang="en-US" b="0" i="0" dirty="0" err="1">
                <a:solidFill>
                  <a:srgbClr val="212121"/>
                </a:solidFill>
                <a:effectLst/>
                <a:latin typeface="BlinkMacSystemFont"/>
              </a:rPr>
              <a:t>Aburad</a:t>
            </a:r>
            <a:r>
              <a:rPr lang="en-US" b="0" i="0" dirty="0">
                <a:solidFill>
                  <a:srgbClr val="212121"/>
                </a:solidFill>
                <a:effectLst/>
                <a:latin typeface="BlinkMacSystemFont"/>
              </a:rPr>
              <a:t> L, da Silva Oliveira MS, et al. Effects of health at every size® interventions on health-related outcomes of people with overweight and obesity: a systematic review. </a:t>
            </a:r>
            <a:r>
              <a:rPr lang="en-US" b="0" i="1" dirty="0" err="1">
                <a:solidFill>
                  <a:srgbClr val="212121"/>
                </a:solidFill>
                <a:effectLst/>
                <a:latin typeface="BlinkMacSystemFont"/>
              </a:rPr>
              <a:t>Obes</a:t>
            </a:r>
            <a:r>
              <a:rPr lang="en-US" b="0" i="1" dirty="0">
                <a:solidFill>
                  <a:srgbClr val="212121"/>
                </a:solidFill>
                <a:effectLst/>
                <a:latin typeface="BlinkMacSystemFont"/>
              </a:rPr>
              <a:t> Rev</a:t>
            </a:r>
            <a:r>
              <a:rPr lang="en-US" b="0" i="0" dirty="0">
                <a:solidFill>
                  <a:srgbClr val="212121"/>
                </a:solidFill>
                <a:effectLst/>
                <a:latin typeface="BlinkMacSystemFont"/>
              </a:rPr>
              <a:t>. 2018;19(12):1659-1666. doi:10.1111/obr.12749</a:t>
            </a:r>
            <a:endParaRPr lang="en-US" dirty="0"/>
          </a:p>
        </p:txBody>
      </p:sp>
    </p:spTree>
    <p:extLst>
      <p:ext uri="{BB962C8B-B14F-4D97-AF65-F5344CB8AC3E}">
        <p14:creationId xmlns:p14="http://schemas.microsoft.com/office/powerpoint/2010/main" val="453974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377C499-81AC-49D6-B671-D9325E1D5C3D}"/>
              </a:ext>
            </a:extLst>
          </p:cNvPr>
          <p:cNvPicPr>
            <a:picLocks noChangeAspect="1"/>
          </p:cNvPicPr>
          <p:nvPr/>
        </p:nvPicPr>
        <p:blipFill>
          <a:blip r:embed="rId2"/>
          <a:stretch>
            <a:fillRect/>
          </a:stretch>
        </p:blipFill>
        <p:spPr>
          <a:xfrm>
            <a:off x="2011433" y="-84082"/>
            <a:ext cx="10180567" cy="6858000"/>
          </a:xfrm>
          <a:prstGeom prst="rect">
            <a:avLst/>
          </a:prstGeom>
        </p:spPr>
      </p:pic>
      <p:sp>
        <p:nvSpPr>
          <p:cNvPr id="4" name="TextBox 3">
            <a:extLst>
              <a:ext uri="{FF2B5EF4-FFF2-40B4-BE49-F238E27FC236}">
                <a16:creationId xmlns:a16="http://schemas.microsoft.com/office/drawing/2014/main" id="{FE036FDF-2A2E-4C7D-95BC-0507429C6E12}"/>
              </a:ext>
            </a:extLst>
          </p:cNvPr>
          <p:cNvSpPr txBox="1"/>
          <p:nvPr/>
        </p:nvSpPr>
        <p:spPr>
          <a:xfrm>
            <a:off x="231228" y="35210"/>
            <a:ext cx="2022285" cy="203132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From </a:t>
            </a:r>
            <a:b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WEIGHT REALITIES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GROUP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-Society for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Nutrition Education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Behavior and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Change along with</a:t>
            </a:r>
          </a:p>
        </p:txBody>
      </p:sp>
      <p:sp>
        <p:nvSpPr>
          <p:cNvPr id="6" name="TextBox 5">
            <a:extLst>
              <a:ext uri="{FF2B5EF4-FFF2-40B4-BE49-F238E27FC236}">
                <a16:creationId xmlns:a16="http://schemas.microsoft.com/office/drawing/2014/main" id="{A96BA0A6-2A58-45C6-8177-167BBFEBFE6C}"/>
              </a:ext>
            </a:extLst>
          </p:cNvPr>
          <p:cNvSpPr txBox="1"/>
          <p:nvPr/>
        </p:nvSpPr>
        <p:spPr>
          <a:xfrm>
            <a:off x="121920" y="2029684"/>
            <a:ext cx="2022285" cy="452431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 Association for Size Diversity and Health (ASDAH), the National Association to Advance Fat Acceptance (NAAFA) offer the Health At Every Size® (HAES) model is a health-focused, weight-neutral approach to health that promotes the right to be peaceful in one’s body.</a:t>
            </a:r>
          </a:p>
        </p:txBody>
      </p:sp>
    </p:spTree>
    <p:extLst>
      <p:ext uri="{BB962C8B-B14F-4D97-AF65-F5344CB8AC3E}">
        <p14:creationId xmlns:p14="http://schemas.microsoft.com/office/powerpoint/2010/main" val="543277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553AD-9FAC-40E2-9FF6-3963B6A7855B}"/>
              </a:ext>
            </a:extLst>
          </p:cNvPr>
          <p:cNvSpPr>
            <a:spLocks noGrp="1"/>
          </p:cNvSpPr>
          <p:nvPr>
            <p:ph type="title"/>
          </p:nvPr>
        </p:nvSpPr>
        <p:spPr/>
        <p:txBody>
          <a:bodyPr/>
          <a:lstStyle/>
          <a:p>
            <a:r>
              <a:rPr lang="en-US" dirty="0"/>
              <a:t>Research in early 2000s focused on</a:t>
            </a:r>
          </a:p>
        </p:txBody>
      </p:sp>
      <p:sp>
        <p:nvSpPr>
          <p:cNvPr id="3" name="Content Placeholder 2">
            <a:extLst>
              <a:ext uri="{FF2B5EF4-FFF2-40B4-BE49-F238E27FC236}">
                <a16:creationId xmlns:a16="http://schemas.microsoft.com/office/drawing/2014/main" id="{1248794F-20A1-4F31-A9EB-7FBFD38C81DA}"/>
              </a:ext>
            </a:extLst>
          </p:cNvPr>
          <p:cNvSpPr>
            <a:spLocks noGrp="1"/>
          </p:cNvSpPr>
          <p:nvPr>
            <p:ph idx="1"/>
          </p:nvPr>
        </p:nvSpPr>
        <p:spPr/>
        <p:txBody>
          <a:bodyPr>
            <a:normAutofit fontScale="92500"/>
          </a:bodyPr>
          <a:lstStyle/>
          <a:p>
            <a:r>
              <a:rPr lang="en-US" dirty="0"/>
              <a:t>Metabolic Fitness</a:t>
            </a:r>
          </a:p>
          <a:p>
            <a:r>
              <a:rPr lang="en-US" dirty="0"/>
              <a:t>Improvements in morbidity and mortality without weight change</a:t>
            </a:r>
          </a:p>
          <a:p>
            <a:r>
              <a:rPr lang="en-US" dirty="0"/>
              <a:t>Genetics and body size</a:t>
            </a:r>
          </a:p>
          <a:p>
            <a:r>
              <a:rPr lang="en-US" dirty="0"/>
              <a:t>Outcomes (short and long term)  of traditional weight loss interventions</a:t>
            </a:r>
          </a:p>
          <a:p>
            <a:r>
              <a:rPr lang="en-US" dirty="0"/>
              <a:t>Risks and benefits of “dieting” </a:t>
            </a:r>
          </a:p>
          <a:p>
            <a:r>
              <a:rPr lang="en-US" dirty="0"/>
              <a:t>Weight Stigmatization  especially in health care, employment and education</a:t>
            </a:r>
          </a:p>
          <a:p>
            <a:endParaRPr lang="en-US" dirty="0"/>
          </a:p>
          <a:p>
            <a:r>
              <a:rPr lang="en-US" dirty="0"/>
              <a:t>A need to evaluate non-dieting interventions</a:t>
            </a:r>
          </a:p>
        </p:txBody>
      </p:sp>
    </p:spTree>
    <p:extLst>
      <p:ext uri="{BB962C8B-B14F-4D97-AF65-F5344CB8AC3E}">
        <p14:creationId xmlns:p14="http://schemas.microsoft.com/office/powerpoint/2010/main" val="2766674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B7D1E-8372-4582-8509-A75FD180D0C8}"/>
              </a:ext>
            </a:extLst>
          </p:cNvPr>
          <p:cNvSpPr>
            <a:spLocks noGrp="1"/>
          </p:cNvSpPr>
          <p:nvPr>
            <p:ph type="title"/>
          </p:nvPr>
        </p:nvSpPr>
        <p:spPr/>
        <p:txBody>
          <a:bodyPr/>
          <a:lstStyle/>
          <a:p>
            <a:r>
              <a:rPr lang="en-US" dirty="0"/>
              <a:t>Today’s Journal  topic:  Health at Every Size</a:t>
            </a:r>
          </a:p>
        </p:txBody>
      </p:sp>
      <p:sp>
        <p:nvSpPr>
          <p:cNvPr id="3" name="Content Placeholder 2">
            <a:extLst>
              <a:ext uri="{FF2B5EF4-FFF2-40B4-BE49-F238E27FC236}">
                <a16:creationId xmlns:a16="http://schemas.microsoft.com/office/drawing/2014/main" id="{FE9B6914-00BA-41C1-975A-7656D21D0889}"/>
              </a:ext>
            </a:extLst>
          </p:cNvPr>
          <p:cNvSpPr>
            <a:spLocks noGrp="1"/>
          </p:cNvSpPr>
          <p:nvPr>
            <p:ph idx="1"/>
          </p:nvPr>
        </p:nvSpPr>
        <p:spPr/>
        <p:txBody>
          <a:bodyPr/>
          <a:lstStyle/>
          <a:p>
            <a:r>
              <a:rPr lang="en-US" dirty="0"/>
              <a:t>Paper:  </a:t>
            </a:r>
            <a:r>
              <a:rPr lang="en-US" dirty="0" err="1"/>
              <a:t>Ulian</a:t>
            </a:r>
            <a:r>
              <a:rPr lang="en-US" dirty="0"/>
              <a:t> MD, </a:t>
            </a:r>
            <a:r>
              <a:rPr lang="en-US" dirty="0" err="1"/>
              <a:t>Aburad</a:t>
            </a:r>
            <a:r>
              <a:rPr lang="en-US" dirty="0"/>
              <a:t> L, da </a:t>
            </a:r>
            <a:r>
              <a:rPr lang="en-US" dirty="0" err="1"/>
              <a:t>Sliva</a:t>
            </a:r>
            <a:r>
              <a:rPr lang="en-US" dirty="0"/>
              <a:t> Oliveira MS. et al.  Effects of health at every size intervention on health-related outcomes of people with overweight and obesity:  a systematic review.  Obesity Reviews. 2018;19:1659-1666.</a:t>
            </a:r>
          </a:p>
          <a:p>
            <a:r>
              <a:rPr lang="en-US" dirty="0"/>
              <a:t>Presenter:  Kylie Nowicki, Brody School of Medicine third year student</a:t>
            </a:r>
          </a:p>
          <a:p>
            <a:endParaRPr lang="en-US" dirty="0"/>
          </a:p>
          <a:p>
            <a:r>
              <a:rPr lang="en-US" dirty="0"/>
              <a:t>Comment on systematic reviews prepared by Gina Firnhaber PhD, MSN and Kathryn Kolasa PhD, RDN, LDN</a:t>
            </a:r>
          </a:p>
        </p:txBody>
      </p:sp>
    </p:spTree>
    <p:extLst>
      <p:ext uri="{BB962C8B-B14F-4D97-AF65-F5344CB8AC3E}">
        <p14:creationId xmlns:p14="http://schemas.microsoft.com/office/powerpoint/2010/main" val="685324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8A3E5-9E89-4387-B530-A6B2C0848AB3}"/>
              </a:ext>
            </a:extLst>
          </p:cNvPr>
          <p:cNvSpPr>
            <a:spLocks noGrp="1"/>
          </p:cNvSpPr>
          <p:nvPr>
            <p:ph type="title"/>
          </p:nvPr>
        </p:nvSpPr>
        <p:spPr/>
        <p:txBody>
          <a:bodyPr/>
          <a:lstStyle/>
          <a:p>
            <a:r>
              <a:rPr lang="en-US" dirty="0"/>
              <a:t>Obesity Reviews (published since 2000)</a:t>
            </a:r>
          </a:p>
        </p:txBody>
      </p:sp>
      <p:sp>
        <p:nvSpPr>
          <p:cNvPr id="4" name="TextBox 3">
            <a:extLst>
              <a:ext uri="{FF2B5EF4-FFF2-40B4-BE49-F238E27FC236}">
                <a16:creationId xmlns:a16="http://schemas.microsoft.com/office/drawing/2014/main" id="{0E623A61-BBB9-4021-B436-1EE865AB5176}"/>
              </a:ext>
            </a:extLst>
          </p:cNvPr>
          <p:cNvSpPr txBox="1"/>
          <p:nvPr/>
        </p:nvSpPr>
        <p:spPr>
          <a:xfrm>
            <a:off x="411480" y="1441877"/>
            <a:ext cx="11780520" cy="4708981"/>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Impact factor:  9.2   (10 is excellent in a narrow focus).  NEJM 91.1; JAMA 56.2; Am J Clin Nutr 6.7;  Am Fam Phys 1.9</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World Obesity Federation (an academic journal; 10,000 members)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Monthly peer reviewed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Reviews on all disciplines related to obesity and its comorbidities (basic and behavioral sciences, clinical treatment and outcomes, epidemiology, prevention and public health)</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Must offer new insights, critical or novel perspectives that will enhance the state of knowledge in the field.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The editorial policy is to publish high quality peer-reviewed manuscripts that provide needed new insight into all aspects of obesity and its related comorbidities while minimizing the period between submission and publication.</a:t>
            </a:r>
          </a:p>
        </p:txBody>
      </p:sp>
    </p:spTree>
    <p:extLst>
      <p:ext uri="{BB962C8B-B14F-4D97-AF65-F5344CB8AC3E}">
        <p14:creationId xmlns:p14="http://schemas.microsoft.com/office/powerpoint/2010/main" val="9844567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D07E4-3B36-45F1-874D-8E82B6D26C4B}"/>
              </a:ext>
            </a:extLst>
          </p:cNvPr>
          <p:cNvSpPr>
            <a:spLocks noGrp="1"/>
          </p:cNvSpPr>
          <p:nvPr>
            <p:ph type="title"/>
          </p:nvPr>
        </p:nvSpPr>
        <p:spPr/>
        <p:txBody>
          <a:bodyPr/>
          <a:lstStyle/>
          <a:p>
            <a:r>
              <a:rPr lang="en-US" dirty="0"/>
              <a:t>Systematic Review</a:t>
            </a:r>
          </a:p>
        </p:txBody>
      </p:sp>
      <p:sp>
        <p:nvSpPr>
          <p:cNvPr id="3" name="Content Placeholder 2">
            <a:extLst>
              <a:ext uri="{FF2B5EF4-FFF2-40B4-BE49-F238E27FC236}">
                <a16:creationId xmlns:a16="http://schemas.microsoft.com/office/drawing/2014/main" id="{FF23970D-50C1-4E06-9F51-AAEDDEEF962F}"/>
              </a:ext>
            </a:extLst>
          </p:cNvPr>
          <p:cNvSpPr>
            <a:spLocks noGrp="1"/>
          </p:cNvSpPr>
          <p:nvPr>
            <p:ph idx="1"/>
          </p:nvPr>
        </p:nvSpPr>
        <p:spPr/>
        <p:txBody>
          <a:bodyPr>
            <a:normAutofit fontScale="92500" lnSpcReduction="10000"/>
          </a:bodyPr>
          <a:lstStyle/>
          <a:p>
            <a:r>
              <a:rPr lang="en-US" dirty="0"/>
              <a:t>A systematic review is a type of literature review that follows a specific and clearly described method of identifying, pulling together, and synthesizing available literature about a specific topic</a:t>
            </a:r>
          </a:p>
          <a:p>
            <a:pPr lvl="1"/>
            <a:r>
              <a:rPr lang="en-US" b="1" i="1" dirty="0"/>
              <a:t>Authors outlined a  specific question and methodology be established prior to beginning the process</a:t>
            </a:r>
          </a:p>
          <a:p>
            <a:r>
              <a:rPr lang="en-US" dirty="0"/>
              <a:t>The search question and limits were specific enough to  clearly determine if the work should be included in the review </a:t>
            </a:r>
          </a:p>
          <a:p>
            <a:pPr lvl="1"/>
            <a:r>
              <a:rPr lang="en-US" b="1" i="1" dirty="0"/>
              <a:t>Blood profile, blood pressure, anthropometry, eating behavior, energy intake, diet quality, psych and qualitative evaluations</a:t>
            </a:r>
          </a:p>
          <a:p>
            <a:r>
              <a:rPr lang="en-US" dirty="0"/>
              <a:t>The search and synthesis processes was clearly described using multiple sources and types of information, and not solely traditional publications </a:t>
            </a:r>
          </a:p>
          <a:p>
            <a:r>
              <a:rPr lang="en-US" dirty="0"/>
              <a:t>Synthesis did include a level of quality appraisal </a:t>
            </a:r>
          </a:p>
        </p:txBody>
      </p:sp>
    </p:spTree>
    <p:extLst>
      <p:ext uri="{BB962C8B-B14F-4D97-AF65-F5344CB8AC3E}">
        <p14:creationId xmlns:p14="http://schemas.microsoft.com/office/powerpoint/2010/main" val="1354298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2D91C-3501-4EE2-87D6-C06ABBA96E5D}"/>
              </a:ext>
            </a:extLst>
          </p:cNvPr>
          <p:cNvSpPr>
            <a:spLocks noGrp="1"/>
          </p:cNvSpPr>
          <p:nvPr>
            <p:ph type="title"/>
          </p:nvPr>
        </p:nvSpPr>
        <p:spPr/>
        <p:txBody>
          <a:bodyPr>
            <a:normAutofit/>
          </a:bodyPr>
          <a:lstStyle/>
          <a:p>
            <a:r>
              <a:rPr lang="en-US" dirty="0"/>
              <a:t>Defining Characteristics of Systematic Review </a:t>
            </a:r>
            <a:r>
              <a:rPr lang="en-US" sz="2000" dirty="0"/>
              <a:t>(Munn et al., 2018, p. 6; https://doi.org/10.1186/s12874-017-0468-4 )</a:t>
            </a:r>
          </a:p>
        </p:txBody>
      </p:sp>
      <p:sp>
        <p:nvSpPr>
          <p:cNvPr id="3" name="Content Placeholder 2">
            <a:extLst>
              <a:ext uri="{FF2B5EF4-FFF2-40B4-BE49-F238E27FC236}">
                <a16:creationId xmlns:a16="http://schemas.microsoft.com/office/drawing/2014/main" id="{74A39A0E-4ECA-42A9-9F85-3C00F36A023A}"/>
              </a:ext>
            </a:extLst>
          </p:cNvPr>
          <p:cNvSpPr>
            <a:spLocks noGrp="1"/>
          </p:cNvSpPr>
          <p:nvPr>
            <p:ph idx="1"/>
          </p:nvPr>
        </p:nvSpPr>
        <p:spPr/>
        <p:txBody>
          <a:bodyPr>
            <a:normAutofit fontScale="92500" lnSpcReduction="20000"/>
          </a:bodyPr>
          <a:lstStyle/>
          <a:p>
            <a:pPr marL="0" indent="0">
              <a:buNone/>
            </a:pPr>
            <a:endParaRPr lang="en-US" dirty="0"/>
          </a:p>
          <a:p>
            <a:pPr lvl="1">
              <a:buFont typeface="+mj-lt"/>
              <a:buAutoNum type="arabicPeriod"/>
            </a:pPr>
            <a:r>
              <a:rPr lang="en-US" dirty="0"/>
              <a:t> Clearly articulated objectives and questions to be addressed</a:t>
            </a:r>
          </a:p>
          <a:p>
            <a:pPr lvl="1">
              <a:buFont typeface="+mj-lt"/>
              <a:buAutoNum type="arabicPeriod"/>
            </a:pPr>
            <a:r>
              <a:rPr lang="en-US" dirty="0"/>
              <a:t> Inclusion and exclusion criteria, stipulated a priori (in a protocol), that determine the eligibility of studies</a:t>
            </a:r>
          </a:p>
          <a:p>
            <a:pPr lvl="1">
              <a:buFont typeface="+mj-lt"/>
              <a:buAutoNum type="arabicPeriod"/>
            </a:pPr>
            <a:r>
              <a:rPr lang="en-US" dirty="0"/>
              <a:t> A comprehensive search to identify all relevant studies, both published and unpublished</a:t>
            </a:r>
          </a:p>
          <a:p>
            <a:pPr lvl="1">
              <a:buFont typeface="+mj-lt"/>
              <a:buAutoNum type="arabicPeriod"/>
            </a:pPr>
            <a:r>
              <a:rPr lang="en-US" dirty="0"/>
              <a:t> A process of study screening and selection</a:t>
            </a:r>
          </a:p>
          <a:p>
            <a:pPr lvl="1">
              <a:buFont typeface="+mj-lt"/>
              <a:buAutoNum type="arabicPeriod"/>
            </a:pPr>
            <a:r>
              <a:rPr lang="en-US" dirty="0"/>
              <a:t> Appraisal of the quality of included studies/ papers (risk of bias) and assessment of the validity of their results/findings/ conclusions</a:t>
            </a:r>
          </a:p>
          <a:p>
            <a:pPr lvl="1">
              <a:buFont typeface="+mj-lt"/>
              <a:buAutoNum type="arabicPeriod"/>
            </a:pPr>
            <a:r>
              <a:rPr lang="en-US" dirty="0"/>
              <a:t> Analysis of data extracted from the included research</a:t>
            </a:r>
          </a:p>
          <a:p>
            <a:pPr lvl="1">
              <a:buFont typeface="+mj-lt"/>
              <a:buAutoNum type="arabicPeriod"/>
            </a:pPr>
            <a:r>
              <a:rPr lang="en-US" dirty="0"/>
              <a:t> Presentation and synthesis of the results/ findings extracted</a:t>
            </a:r>
          </a:p>
          <a:p>
            <a:pPr lvl="1">
              <a:buFont typeface="+mj-lt"/>
              <a:buAutoNum type="arabicPeriod"/>
            </a:pPr>
            <a:r>
              <a:rPr lang="en-US" dirty="0"/>
              <a:t> Interpret the results, potentially establishing the certainty of the results and making and implications for practice and research</a:t>
            </a:r>
          </a:p>
          <a:p>
            <a:pPr lvl="1">
              <a:buFont typeface="+mj-lt"/>
              <a:buAutoNum type="arabicPeriod"/>
            </a:pPr>
            <a:r>
              <a:rPr lang="en-US" dirty="0"/>
              <a:t> Transparent reporting of the methodology and methods used to conduct the review</a:t>
            </a:r>
          </a:p>
          <a:p>
            <a:endParaRPr lang="en-US" dirty="0"/>
          </a:p>
        </p:txBody>
      </p:sp>
      <p:sp>
        <p:nvSpPr>
          <p:cNvPr id="4" name="TextBox 3">
            <a:extLst>
              <a:ext uri="{FF2B5EF4-FFF2-40B4-BE49-F238E27FC236}">
                <a16:creationId xmlns:a16="http://schemas.microsoft.com/office/drawing/2014/main" id="{7AB28DDF-7048-4234-B389-3431527060F8}"/>
              </a:ext>
            </a:extLst>
          </p:cNvPr>
          <p:cNvSpPr txBox="1"/>
          <p:nvPr/>
        </p:nvSpPr>
        <p:spPr>
          <a:xfrm>
            <a:off x="7509510" y="6503670"/>
            <a:ext cx="371075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-prepared by Dr. Gina Firnhaber, 2021</a:t>
            </a:r>
          </a:p>
        </p:txBody>
      </p:sp>
    </p:spTree>
    <p:extLst>
      <p:ext uri="{BB962C8B-B14F-4D97-AF65-F5344CB8AC3E}">
        <p14:creationId xmlns:p14="http://schemas.microsoft.com/office/powerpoint/2010/main" val="822313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DAE75-6B92-4563-9222-F6FDB2EEF1DD}"/>
              </a:ext>
            </a:extLst>
          </p:cNvPr>
          <p:cNvSpPr>
            <a:spLocks noGrp="1"/>
          </p:cNvSpPr>
          <p:nvPr>
            <p:ph type="title"/>
          </p:nvPr>
        </p:nvSpPr>
        <p:spPr/>
        <p:txBody>
          <a:bodyPr/>
          <a:lstStyle/>
          <a:p>
            <a:r>
              <a:rPr lang="en-US" dirty="0"/>
              <a:t>In comparison  a Meta-analysis…</a:t>
            </a:r>
          </a:p>
        </p:txBody>
      </p:sp>
      <p:sp>
        <p:nvSpPr>
          <p:cNvPr id="3" name="Content Placeholder 2">
            <a:extLst>
              <a:ext uri="{FF2B5EF4-FFF2-40B4-BE49-F238E27FC236}">
                <a16:creationId xmlns:a16="http://schemas.microsoft.com/office/drawing/2014/main" id="{B3CD8498-E94B-4755-BD29-5442B28C1F96}"/>
              </a:ext>
            </a:extLst>
          </p:cNvPr>
          <p:cNvSpPr>
            <a:spLocks noGrp="1"/>
          </p:cNvSpPr>
          <p:nvPr>
            <p:ph idx="1"/>
          </p:nvPr>
        </p:nvSpPr>
        <p:spPr/>
        <p:txBody>
          <a:bodyPr>
            <a:normAutofit fontScale="77500" lnSpcReduction="20000"/>
          </a:bodyPr>
          <a:lstStyle/>
          <a:p>
            <a:endParaRPr lang="en-US" dirty="0"/>
          </a:p>
          <a:p>
            <a:r>
              <a:rPr lang="en-US" dirty="0"/>
              <a:t>If guidelines established for the systematic review limit inclusion of items to studies similar enough for statistical comparison, a meta-analysis of included works may be performed</a:t>
            </a:r>
          </a:p>
          <a:p>
            <a:pPr lvl="1"/>
            <a:r>
              <a:rPr lang="en-US" b="1" i="1" dirty="0"/>
              <a:t>Not the case for this paper</a:t>
            </a:r>
          </a:p>
          <a:p>
            <a:r>
              <a:rPr lang="en-US" dirty="0"/>
              <a:t>Meta-analysis is used to synthesize the results of different but similar quantitative studies in such a way as to determine an overall effect based on the combined results </a:t>
            </a:r>
          </a:p>
          <a:p>
            <a:r>
              <a:rPr lang="en-US" dirty="0"/>
              <a:t>Included studies must be sufficiently similar in factors such as population, variables, methods, measures, and outcomes as to be logically combined</a:t>
            </a:r>
          </a:p>
          <a:p>
            <a:r>
              <a:rPr lang="en-US" dirty="0"/>
              <a:t>Meta-analysis statistically creates a big picture of the results of existing work, including smaller or inconclusive studies that might otherwise be ignored yet provide value in avoiding bias</a:t>
            </a:r>
          </a:p>
          <a:p>
            <a:r>
              <a:rPr lang="en-US" dirty="0"/>
              <a:t>Multiple methods can be used in performing meta-analysis, including weighting of studies or pooling of subjects (should be part of </a:t>
            </a:r>
            <a:r>
              <a:rPr lang="en-US" i="1" dirty="0"/>
              <a:t>a priori </a:t>
            </a:r>
            <a:r>
              <a:rPr lang="en-US" dirty="0"/>
              <a:t>plan and clearly described in methodology)</a:t>
            </a:r>
          </a:p>
          <a:p>
            <a:endParaRPr lang="en-US" dirty="0"/>
          </a:p>
        </p:txBody>
      </p:sp>
      <p:sp>
        <p:nvSpPr>
          <p:cNvPr id="4" name="TextBox 3">
            <a:extLst>
              <a:ext uri="{FF2B5EF4-FFF2-40B4-BE49-F238E27FC236}">
                <a16:creationId xmlns:a16="http://schemas.microsoft.com/office/drawing/2014/main" id="{78C1BB7A-A627-4214-A3DE-32739F5C7C54}"/>
              </a:ext>
            </a:extLst>
          </p:cNvPr>
          <p:cNvSpPr txBox="1"/>
          <p:nvPr/>
        </p:nvSpPr>
        <p:spPr>
          <a:xfrm>
            <a:off x="7898130" y="6423660"/>
            <a:ext cx="364022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prepared by Dr. Gina Firnhaber, 2021</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52503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Wood Type</Template>
  <TotalTime>251</TotalTime>
  <Words>2507</Words>
  <Application>Microsoft Office PowerPoint</Application>
  <PresentationFormat>Widescreen</PresentationFormat>
  <Paragraphs>229</Paragraphs>
  <Slides>26</Slides>
  <Notes>2</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26</vt:i4>
      </vt:variant>
    </vt:vector>
  </HeadingPairs>
  <TitlesOfParts>
    <vt:vector size="39" baseType="lpstr">
      <vt:lpstr>Arial</vt:lpstr>
      <vt:lpstr>Arial</vt:lpstr>
      <vt:lpstr>Bitter</vt:lpstr>
      <vt:lpstr>BlinkMacSystemFont</vt:lpstr>
      <vt:lpstr>Calibri</vt:lpstr>
      <vt:lpstr>Calibri Light</vt:lpstr>
      <vt:lpstr>Rockwell</vt:lpstr>
      <vt:lpstr>Rockwell Condensed</vt:lpstr>
      <vt:lpstr>Rockwell Extra Bold</vt:lpstr>
      <vt:lpstr>Wingdings</vt:lpstr>
      <vt:lpstr>Wood Type</vt:lpstr>
      <vt:lpstr>Office Theme</vt:lpstr>
      <vt:lpstr>1_Office Theme</vt:lpstr>
      <vt:lpstr>Health at Every Size (HAES)</vt:lpstr>
      <vt:lpstr>PowerPoint Presentation</vt:lpstr>
      <vt:lpstr>PowerPoint Presentation</vt:lpstr>
      <vt:lpstr>Research in early 2000s focused on</vt:lpstr>
      <vt:lpstr>Today’s Journal  topic:  Health at Every Size</vt:lpstr>
      <vt:lpstr>Obesity Reviews (published since 2000)</vt:lpstr>
      <vt:lpstr>Systematic Review</vt:lpstr>
      <vt:lpstr>Defining Characteristics of Systematic Review (Munn et al., 2018, p. 6; https://doi.org/10.1186/s12874-017-0468-4 )</vt:lpstr>
      <vt:lpstr>In comparison  a Meta-analysis…</vt:lpstr>
      <vt:lpstr>Trusting Results of Systematic Reviews and Meta-analyses</vt:lpstr>
      <vt:lpstr>Application in Practice</vt:lpstr>
      <vt:lpstr>Should this review change your practice?</vt:lpstr>
      <vt:lpstr>Effects of haes “Health at every size”  interventions</vt:lpstr>
      <vt:lpstr>Defining weight and health</vt:lpstr>
      <vt:lpstr>Changes in weight over time</vt:lpstr>
      <vt:lpstr>Association between BMI and death</vt:lpstr>
      <vt:lpstr>Then why is everyone dieting?</vt:lpstr>
      <vt:lpstr>Defining HAES: “Health at Every size”</vt:lpstr>
      <vt:lpstr>What an intervention looks like</vt:lpstr>
      <vt:lpstr>Common misconceptions of HAES: myths vs facts</vt:lpstr>
      <vt:lpstr>Reviewing the article</vt:lpstr>
      <vt:lpstr>Comparing the data</vt:lpstr>
      <vt:lpstr>The conclusions</vt:lpstr>
      <vt:lpstr>Limitations of research</vt:lpstr>
      <vt:lpstr>A final word</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Nowicki, Kylie Nikole</dc:creator>
  <cp:lastModifiedBy>Kylie Nowicki</cp:lastModifiedBy>
  <cp:revision>19</cp:revision>
  <dcterms:created xsi:type="dcterms:W3CDTF">2022-01-20T19:53:45Z</dcterms:created>
  <dcterms:modified xsi:type="dcterms:W3CDTF">2022-01-28T14:06:23Z</dcterms:modified>
</cp:coreProperties>
</file>