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67FE784-3FF0-2EDF-F10F-A35DD95080AA}" name="Firnhaber, Gina" initials="GF" userId="S::FIRNHABERG@ecu.edu::0f7517cc-bcde-4cd1-998c-e2aaa284567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2E"/>
    <a:srgbClr val="502D7F"/>
    <a:srgbClr val="333333"/>
    <a:srgbClr val="FFCC18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80" autoAdjust="0"/>
    <p:restoredTop sz="94139" autoAdjust="0"/>
  </p:normalViewPr>
  <p:slideViewPr>
    <p:cSldViewPr>
      <p:cViewPr>
        <p:scale>
          <a:sx n="29" d="100"/>
          <a:sy n="29" d="100"/>
        </p:scale>
        <p:origin x="1392" y="-704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5769"/>
            <a:ext cx="37306250" cy="7056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4033"/>
            <a:ext cx="30724475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172"/>
            <a:ext cx="9874250" cy="28087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4" y="1317172"/>
            <a:ext cx="29473525" cy="28087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665"/>
            <a:ext cx="37307838" cy="6536871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764"/>
            <a:ext cx="37307838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4" y="7679872"/>
            <a:ext cx="19673887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79872"/>
            <a:ext cx="19673888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8533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8269"/>
            <a:ext cx="19392900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9" y="7368269"/>
            <a:ext cx="19400837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9" y="10439400"/>
            <a:ext cx="19400837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0369"/>
            <a:ext cx="14439900" cy="5577567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0369"/>
            <a:ext cx="24536400" cy="28094667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7936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4" y="23042336"/>
            <a:ext cx="26335037" cy="2721429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4" y="2941865"/>
            <a:ext cx="26335037" cy="19750768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4" y="25763765"/>
            <a:ext cx="26335037" cy="3863068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0325"/>
            <a:ext cx="39500175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2pPr>
      <a:lvl3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3pPr>
      <a:lvl4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4pPr>
      <a:lvl5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5pPr>
      <a:lvl6pPr marL="391866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6pPr>
      <a:lvl7pPr marL="783732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7pPr>
      <a:lvl8pPr marL="1175598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8pPr>
      <a:lvl9pPr marL="1567464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9pPr>
    </p:titleStyle>
    <p:bodyStyle>
      <a:lvl1pPr marL="1617663" indent="-161766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03613" indent="-1346200" algn="l" defTabSz="43132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391150" indent="-107791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48563" indent="-1076325" algn="l" defTabSz="4313238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02800" indent="-1074738" algn="l" defTabSz="4313238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095995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6pPr>
      <a:lvl7pPr marL="10487861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7pPr>
      <a:lvl8pPr marL="10879727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8pPr>
      <a:lvl9pPr marL="11271594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doi.org/10.1007/s00464-020-07872-2" TargetMode="External"/><Relationship Id="rId7" Type="http://schemas.openxmlformats.org/officeDocument/2006/relationships/image" Target="../media/image1.tif"/><Relationship Id="rId2" Type="http://schemas.openxmlformats.org/officeDocument/2006/relationships/hyperlink" Target="https://doi.org/10.1097/ALN.0000000000002821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ihi.org/resources/Pages/Tools/PlanDoStudyActWorksheet.aspx" TargetMode="External"/><Relationship Id="rId5" Type="http://schemas.openxmlformats.org/officeDocument/2006/relationships/hyperlink" Target="doi:10.1161/JAHA.115.002813" TargetMode="External"/><Relationship Id="rId4" Type="http://schemas.openxmlformats.org/officeDocument/2006/relationships/hyperlink" Target="https://doi.org/10.1093/bjaed/mkw0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5"/>
          <p:cNvSpPr>
            <a:spLocks noChangeArrowheads="1"/>
          </p:cNvSpPr>
          <p:nvPr/>
        </p:nvSpPr>
        <p:spPr bwMode="auto">
          <a:xfrm>
            <a:off x="13079460" y="5714390"/>
            <a:ext cx="16005174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30491301" y="5509050"/>
            <a:ext cx="12062716" cy="72242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30902542" y="15032269"/>
            <a:ext cx="11915924" cy="82739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31097447" y="25224015"/>
            <a:ext cx="11842333" cy="827199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6" name="Rectangle 39"/>
          <p:cNvSpPr>
            <a:spLocks noChangeArrowheads="1"/>
          </p:cNvSpPr>
          <p:nvPr/>
        </p:nvSpPr>
        <p:spPr bwMode="auto">
          <a:xfrm>
            <a:off x="1600797" y="5509050"/>
            <a:ext cx="9150350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485638" y="5355697"/>
            <a:ext cx="914876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INTRODUCTION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1480920" y="5386250"/>
            <a:ext cx="1731021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RESULTS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29755324" y="5248076"/>
            <a:ext cx="12111815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DISCUSSION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30151574" y="14874496"/>
            <a:ext cx="11915925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CONCLUSIONS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30178372" y="25091407"/>
            <a:ext cx="11655427" cy="70524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REFERENCES</a:t>
            </a:r>
            <a:endParaRPr lang="en-US" sz="3257" dirty="0">
              <a:latin typeface="Times New Roman" pitchFamily="18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457200" y="681038"/>
            <a:ext cx="42748200" cy="389096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11087102" y="768787"/>
            <a:ext cx="22517098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4800" b="1" dirty="0">
                <a:solidFill>
                  <a:srgbClr val="FFC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Perioperative Care of Patients with Cardiac Implantable Electronic Devices: A DNP Project</a:t>
            </a:r>
            <a:endParaRPr lang="en-US" altLang="en-US" sz="4800" b="1" dirty="0">
              <a:solidFill>
                <a:srgbClr val="FFC000"/>
              </a:solidFill>
              <a:cs typeface="Arial" panose="020B0604020202020204" pitchFamily="34" charset="0"/>
            </a:endParaRPr>
          </a:p>
          <a:p>
            <a:pPr algn="ctr">
              <a:spcBef>
                <a:spcPct val="30000"/>
              </a:spcBef>
              <a:defRPr/>
            </a:pPr>
            <a:r>
              <a:rPr lang="en-US" altLang="en-US" sz="4800" b="1" dirty="0">
                <a:solidFill>
                  <a:schemeClr val="bg1"/>
                </a:solidFill>
              </a:rPr>
              <a:t>Caroline Flynn,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4800" b="1" dirty="0">
                <a:solidFill>
                  <a:schemeClr val="bg1"/>
                </a:solidFill>
              </a:rPr>
              <a:t>Travis </a:t>
            </a:r>
            <a:r>
              <a:rPr lang="en-US" altLang="en-US" sz="4800" b="1" dirty="0" err="1">
                <a:solidFill>
                  <a:schemeClr val="bg1"/>
                </a:solidFill>
              </a:rPr>
              <a:t>Chabo</a:t>
            </a:r>
            <a:r>
              <a:rPr lang="en-US" altLang="en-US" sz="4800" b="1" dirty="0">
                <a:solidFill>
                  <a:schemeClr val="bg1"/>
                </a:solidFill>
              </a:rPr>
              <a:t>, PhD, CRNA, Project Chair</a:t>
            </a: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32804100" y="1600200"/>
            <a:ext cx="981392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Nurse Anesthesia Program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College of Nursing, 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flynnc14@students.ecu.edu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endParaRPr lang="en-US" altLang="en-US" sz="3771" b="1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altLang="en-US" sz="3257" dirty="0">
              <a:latin typeface="Times New Roman" panose="02020603050405020304" pitchFamily="18" charset="0"/>
            </a:endParaRPr>
          </a:p>
        </p:txBody>
      </p:sp>
      <p:sp>
        <p:nvSpPr>
          <p:cNvPr id="2071" name="Rectangle 63"/>
          <p:cNvSpPr>
            <a:spLocks noChangeArrowheads="1"/>
          </p:cNvSpPr>
          <p:nvPr/>
        </p:nvSpPr>
        <p:spPr bwMode="auto">
          <a:xfrm>
            <a:off x="1335838" y="22129988"/>
            <a:ext cx="9150350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635145" y="21831593"/>
            <a:ext cx="9148763" cy="70485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3771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METHODS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5638" y="6320942"/>
            <a:ext cx="10632834" cy="15067804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More than three million </a:t>
            </a:r>
            <a:r>
              <a:rPr lang="en-US" sz="3600" dirty="0">
                <a:ea typeface="Times New Roman" panose="02020603050405020304" pitchFamily="18" charset="0"/>
                <a:cs typeface="Arial" panose="020B0604020202020204" pitchFamily="34" charset="0"/>
              </a:rPr>
              <a:t>Americans</a:t>
            </a:r>
            <a:r>
              <a:rPr lang="en-US" sz="3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have a cardiac implantable electronic device (CIED)</a:t>
            </a:r>
            <a:r>
              <a:rPr lang="en-US" sz="3600" baseline="30000" dirty="0">
                <a:ea typeface="Times New Roman" panose="02020603050405020304" pitchFamily="18" charset="0"/>
                <a:cs typeface="Arial" panose="020B0604020202020204" pitchFamily="34" charset="0"/>
              </a:rPr>
              <a:t>1,2</a:t>
            </a:r>
            <a:r>
              <a:rPr lang="en-US" sz="3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3600" dirty="0">
                <a:ea typeface="Times New Roman" panose="02020603050405020304" pitchFamily="18" charset="0"/>
                <a:cs typeface="Arial" panose="020B0604020202020204" pitchFamily="34" charset="0"/>
              </a:rPr>
              <a:t> Unfortunately, there </a:t>
            </a:r>
            <a:r>
              <a:rPr lang="en-US" sz="3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has been an increase in harms and mortality for this population during the perioperative period</a:t>
            </a:r>
            <a:r>
              <a:rPr lang="en-US" sz="3600" baseline="30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</a:t>
            </a:r>
            <a:r>
              <a:rPr lang="en-US" sz="3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3600" dirty="0"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ea typeface="Times New Roman" panose="02020603050405020304" pitchFamily="18" charset="0"/>
                <a:cs typeface="Arial" panose="020B0604020202020204" pitchFamily="34" charset="0"/>
              </a:rPr>
              <a:t>Factors that contribute to complexity of these patients: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ea typeface="Times New Roman" panose="02020603050405020304" pitchFamily="18" charset="0"/>
                <a:cs typeface="Arial" panose="020B0604020202020204" pitchFamily="34" charset="0"/>
              </a:rPr>
              <a:t>Preoperative i</a:t>
            </a:r>
            <a:r>
              <a:rPr lang="en-US" sz="3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dentification of the patient’s device, settings, recent interrogation, as well as the patient’s dependency on the device</a:t>
            </a:r>
            <a:r>
              <a:rPr lang="en-US" sz="3600" baseline="30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1,3</a:t>
            </a:r>
            <a:r>
              <a:rPr lang="en-US" sz="3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Difficulty locating appropriate resources for perioperative CIED care</a:t>
            </a:r>
            <a:r>
              <a:rPr lang="en-US" sz="3600" baseline="300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1,3</a:t>
            </a:r>
            <a:r>
              <a:rPr lang="en-US" sz="3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sz="36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lectromagnetic interference (EMI): can cause </a:t>
            </a:r>
            <a:r>
              <a:rPr lang="en-US" sz="3600" dirty="0">
                <a:effectLst/>
                <a:cs typeface="Arial" panose="020B0604020202020204" pitchFamily="34" charset="0"/>
              </a:rPr>
              <a:t>inappropriate pacing, shocking, and device damage</a:t>
            </a:r>
            <a:r>
              <a:rPr lang="en-US" sz="3600" baseline="30000" dirty="0">
                <a:effectLst/>
                <a:cs typeface="Arial" panose="020B0604020202020204" pitchFamily="34" charset="0"/>
              </a:rPr>
              <a:t>1</a:t>
            </a:r>
            <a:r>
              <a:rPr lang="en-US" sz="3600" dirty="0">
                <a:effectLst/>
                <a:cs typeface="Arial" panose="020B0604020202020204" pitchFamily="34" charset="0"/>
              </a:rPr>
              <a:t>. </a:t>
            </a:r>
            <a:r>
              <a:rPr lang="en-US" sz="3600" dirty="0">
                <a:cs typeface="Arial" panose="020B0604020202020204" pitchFamily="34" charset="0"/>
              </a:rPr>
              <a:t>If the damage is severe, the cost of replacing the device averages $25,797</a:t>
            </a:r>
            <a:r>
              <a:rPr lang="en-US" sz="3600" baseline="30000" dirty="0">
                <a:cs typeface="Arial" panose="020B0604020202020204" pitchFamily="34" charset="0"/>
              </a:rPr>
              <a:t>4</a:t>
            </a:r>
            <a:r>
              <a:rPr lang="en-US" sz="3600" dirty="0">
                <a:cs typeface="Arial" panose="020B0604020202020204" pitchFamily="34" charset="0"/>
              </a:rPr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3600" dirty="0">
                <a:ea typeface="Times New Roman" panose="02020603050405020304" pitchFamily="18" charset="0"/>
                <a:cs typeface="Arial" panose="020B0604020202020204" pitchFamily="34" charset="0"/>
              </a:rPr>
              <a:t>Magnet application: Depending on the manufacturer, magnets </a:t>
            </a:r>
            <a:r>
              <a:rPr lang="en-US" sz="3600" dirty="0">
                <a:effectLst/>
                <a:cs typeface="Arial" panose="020B0604020202020204" pitchFamily="34" charset="0"/>
              </a:rPr>
              <a:t>can cause a variety of changes, including conversion to asynchronous mode or diagnostic testing</a:t>
            </a:r>
            <a:r>
              <a:rPr lang="en-US" sz="3600" baseline="30000" dirty="0">
                <a:effectLst/>
                <a:cs typeface="Arial" panose="020B0604020202020204" pitchFamily="34" charset="0"/>
              </a:rPr>
              <a:t>1,2,3</a:t>
            </a:r>
            <a:r>
              <a:rPr lang="en-US" sz="3600" dirty="0">
                <a:effectLst/>
                <a:cs typeface="Arial" panose="020B0604020202020204" pitchFamily="34" charset="0"/>
              </a:rPr>
              <a:t>.</a:t>
            </a:r>
          </a:p>
          <a:p>
            <a:pPr lvl="1"/>
            <a:endParaRPr lang="en-US" sz="3600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The purpose of this quality improvement project was to assess anesthesia providers’ perceptions of an </a:t>
            </a:r>
            <a:r>
              <a:rPr lang="en-US" sz="3600" i="1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AICD/PPM Handout</a:t>
            </a:r>
            <a:r>
              <a:rPr lang="en-US" sz="3600" dirty="0">
                <a:solidFill>
                  <a:srgbClr val="212529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as an educational tool to improve perioperative CIED management and patient safety.</a:t>
            </a:r>
            <a:endParaRPr lang="en-US" sz="3600" dirty="0"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64147" y="22942897"/>
            <a:ext cx="10287000" cy="8832503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This quality improvement project consisted of a single plan, do, study, act (PDSA) cycle implemented in the Main operating room of the partnering organization over a three-week period</a:t>
            </a:r>
            <a:r>
              <a:rPr lang="en-US" sz="3600" baseline="30000" dirty="0"/>
              <a:t>5</a:t>
            </a:r>
            <a:r>
              <a:rPr lang="en-US" sz="3600" dirty="0"/>
              <a:t>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A pre-test and post-test design with </a:t>
            </a:r>
            <a:r>
              <a:rPr lang="en-US" sz="3600" i="1" dirty="0"/>
              <a:t>Qualtrics</a:t>
            </a:r>
            <a:r>
              <a:rPr lang="en-US" sz="3600" dirty="0"/>
              <a:t> software used to create and administer the pre- and post-intervention surveys.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The </a:t>
            </a:r>
            <a:r>
              <a:rPr lang="en-US" sz="3600" i="1" dirty="0"/>
              <a:t>AICD/PPM Handout </a:t>
            </a:r>
            <a:r>
              <a:rPr lang="en-US" sz="3600" dirty="0"/>
              <a:t>as well as a supplemental educational PowerPoint was sent to participants at the beginning of implementation.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Eight CRNAs responded to the pre-survey and six CRNAs responded to the post-survey.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Data was analyzed through Microsoft Excel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414975" y="6613524"/>
            <a:ext cx="17922022" cy="24476076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endParaRPr lang="en-US" sz="36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9882592" y="6396965"/>
            <a:ext cx="13057188" cy="831204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After utilizing the AICD/ PPM Handout: 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CRNAs had increased comfortability managing EMI (Figure 1).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212529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CRNAs felt more confident in their preoperative assessments of CIED patients. </a:t>
            </a:r>
            <a:endParaRPr lang="en-US" sz="3600" dirty="0">
              <a:cs typeface="Arial" panose="020B0604020202020204" pitchFamily="34" charset="0"/>
            </a:endParaRP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The estimated time spent accessing CIED references decreased (Figure 2).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The providers had increased awareness of best practice guidelines published by the ASA/HRS (Figure 1).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212529"/>
                </a:solidFill>
                <a:cs typeface="Arial" panose="020B0604020202020204" pitchFamily="34" charset="0"/>
              </a:rPr>
              <a:t>CRNAs indicated they were extremely likely (n=3) or somewhat likely (n=3) to utilize the </a:t>
            </a:r>
            <a:r>
              <a:rPr lang="en-US" sz="3600" i="1" dirty="0">
                <a:solidFill>
                  <a:srgbClr val="212529"/>
                </a:solidFill>
                <a:cs typeface="Arial" panose="020B0604020202020204" pitchFamily="34" charset="0"/>
              </a:rPr>
              <a:t>AICD/PPM Handout </a:t>
            </a:r>
            <a:r>
              <a:rPr lang="en-US" sz="3600" dirty="0">
                <a:solidFill>
                  <a:srgbClr val="212529"/>
                </a:solidFill>
                <a:cs typeface="Arial" panose="020B0604020202020204" pitchFamily="34" charset="0"/>
              </a:rPr>
              <a:t>in the future. </a:t>
            </a:r>
            <a:endParaRPr lang="en-US" sz="3600" dirty="0">
              <a:cs typeface="Arial" panose="020B0604020202020204" pitchFamily="34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cs typeface="Arial" panose="020B0604020202020204" pitchFamily="34" charset="0"/>
              </a:rPr>
              <a:t>Limitations of this project include small sample size and variation in pre- and post-survey responses.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0205362" y="15921234"/>
            <a:ext cx="12798426" cy="8872026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CRNA comfortability managing CIEDs perioperatively increased after this educational intervention.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212529"/>
                </a:solidFill>
                <a:cs typeface="Arial" panose="020B0604020202020204" pitchFamily="34" charset="0"/>
              </a:rPr>
              <a:t>This intervention has the potential to improve perioperative care and patient safety.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212529"/>
                </a:solidFill>
                <a:cs typeface="Arial" panose="020B0604020202020204" pitchFamily="34" charset="0"/>
              </a:rPr>
              <a:t>CRNAs’ future use of this intervention could be increased if a free-response survey question was added to assess what information they would find useful on a quick-reference handout.</a:t>
            </a:r>
            <a:endParaRPr lang="en-US" sz="3600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/>
              <a:t>Future QI projects could expand on this project by: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Further identifying barriers to improving perioperative care for patients with CIEDs.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Creating a standardized approach, or algorithm, for caring for CIED patients.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Including a larger sample size.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3600" dirty="0"/>
              <a:t>Having a more similar number of pre- and post-survey participants.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205362" y="26138145"/>
            <a:ext cx="12798426" cy="5637255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457200" marR="0" indent="-4572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American Society of Anesthesiologists Task Force on Perioperative Management of Patients with Cardiac Implantable Electronic Devices. (2020). Practice advisory for the perioperative management of patients with cardiac implantable electronic devices: Pacemakers and implantable cardioverter–defibrillators. </a:t>
            </a:r>
            <a:r>
              <a:rPr lang="en-US" sz="2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Anesthesiology</a:t>
            </a:r>
            <a:r>
              <a:rPr lang="en-US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132</a:t>
            </a:r>
            <a:r>
              <a:rPr lang="en-US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(2), 225–252. </a:t>
            </a:r>
            <a:r>
              <a:rPr lang="en-US" sz="23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https://doi.org/10.1097/ALN.0000000000002821</a:t>
            </a:r>
            <a:endParaRPr lang="en-US" sz="2300" u="sng" dirty="0">
              <a:solidFill>
                <a:srgbClr val="0563C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Samuels, J. M., </a:t>
            </a:r>
            <a:r>
              <a:rPr lang="en-US" sz="23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Overbey</a:t>
            </a:r>
            <a:r>
              <a:rPr lang="en-US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D. M., </a:t>
            </a:r>
            <a:r>
              <a:rPr lang="en-US" sz="23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Wikiel</a:t>
            </a:r>
            <a:r>
              <a:rPr lang="en-US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K. J., Jones, T. S., Robinson, T. N., &amp; Jones, E. L. (2021). Electromagnetic interference on cardiac pacemakers and implantable cardioverter defibrillators during endoscopy as reported to the US Federal Drug Administration. </a:t>
            </a:r>
            <a:r>
              <a:rPr lang="en-US" sz="2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Surgical Endoscopy,</a:t>
            </a:r>
            <a:r>
              <a:rPr lang="en-US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3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35</a:t>
            </a:r>
            <a:r>
              <a:rPr lang="en-US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en-US" sz="23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US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3796–3801. </a:t>
            </a:r>
            <a:r>
              <a:rPr lang="en-US" sz="23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https://doi.org/10.1007/s00464-020-07872-2</a:t>
            </a:r>
            <a:r>
              <a:rPr lang="en-US" sz="2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300" dirty="0">
                <a:solidFill>
                  <a:srgbClr val="2A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Bryant, H. C., Roberts, P. R., &amp; </a:t>
            </a:r>
            <a:r>
              <a:rPr lang="en-US" sz="2300" dirty="0" err="1">
                <a:solidFill>
                  <a:srgbClr val="2A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Diprose</a:t>
            </a:r>
            <a:r>
              <a:rPr lang="en-US" sz="2300" dirty="0">
                <a:solidFill>
                  <a:srgbClr val="2A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P. (2016).  Perioperative management of patients with cardiac implantable electronic devices. </a:t>
            </a:r>
            <a:r>
              <a:rPr lang="en-US" sz="2300" i="1" dirty="0">
                <a:solidFill>
                  <a:srgbClr val="2A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British Journal of Anaesthesia Education</a:t>
            </a:r>
            <a:r>
              <a:rPr lang="en-US" sz="2300" dirty="0">
                <a:solidFill>
                  <a:srgbClr val="2A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300" i="1" dirty="0">
                <a:solidFill>
                  <a:srgbClr val="2A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16</a:t>
            </a:r>
            <a:r>
              <a:rPr lang="en-US" sz="2300" dirty="0">
                <a:solidFill>
                  <a:srgbClr val="2A2A2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(11), 388–396. </a:t>
            </a:r>
            <a:r>
              <a:rPr lang="en-US" sz="23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https://doi.org/10.1093/bjaed/mkw020</a:t>
            </a:r>
            <a:endParaRPr lang="en-US" sz="2300" u="sng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Nichols, C., </a:t>
            </a:r>
            <a:r>
              <a:rPr lang="en-US" sz="23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Vose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J., &amp; Mittal, S. (2016). Incidence and costs related to lead damage occurring within the first year after a cardiac implantable electronic device replacement procedure. </a:t>
            </a:r>
            <a:r>
              <a:rPr lang="en-US" sz="23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Journal of the American Heart Association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3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(2). </a:t>
            </a:r>
            <a:r>
              <a:rPr lang="en-US" sz="23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doi:10.1161/JAHA.115.002813</a:t>
            </a:r>
            <a:endParaRPr lang="en-US" sz="2300" u="sng" dirty="0">
              <a:solidFill>
                <a:srgbClr val="0563C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Institute for Healthcare Improvement. (2017). </a:t>
            </a:r>
            <a:r>
              <a:rPr lang="en-US" sz="23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QI essentials toolkit: PDSA worksheet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US" sz="23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https://www.ihi.org/resources/Pages/Tools/PlanDoStudyActWorksheet.aspx</a:t>
            </a:r>
            <a:r>
              <a:rPr lang="en-US" sz="2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US" sz="23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C199B-BD44-4C43-BFA9-62855DE449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78069"/>
            <a:ext cx="8004541" cy="293673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CAF9258-E548-B303-105F-9FAF681217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461749" y="6613524"/>
            <a:ext cx="17875247" cy="2553608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43458</TotalTime>
  <Words>800</Words>
  <Application>Microsoft Macintosh PowerPoint</Application>
  <PresentationFormat>Custom</PresentationFormat>
  <Paragraphs>47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Flynn, Caroline Dean</cp:lastModifiedBy>
  <cp:revision>56</cp:revision>
  <dcterms:created xsi:type="dcterms:W3CDTF">2005-01-10T15:51:10Z</dcterms:created>
  <dcterms:modified xsi:type="dcterms:W3CDTF">2023-11-04T14:30:09Z</dcterms:modified>
</cp:coreProperties>
</file>