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43891200" cy="32918400"/>
  <p:notesSz cx="6858000" cy="9144000"/>
  <p:defaultTextStyle>
    <a:defPPr>
      <a:defRPr lang="en-US"/>
    </a:defPPr>
    <a:lvl1pPr algn="l" rtl="0" eaLnBrk="0" fontAlgn="base" hangingPunct="0">
      <a:spcBef>
        <a:spcPct val="0"/>
      </a:spcBef>
      <a:spcAft>
        <a:spcPct val="0"/>
      </a:spcAft>
      <a:defRPr sz="99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99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99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99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9900" kern="1200">
        <a:solidFill>
          <a:schemeClr val="tx1"/>
        </a:solidFill>
        <a:latin typeface="Arial" panose="020B0604020202020204" pitchFamily="34" charset="0"/>
        <a:ea typeface="+mn-ea"/>
        <a:cs typeface="+mn-cs"/>
      </a:defRPr>
    </a:lvl5pPr>
    <a:lvl6pPr marL="2286000" algn="l" defTabSz="914400" rtl="0" eaLnBrk="1" latinLnBrk="0" hangingPunct="1">
      <a:defRPr sz="9900" kern="1200">
        <a:solidFill>
          <a:schemeClr val="tx1"/>
        </a:solidFill>
        <a:latin typeface="Arial" panose="020B0604020202020204" pitchFamily="34" charset="0"/>
        <a:ea typeface="+mn-ea"/>
        <a:cs typeface="+mn-cs"/>
      </a:defRPr>
    </a:lvl6pPr>
    <a:lvl7pPr marL="2743200" algn="l" defTabSz="914400" rtl="0" eaLnBrk="1" latinLnBrk="0" hangingPunct="1">
      <a:defRPr sz="9900" kern="1200">
        <a:solidFill>
          <a:schemeClr val="tx1"/>
        </a:solidFill>
        <a:latin typeface="Arial" panose="020B0604020202020204" pitchFamily="34" charset="0"/>
        <a:ea typeface="+mn-ea"/>
        <a:cs typeface="+mn-cs"/>
      </a:defRPr>
    </a:lvl7pPr>
    <a:lvl8pPr marL="3200400" algn="l" defTabSz="914400" rtl="0" eaLnBrk="1" latinLnBrk="0" hangingPunct="1">
      <a:defRPr sz="9900" kern="1200">
        <a:solidFill>
          <a:schemeClr val="tx1"/>
        </a:solidFill>
        <a:latin typeface="Arial" panose="020B0604020202020204" pitchFamily="34" charset="0"/>
        <a:ea typeface="+mn-ea"/>
        <a:cs typeface="+mn-cs"/>
      </a:defRPr>
    </a:lvl8pPr>
    <a:lvl9pPr marL="3657600" algn="l" defTabSz="914400" rtl="0" eaLnBrk="1" latinLnBrk="0" hangingPunct="1">
      <a:defRPr sz="9900"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82E"/>
    <a:srgbClr val="502D7F"/>
    <a:srgbClr val="333333"/>
    <a:srgbClr val="FFCC18"/>
    <a:srgbClr val="69028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536" autoAdjust="0"/>
    <p:restoredTop sz="94139" autoAdjust="0"/>
  </p:normalViewPr>
  <p:slideViewPr>
    <p:cSldViewPr>
      <p:cViewPr varScale="1">
        <p:scale>
          <a:sx n="25" d="100"/>
          <a:sy n="25" d="100"/>
        </p:scale>
        <p:origin x="1728" y="176"/>
      </p:cViewPr>
      <p:guideLst>
        <p:guide orient="horz" pos="10368"/>
        <p:guide pos="13824"/>
      </p:guideLst>
    </p:cSldViewPr>
  </p:slideViewPr>
  <p:notesTextViewPr>
    <p:cViewPr>
      <p:scale>
        <a:sx n="100" d="100"/>
        <a:sy n="100" d="100"/>
      </p:scale>
      <p:origin x="0" y="0"/>
    </p:cViewPr>
  </p:notesTextViewPr>
  <p:gridSpacing cx="228600" cy="2286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2475" y="10225769"/>
            <a:ext cx="37306250" cy="7056664"/>
          </a:xfrm>
        </p:spPr>
        <p:txBody>
          <a:bodyPr/>
          <a:lstStyle/>
          <a:p>
            <a:r>
              <a:rPr lang="en-US"/>
              <a:t>Click to edit Master title style</a:t>
            </a:r>
          </a:p>
        </p:txBody>
      </p:sp>
      <p:sp>
        <p:nvSpPr>
          <p:cNvPr id="3" name="Subtitle 2"/>
          <p:cNvSpPr>
            <a:spLocks noGrp="1"/>
          </p:cNvSpPr>
          <p:nvPr>
            <p:ph type="subTitle" idx="1"/>
          </p:nvPr>
        </p:nvSpPr>
        <p:spPr>
          <a:xfrm>
            <a:off x="6583363" y="18654033"/>
            <a:ext cx="30724475" cy="8411936"/>
          </a:xfrm>
        </p:spPr>
        <p:txBody>
          <a:bodyPr/>
          <a:lstStyle>
            <a:lvl1pPr marL="0" indent="0" algn="ctr">
              <a:buNone/>
              <a:defRPr/>
            </a:lvl1pPr>
            <a:lvl2pPr marL="391866" indent="0" algn="ctr">
              <a:buNone/>
              <a:defRPr/>
            </a:lvl2pPr>
            <a:lvl3pPr marL="783732" indent="0" algn="ctr">
              <a:buNone/>
              <a:defRPr/>
            </a:lvl3pPr>
            <a:lvl4pPr marL="1175598" indent="0" algn="ctr">
              <a:buNone/>
              <a:defRPr/>
            </a:lvl4pPr>
            <a:lvl5pPr marL="1567464" indent="0" algn="ctr">
              <a:buNone/>
              <a:defRPr/>
            </a:lvl5pPr>
            <a:lvl6pPr marL="1959331" indent="0" algn="ctr">
              <a:buNone/>
              <a:defRPr/>
            </a:lvl6pPr>
            <a:lvl7pPr marL="2351197" indent="0" algn="ctr">
              <a:buNone/>
              <a:defRPr/>
            </a:lvl7pPr>
            <a:lvl8pPr marL="2743063" indent="0" algn="ctr">
              <a:buNone/>
              <a:defRPr/>
            </a:lvl8pPr>
            <a:lvl9pPr marL="3134929"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96D19969-28E2-44A5-A853-9ED619419002}" type="slidenum">
              <a:rPr lang="en-US" altLang="en-US"/>
              <a:pPr>
                <a:defRPr/>
              </a:pPr>
              <a:t>‹#›</a:t>
            </a:fld>
            <a:endParaRPr lang="en-US" altLang="en-US" dirty="0"/>
          </a:p>
        </p:txBody>
      </p:sp>
    </p:spTree>
    <p:extLst>
      <p:ext uri="{BB962C8B-B14F-4D97-AF65-F5344CB8AC3E}">
        <p14:creationId xmlns:p14="http://schemas.microsoft.com/office/powerpoint/2010/main" val="23601172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E72B0F42-4D17-46DA-BD1B-2429061E8743}" type="slidenum">
              <a:rPr lang="en-US" altLang="en-US"/>
              <a:pPr>
                <a:defRPr/>
              </a:pPr>
              <a:t>‹#›</a:t>
            </a:fld>
            <a:endParaRPr lang="en-US" altLang="en-US" dirty="0"/>
          </a:p>
        </p:txBody>
      </p:sp>
    </p:spTree>
    <p:extLst>
      <p:ext uri="{BB962C8B-B14F-4D97-AF65-F5344CB8AC3E}">
        <p14:creationId xmlns:p14="http://schemas.microsoft.com/office/powerpoint/2010/main" val="8670307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438" y="1317172"/>
            <a:ext cx="9874250" cy="2808786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195514" y="1317172"/>
            <a:ext cx="29473525" cy="2808786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DA6A5B34-6F48-4D25-A9CD-F4ECFCE5AA35}" type="slidenum">
              <a:rPr lang="en-US" altLang="en-US"/>
              <a:pPr>
                <a:defRPr/>
              </a:pPr>
              <a:t>‹#›</a:t>
            </a:fld>
            <a:endParaRPr lang="en-US" altLang="en-US" dirty="0"/>
          </a:p>
        </p:txBody>
      </p:sp>
    </p:spTree>
    <p:extLst>
      <p:ext uri="{BB962C8B-B14F-4D97-AF65-F5344CB8AC3E}">
        <p14:creationId xmlns:p14="http://schemas.microsoft.com/office/powerpoint/2010/main" val="41666035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27279C9B-77CE-48B4-B28A-FD5EF277587D}" type="slidenum">
              <a:rPr lang="en-US" altLang="en-US"/>
              <a:pPr>
                <a:defRPr/>
              </a:pPr>
              <a:t>‹#›</a:t>
            </a:fld>
            <a:endParaRPr lang="en-US" altLang="en-US" dirty="0"/>
          </a:p>
        </p:txBody>
      </p:sp>
    </p:spTree>
    <p:extLst>
      <p:ext uri="{BB962C8B-B14F-4D97-AF65-F5344CB8AC3E}">
        <p14:creationId xmlns:p14="http://schemas.microsoft.com/office/powerpoint/2010/main" val="13760633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0" y="21153665"/>
            <a:ext cx="37307838" cy="6536871"/>
          </a:xfrm>
        </p:spPr>
        <p:txBody>
          <a:bodyPr anchor="t"/>
          <a:lstStyle>
            <a:lvl1pPr algn="l">
              <a:defRPr sz="3428" b="1" cap="all"/>
            </a:lvl1pPr>
          </a:lstStyle>
          <a:p>
            <a:r>
              <a:rPr lang="en-US"/>
              <a:t>Click to edit Master title style</a:t>
            </a:r>
          </a:p>
        </p:txBody>
      </p:sp>
      <p:sp>
        <p:nvSpPr>
          <p:cNvPr id="3" name="Text Placeholder 2"/>
          <p:cNvSpPr>
            <a:spLocks noGrp="1"/>
          </p:cNvSpPr>
          <p:nvPr>
            <p:ph type="body" idx="1"/>
          </p:nvPr>
        </p:nvSpPr>
        <p:spPr>
          <a:xfrm>
            <a:off x="3467100" y="13952764"/>
            <a:ext cx="37307838" cy="7200900"/>
          </a:xfrm>
        </p:spPr>
        <p:txBody>
          <a:bodyPr anchor="b"/>
          <a:lstStyle>
            <a:lvl1pPr marL="0" indent="0">
              <a:buNone/>
              <a:defRPr sz="1714"/>
            </a:lvl1pPr>
            <a:lvl2pPr marL="391866" indent="0">
              <a:buNone/>
              <a:defRPr sz="1543"/>
            </a:lvl2pPr>
            <a:lvl3pPr marL="783732" indent="0">
              <a:buNone/>
              <a:defRPr sz="1371"/>
            </a:lvl3pPr>
            <a:lvl4pPr marL="1175598" indent="0">
              <a:buNone/>
              <a:defRPr sz="1200"/>
            </a:lvl4pPr>
            <a:lvl5pPr marL="1567464" indent="0">
              <a:buNone/>
              <a:defRPr sz="1200"/>
            </a:lvl5pPr>
            <a:lvl6pPr marL="1959331" indent="0">
              <a:buNone/>
              <a:defRPr sz="1200"/>
            </a:lvl6pPr>
            <a:lvl7pPr marL="2351197" indent="0">
              <a:buNone/>
              <a:defRPr sz="1200"/>
            </a:lvl7pPr>
            <a:lvl8pPr marL="2743063" indent="0">
              <a:buNone/>
              <a:defRPr sz="1200"/>
            </a:lvl8pPr>
            <a:lvl9pPr marL="3134929" indent="0">
              <a:buNone/>
              <a:defRPr sz="12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153A2701-DB6E-458F-8330-4F0C30EDC0D3}" type="slidenum">
              <a:rPr lang="en-US" altLang="en-US"/>
              <a:pPr>
                <a:defRPr/>
              </a:pPr>
              <a:t>‹#›</a:t>
            </a:fld>
            <a:endParaRPr lang="en-US" altLang="en-US" dirty="0"/>
          </a:p>
        </p:txBody>
      </p:sp>
    </p:spTree>
    <p:extLst>
      <p:ext uri="{BB962C8B-B14F-4D97-AF65-F5344CB8AC3E}">
        <p14:creationId xmlns:p14="http://schemas.microsoft.com/office/powerpoint/2010/main" val="8760163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195514" y="7679872"/>
            <a:ext cx="19673887" cy="21725164"/>
          </a:xfrm>
        </p:spPr>
        <p:txBody>
          <a:bodyPr/>
          <a:lstStyle>
            <a:lvl1pPr>
              <a:defRPr sz="2400"/>
            </a:lvl1pPr>
            <a:lvl2pPr>
              <a:defRPr sz="2057"/>
            </a:lvl2pPr>
            <a:lvl3pPr>
              <a:defRPr sz="1714"/>
            </a:lvl3pPr>
            <a:lvl4pPr>
              <a:defRPr sz="1543"/>
            </a:lvl4pPr>
            <a:lvl5pPr>
              <a:defRPr sz="1543"/>
            </a:lvl5pPr>
            <a:lvl6pPr>
              <a:defRPr sz="1543"/>
            </a:lvl6pPr>
            <a:lvl7pPr>
              <a:defRPr sz="1543"/>
            </a:lvl7pPr>
            <a:lvl8pPr>
              <a:defRPr sz="1543"/>
            </a:lvl8pPr>
            <a:lvl9pPr>
              <a:defRPr sz="154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2021800" y="7679872"/>
            <a:ext cx="19673888" cy="21725164"/>
          </a:xfrm>
        </p:spPr>
        <p:txBody>
          <a:bodyPr/>
          <a:lstStyle>
            <a:lvl1pPr>
              <a:defRPr sz="2400"/>
            </a:lvl1pPr>
            <a:lvl2pPr>
              <a:defRPr sz="2057"/>
            </a:lvl2pPr>
            <a:lvl3pPr>
              <a:defRPr sz="1714"/>
            </a:lvl3pPr>
            <a:lvl4pPr>
              <a:defRPr sz="1543"/>
            </a:lvl4pPr>
            <a:lvl5pPr>
              <a:defRPr sz="1543"/>
            </a:lvl5pPr>
            <a:lvl6pPr>
              <a:defRPr sz="1543"/>
            </a:lvl6pPr>
            <a:lvl7pPr>
              <a:defRPr sz="1543"/>
            </a:lvl7pPr>
            <a:lvl8pPr>
              <a:defRPr sz="1543"/>
            </a:lvl8pPr>
            <a:lvl9pPr>
              <a:defRPr sz="154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0F96224D-36D6-4F45-BC4D-24940C41429D}" type="slidenum">
              <a:rPr lang="en-US" altLang="en-US"/>
              <a:pPr>
                <a:defRPr/>
              </a:pPr>
              <a:t>‹#›</a:t>
            </a:fld>
            <a:endParaRPr lang="en-US" altLang="en-US" dirty="0"/>
          </a:p>
        </p:txBody>
      </p:sp>
    </p:spTree>
    <p:extLst>
      <p:ext uri="{BB962C8B-B14F-4D97-AF65-F5344CB8AC3E}">
        <p14:creationId xmlns:p14="http://schemas.microsoft.com/office/powerpoint/2010/main" val="24551720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8533"/>
            <a:ext cx="39503350" cy="5486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193925" y="7368269"/>
            <a:ext cx="19392900" cy="3071132"/>
          </a:xfrm>
        </p:spPr>
        <p:txBody>
          <a:bodyPr anchor="b"/>
          <a:lstStyle>
            <a:lvl1pPr marL="0" indent="0">
              <a:buNone/>
              <a:defRPr sz="2057" b="1"/>
            </a:lvl1pPr>
            <a:lvl2pPr marL="391866" indent="0">
              <a:buNone/>
              <a:defRPr sz="1714" b="1"/>
            </a:lvl2pPr>
            <a:lvl3pPr marL="783732" indent="0">
              <a:buNone/>
              <a:defRPr sz="1543" b="1"/>
            </a:lvl3pPr>
            <a:lvl4pPr marL="1175598" indent="0">
              <a:buNone/>
              <a:defRPr sz="1371" b="1"/>
            </a:lvl4pPr>
            <a:lvl5pPr marL="1567464" indent="0">
              <a:buNone/>
              <a:defRPr sz="1371" b="1"/>
            </a:lvl5pPr>
            <a:lvl6pPr marL="1959331" indent="0">
              <a:buNone/>
              <a:defRPr sz="1371" b="1"/>
            </a:lvl6pPr>
            <a:lvl7pPr marL="2351197" indent="0">
              <a:buNone/>
              <a:defRPr sz="1371" b="1"/>
            </a:lvl7pPr>
            <a:lvl8pPr marL="2743063" indent="0">
              <a:buNone/>
              <a:defRPr sz="1371" b="1"/>
            </a:lvl8pPr>
            <a:lvl9pPr marL="3134929" indent="0">
              <a:buNone/>
              <a:defRPr sz="1371" b="1"/>
            </a:lvl9pPr>
          </a:lstStyle>
          <a:p>
            <a:pPr lvl="0"/>
            <a:r>
              <a:rPr lang="en-US"/>
              <a:t>Click to edit Master text styles</a:t>
            </a:r>
          </a:p>
        </p:txBody>
      </p:sp>
      <p:sp>
        <p:nvSpPr>
          <p:cNvPr id="4" name="Content Placeholder 3"/>
          <p:cNvSpPr>
            <a:spLocks noGrp="1"/>
          </p:cNvSpPr>
          <p:nvPr>
            <p:ph sz="half" idx="2"/>
          </p:nvPr>
        </p:nvSpPr>
        <p:spPr>
          <a:xfrm>
            <a:off x="2193925" y="10439400"/>
            <a:ext cx="19392900" cy="18965636"/>
          </a:xfrm>
        </p:spPr>
        <p:txBody>
          <a:bodyPr/>
          <a:lstStyle>
            <a:lvl1pPr>
              <a:defRPr sz="2057"/>
            </a:lvl1pPr>
            <a:lvl2pPr>
              <a:defRPr sz="1714"/>
            </a:lvl2pPr>
            <a:lvl3pPr>
              <a:defRPr sz="1543"/>
            </a:lvl3pPr>
            <a:lvl4pPr>
              <a:defRPr sz="1371"/>
            </a:lvl4pPr>
            <a:lvl5pPr>
              <a:defRPr sz="1371"/>
            </a:lvl5pPr>
            <a:lvl6pPr>
              <a:defRPr sz="1371"/>
            </a:lvl6pPr>
            <a:lvl7pPr>
              <a:defRPr sz="1371"/>
            </a:lvl7pPr>
            <a:lvl8pPr>
              <a:defRPr sz="1371"/>
            </a:lvl8pPr>
            <a:lvl9pPr>
              <a:defRPr sz="137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96439" y="7368269"/>
            <a:ext cx="19400837" cy="3071132"/>
          </a:xfrm>
        </p:spPr>
        <p:txBody>
          <a:bodyPr anchor="b"/>
          <a:lstStyle>
            <a:lvl1pPr marL="0" indent="0">
              <a:buNone/>
              <a:defRPr sz="2057" b="1"/>
            </a:lvl1pPr>
            <a:lvl2pPr marL="391866" indent="0">
              <a:buNone/>
              <a:defRPr sz="1714" b="1"/>
            </a:lvl2pPr>
            <a:lvl3pPr marL="783732" indent="0">
              <a:buNone/>
              <a:defRPr sz="1543" b="1"/>
            </a:lvl3pPr>
            <a:lvl4pPr marL="1175598" indent="0">
              <a:buNone/>
              <a:defRPr sz="1371" b="1"/>
            </a:lvl4pPr>
            <a:lvl5pPr marL="1567464" indent="0">
              <a:buNone/>
              <a:defRPr sz="1371" b="1"/>
            </a:lvl5pPr>
            <a:lvl6pPr marL="1959331" indent="0">
              <a:buNone/>
              <a:defRPr sz="1371" b="1"/>
            </a:lvl6pPr>
            <a:lvl7pPr marL="2351197" indent="0">
              <a:buNone/>
              <a:defRPr sz="1371" b="1"/>
            </a:lvl7pPr>
            <a:lvl8pPr marL="2743063" indent="0">
              <a:buNone/>
              <a:defRPr sz="1371" b="1"/>
            </a:lvl8pPr>
            <a:lvl9pPr marL="3134929" indent="0">
              <a:buNone/>
              <a:defRPr sz="1371" b="1"/>
            </a:lvl9pPr>
          </a:lstStyle>
          <a:p>
            <a:pPr lvl="0"/>
            <a:r>
              <a:rPr lang="en-US"/>
              <a:t>Click to edit Master text styles</a:t>
            </a:r>
          </a:p>
        </p:txBody>
      </p:sp>
      <p:sp>
        <p:nvSpPr>
          <p:cNvPr id="6" name="Content Placeholder 5"/>
          <p:cNvSpPr>
            <a:spLocks noGrp="1"/>
          </p:cNvSpPr>
          <p:nvPr>
            <p:ph sz="quarter" idx="4"/>
          </p:nvPr>
        </p:nvSpPr>
        <p:spPr>
          <a:xfrm>
            <a:off x="22296439" y="10439400"/>
            <a:ext cx="19400837" cy="18965636"/>
          </a:xfrm>
        </p:spPr>
        <p:txBody>
          <a:bodyPr/>
          <a:lstStyle>
            <a:lvl1pPr>
              <a:defRPr sz="2057"/>
            </a:lvl1pPr>
            <a:lvl2pPr>
              <a:defRPr sz="1714"/>
            </a:lvl2pPr>
            <a:lvl3pPr>
              <a:defRPr sz="1543"/>
            </a:lvl3pPr>
            <a:lvl4pPr>
              <a:defRPr sz="1371"/>
            </a:lvl4pPr>
            <a:lvl5pPr>
              <a:defRPr sz="1371"/>
            </a:lvl5pPr>
            <a:lvl6pPr>
              <a:defRPr sz="1371"/>
            </a:lvl6pPr>
            <a:lvl7pPr>
              <a:defRPr sz="1371"/>
            </a:lvl7pPr>
            <a:lvl8pPr>
              <a:defRPr sz="1371"/>
            </a:lvl8pPr>
            <a:lvl9pPr>
              <a:defRPr sz="137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9" name="Rectangle 6"/>
          <p:cNvSpPr>
            <a:spLocks noGrp="1" noChangeArrowheads="1"/>
          </p:cNvSpPr>
          <p:nvPr>
            <p:ph type="sldNum" sz="quarter" idx="12"/>
          </p:nvPr>
        </p:nvSpPr>
        <p:spPr>
          <a:ln/>
        </p:spPr>
        <p:txBody>
          <a:bodyPr/>
          <a:lstStyle>
            <a:lvl1pPr>
              <a:defRPr/>
            </a:lvl1pPr>
          </a:lstStyle>
          <a:p>
            <a:pPr>
              <a:defRPr/>
            </a:pPr>
            <a:fld id="{36505705-DD69-44E0-A8C7-4A6E267F8A53}" type="slidenum">
              <a:rPr lang="en-US" altLang="en-US"/>
              <a:pPr>
                <a:defRPr/>
              </a:pPr>
              <a:t>‹#›</a:t>
            </a:fld>
            <a:endParaRPr lang="en-US" altLang="en-US" dirty="0"/>
          </a:p>
        </p:txBody>
      </p:sp>
    </p:spTree>
    <p:extLst>
      <p:ext uri="{BB962C8B-B14F-4D97-AF65-F5344CB8AC3E}">
        <p14:creationId xmlns:p14="http://schemas.microsoft.com/office/powerpoint/2010/main" val="283155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2"/>
          </p:nvPr>
        </p:nvSpPr>
        <p:spPr>
          <a:ln/>
        </p:spPr>
        <p:txBody>
          <a:bodyPr/>
          <a:lstStyle>
            <a:lvl1pPr>
              <a:defRPr/>
            </a:lvl1pPr>
          </a:lstStyle>
          <a:p>
            <a:pPr>
              <a:defRPr/>
            </a:pPr>
            <a:fld id="{7AD3703E-C6F2-4EA9-99C7-52BE10137226}" type="slidenum">
              <a:rPr lang="en-US" altLang="en-US"/>
              <a:pPr>
                <a:defRPr/>
              </a:pPr>
              <a:t>‹#›</a:t>
            </a:fld>
            <a:endParaRPr lang="en-US" altLang="en-US" dirty="0"/>
          </a:p>
        </p:txBody>
      </p:sp>
    </p:spTree>
    <p:extLst>
      <p:ext uri="{BB962C8B-B14F-4D97-AF65-F5344CB8AC3E}">
        <p14:creationId xmlns:p14="http://schemas.microsoft.com/office/powerpoint/2010/main" val="24683306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4" name="Rectangle 6"/>
          <p:cNvSpPr>
            <a:spLocks noGrp="1" noChangeArrowheads="1"/>
          </p:cNvSpPr>
          <p:nvPr>
            <p:ph type="sldNum" sz="quarter" idx="12"/>
          </p:nvPr>
        </p:nvSpPr>
        <p:spPr>
          <a:ln/>
        </p:spPr>
        <p:txBody>
          <a:bodyPr/>
          <a:lstStyle>
            <a:lvl1pPr>
              <a:defRPr/>
            </a:lvl1pPr>
          </a:lstStyle>
          <a:p>
            <a:pPr>
              <a:defRPr/>
            </a:pPr>
            <a:fld id="{6F20E3B2-E9B2-4CD1-A2DA-540293DB5BFD}" type="slidenum">
              <a:rPr lang="en-US" altLang="en-US"/>
              <a:pPr>
                <a:defRPr/>
              </a:pPr>
              <a:t>‹#›</a:t>
            </a:fld>
            <a:endParaRPr lang="en-US" altLang="en-US" dirty="0"/>
          </a:p>
        </p:txBody>
      </p:sp>
    </p:spTree>
    <p:extLst>
      <p:ext uri="{BB962C8B-B14F-4D97-AF65-F5344CB8AC3E}">
        <p14:creationId xmlns:p14="http://schemas.microsoft.com/office/powerpoint/2010/main" val="8202542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0369"/>
            <a:ext cx="14439900" cy="5577567"/>
          </a:xfrm>
        </p:spPr>
        <p:txBody>
          <a:bodyPr anchor="b"/>
          <a:lstStyle>
            <a:lvl1pPr algn="l">
              <a:defRPr sz="1714" b="1"/>
            </a:lvl1pPr>
          </a:lstStyle>
          <a:p>
            <a:r>
              <a:rPr lang="en-US"/>
              <a:t>Click to edit Master title style</a:t>
            </a:r>
          </a:p>
        </p:txBody>
      </p:sp>
      <p:sp>
        <p:nvSpPr>
          <p:cNvPr id="3" name="Content Placeholder 2"/>
          <p:cNvSpPr>
            <a:spLocks noGrp="1"/>
          </p:cNvSpPr>
          <p:nvPr>
            <p:ph idx="1"/>
          </p:nvPr>
        </p:nvSpPr>
        <p:spPr>
          <a:xfrm>
            <a:off x="17160875" y="1310369"/>
            <a:ext cx="24536400" cy="28094667"/>
          </a:xfrm>
        </p:spPr>
        <p:txBody>
          <a:bodyPr/>
          <a:lstStyle>
            <a:lvl1pPr>
              <a:defRPr sz="2743"/>
            </a:lvl1pPr>
            <a:lvl2pPr>
              <a:defRPr sz="2400"/>
            </a:lvl2pPr>
            <a:lvl3pPr>
              <a:defRPr sz="2057"/>
            </a:lvl3pPr>
            <a:lvl4pPr>
              <a:defRPr sz="1714"/>
            </a:lvl4pPr>
            <a:lvl5pPr>
              <a:defRPr sz="1714"/>
            </a:lvl5pPr>
            <a:lvl6pPr>
              <a:defRPr sz="1714"/>
            </a:lvl6pPr>
            <a:lvl7pPr>
              <a:defRPr sz="1714"/>
            </a:lvl7pPr>
            <a:lvl8pPr>
              <a:defRPr sz="1714"/>
            </a:lvl8pPr>
            <a:lvl9pPr>
              <a:defRPr sz="171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93925" y="6887936"/>
            <a:ext cx="14439900" cy="22517100"/>
          </a:xfrm>
        </p:spPr>
        <p:txBody>
          <a:bodyPr/>
          <a:lstStyle>
            <a:lvl1pPr marL="0" indent="0">
              <a:buNone/>
              <a:defRPr sz="1200"/>
            </a:lvl1pPr>
            <a:lvl2pPr marL="391866" indent="0">
              <a:buNone/>
              <a:defRPr sz="1029"/>
            </a:lvl2pPr>
            <a:lvl3pPr marL="783732" indent="0">
              <a:buNone/>
              <a:defRPr sz="857"/>
            </a:lvl3pPr>
            <a:lvl4pPr marL="1175598" indent="0">
              <a:buNone/>
              <a:defRPr sz="771"/>
            </a:lvl4pPr>
            <a:lvl5pPr marL="1567464" indent="0">
              <a:buNone/>
              <a:defRPr sz="771"/>
            </a:lvl5pPr>
            <a:lvl6pPr marL="1959331" indent="0">
              <a:buNone/>
              <a:defRPr sz="771"/>
            </a:lvl6pPr>
            <a:lvl7pPr marL="2351197" indent="0">
              <a:buNone/>
              <a:defRPr sz="771"/>
            </a:lvl7pPr>
            <a:lvl8pPr marL="2743063" indent="0">
              <a:buNone/>
              <a:defRPr sz="771"/>
            </a:lvl8pPr>
            <a:lvl9pPr marL="3134929" indent="0">
              <a:buNone/>
              <a:defRPr sz="771"/>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93378681-8F5A-4039-87B7-2117A3A2611E}" type="slidenum">
              <a:rPr lang="en-US" altLang="en-US"/>
              <a:pPr>
                <a:defRPr/>
              </a:pPr>
              <a:t>‹#›</a:t>
            </a:fld>
            <a:endParaRPr lang="en-US" altLang="en-US" dirty="0"/>
          </a:p>
        </p:txBody>
      </p:sp>
    </p:spTree>
    <p:extLst>
      <p:ext uri="{BB962C8B-B14F-4D97-AF65-F5344CB8AC3E}">
        <p14:creationId xmlns:p14="http://schemas.microsoft.com/office/powerpoint/2010/main" val="2044626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664" y="23042336"/>
            <a:ext cx="26335037" cy="2721429"/>
          </a:xfrm>
        </p:spPr>
        <p:txBody>
          <a:bodyPr anchor="b"/>
          <a:lstStyle>
            <a:lvl1pPr algn="l">
              <a:defRPr sz="1714" b="1"/>
            </a:lvl1pPr>
          </a:lstStyle>
          <a:p>
            <a:r>
              <a:rPr lang="en-US"/>
              <a:t>Click to edit Master title style</a:t>
            </a:r>
          </a:p>
        </p:txBody>
      </p:sp>
      <p:sp>
        <p:nvSpPr>
          <p:cNvPr id="3" name="Picture Placeholder 2"/>
          <p:cNvSpPr>
            <a:spLocks noGrp="1"/>
          </p:cNvSpPr>
          <p:nvPr>
            <p:ph type="pic" idx="1"/>
          </p:nvPr>
        </p:nvSpPr>
        <p:spPr>
          <a:xfrm>
            <a:off x="8602664" y="2941865"/>
            <a:ext cx="26335037" cy="19750768"/>
          </a:xfrm>
        </p:spPr>
        <p:txBody>
          <a:bodyPr/>
          <a:lstStyle>
            <a:lvl1pPr marL="0" indent="0">
              <a:buNone/>
              <a:defRPr sz="2743"/>
            </a:lvl1pPr>
            <a:lvl2pPr marL="391866" indent="0">
              <a:buNone/>
              <a:defRPr sz="2400"/>
            </a:lvl2pPr>
            <a:lvl3pPr marL="783732" indent="0">
              <a:buNone/>
              <a:defRPr sz="2057"/>
            </a:lvl3pPr>
            <a:lvl4pPr marL="1175598" indent="0">
              <a:buNone/>
              <a:defRPr sz="1714"/>
            </a:lvl4pPr>
            <a:lvl5pPr marL="1567464" indent="0">
              <a:buNone/>
              <a:defRPr sz="1714"/>
            </a:lvl5pPr>
            <a:lvl6pPr marL="1959331" indent="0">
              <a:buNone/>
              <a:defRPr sz="1714"/>
            </a:lvl6pPr>
            <a:lvl7pPr marL="2351197" indent="0">
              <a:buNone/>
              <a:defRPr sz="1714"/>
            </a:lvl7pPr>
            <a:lvl8pPr marL="2743063" indent="0">
              <a:buNone/>
              <a:defRPr sz="1714"/>
            </a:lvl8pPr>
            <a:lvl9pPr marL="3134929" indent="0">
              <a:buNone/>
              <a:defRPr sz="1714"/>
            </a:lvl9pPr>
          </a:lstStyle>
          <a:p>
            <a:pPr lvl="0"/>
            <a:endParaRPr lang="en-US" noProof="0" dirty="0"/>
          </a:p>
        </p:txBody>
      </p:sp>
      <p:sp>
        <p:nvSpPr>
          <p:cNvPr id="4" name="Text Placeholder 3"/>
          <p:cNvSpPr>
            <a:spLocks noGrp="1"/>
          </p:cNvSpPr>
          <p:nvPr>
            <p:ph type="body" sz="half" idx="2"/>
          </p:nvPr>
        </p:nvSpPr>
        <p:spPr>
          <a:xfrm>
            <a:off x="8602664" y="25763765"/>
            <a:ext cx="26335037" cy="3863068"/>
          </a:xfrm>
        </p:spPr>
        <p:txBody>
          <a:bodyPr/>
          <a:lstStyle>
            <a:lvl1pPr marL="0" indent="0">
              <a:buNone/>
              <a:defRPr sz="1200"/>
            </a:lvl1pPr>
            <a:lvl2pPr marL="391866" indent="0">
              <a:buNone/>
              <a:defRPr sz="1029"/>
            </a:lvl2pPr>
            <a:lvl3pPr marL="783732" indent="0">
              <a:buNone/>
              <a:defRPr sz="857"/>
            </a:lvl3pPr>
            <a:lvl4pPr marL="1175598" indent="0">
              <a:buNone/>
              <a:defRPr sz="771"/>
            </a:lvl4pPr>
            <a:lvl5pPr marL="1567464" indent="0">
              <a:buNone/>
              <a:defRPr sz="771"/>
            </a:lvl5pPr>
            <a:lvl6pPr marL="1959331" indent="0">
              <a:buNone/>
              <a:defRPr sz="771"/>
            </a:lvl6pPr>
            <a:lvl7pPr marL="2351197" indent="0">
              <a:buNone/>
              <a:defRPr sz="771"/>
            </a:lvl7pPr>
            <a:lvl8pPr marL="2743063" indent="0">
              <a:buNone/>
              <a:defRPr sz="771"/>
            </a:lvl8pPr>
            <a:lvl9pPr marL="3134929" indent="0">
              <a:buNone/>
              <a:defRPr sz="771"/>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36372026-9697-4905-82BA-4DE817F0BC15}" type="slidenum">
              <a:rPr lang="en-US" altLang="en-US"/>
              <a:pPr>
                <a:defRPr/>
              </a:pPr>
              <a:t>‹#›</a:t>
            </a:fld>
            <a:endParaRPr lang="en-US" altLang="en-US" dirty="0"/>
          </a:p>
        </p:txBody>
      </p:sp>
    </p:spTree>
    <p:extLst>
      <p:ext uri="{BB962C8B-B14F-4D97-AF65-F5344CB8AC3E}">
        <p14:creationId xmlns:p14="http://schemas.microsoft.com/office/powerpoint/2010/main" val="27405445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195513" y="1317625"/>
            <a:ext cx="39500175"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3246" tIns="251623" rIns="503246" bIns="251623"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2195513" y="7680325"/>
            <a:ext cx="39500175" cy="2172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3246" tIns="251623" rIns="503246" bIns="251623"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p:cNvSpPr>
            <a:spLocks noGrp="1" noChangeArrowheads="1"/>
          </p:cNvSpPr>
          <p:nvPr>
            <p:ph type="dt" sz="half" idx="2"/>
          </p:nvPr>
        </p:nvSpPr>
        <p:spPr bwMode="auto">
          <a:xfrm>
            <a:off x="2195513" y="29976763"/>
            <a:ext cx="10239375" cy="2286000"/>
          </a:xfrm>
          <a:prstGeom prst="rect">
            <a:avLst/>
          </a:prstGeom>
          <a:noFill/>
          <a:ln w="9525">
            <a:noFill/>
            <a:miter lim="800000"/>
            <a:headEnd/>
            <a:tailEnd/>
          </a:ln>
          <a:effectLst/>
        </p:spPr>
        <p:txBody>
          <a:bodyPr vert="horz" wrap="square" lIns="503246" tIns="251623" rIns="503246" bIns="251623" numCol="1" anchor="t" anchorCtr="0" compatLnSpc="1">
            <a:prstTxWarp prst="textNoShape">
              <a:avLst/>
            </a:prstTxWarp>
          </a:bodyPr>
          <a:lstStyle>
            <a:lvl1pPr algn="l" eaLnBrk="1" hangingPunct="1">
              <a:defRPr sz="6600">
                <a:latin typeface="Arial" charset="0"/>
              </a:defRPr>
            </a:lvl1pPr>
          </a:lstStyle>
          <a:p>
            <a:pPr>
              <a:defRPr/>
            </a:pPr>
            <a:endParaRPr lang="en-US" dirty="0"/>
          </a:p>
        </p:txBody>
      </p:sp>
      <p:sp>
        <p:nvSpPr>
          <p:cNvPr id="1029" name="Rectangle 5"/>
          <p:cNvSpPr>
            <a:spLocks noGrp="1" noChangeArrowheads="1"/>
          </p:cNvSpPr>
          <p:nvPr>
            <p:ph type="ftr" sz="quarter" idx="3"/>
          </p:nvPr>
        </p:nvSpPr>
        <p:spPr bwMode="auto">
          <a:xfrm>
            <a:off x="14997113" y="29976763"/>
            <a:ext cx="13896975" cy="2286000"/>
          </a:xfrm>
          <a:prstGeom prst="rect">
            <a:avLst/>
          </a:prstGeom>
          <a:noFill/>
          <a:ln w="9525">
            <a:noFill/>
            <a:miter lim="800000"/>
            <a:headEnd/>
            <a:tailEnd/>
          </a:ln>
          <a:effectLst/>
        </p:spPr>
        <p:txBody>
          <a:bodyPr vert="horz" wrap="square" lIns="503246" tIns="251623" rIns="503246" bIns="251623" numCol="1" anchor="t" anchorCtr="0" compatLnSpc="1">
            <a:prstTxWarp prst="textNoShape">
              <a:avLst/>
            </a:prstTxWarp>
          </a:bodyPr>
          <a:lstStyle>
            <a:lvl1pPr algn="ctr" eaLnBrk="1" hangingPunct="1">
              <a:defRPr sz="6600">
                <a:latin typeface="Arial" charset="0"/>
              </a:defRPr>
            </a:lvl1pPr>
          </a:lstStyle>
          <a:p>
            <a:pPr>
              <a:defRPr/>
            </a:pPr>
            <a:endParaRPr lang="en-US" dirty="0"/>
          </a:p>
        </p:txBody>
      </p:sp>
      <p:sp>
        <p:nvSpPr>
          <p:cNvPr id="1030" name="Rectangle 6"/>
          <p:cNvSpPr>
            <a:spLocks noGrp="1" noChangeArrowheads="1"/>
          </p:cNvSpPr>
          <p:nvPr>
            <p:ph type="sldNum" sz="quarter" idx="4"/>
          </p:nvPr>
        </p:nvSpPr>
        <p:spPr bwMode="auto">
          <a:xfrm>
            <a:off x="31456313" y="29976763"/>
            <a:ext cx="10239375" cy="2286000"/>
          </a:xfrm>
          <a:prstGeom prst="rect">
            <a:avLst/>
          </a:prstGeom>
          <a:noFill/>
          <a:ln w="9525">
            <a:noFill/>
            <a:miter lim="800000"/>
            <a:headEnd/>
            <a:tailEnd/>
          </a:ln>
          <a:effectLst/>
        </p:spPr>
        <p:txBody>
          <a:bodyPr vert="horz" wrap="square" lIns="503246" tIns="251623" rIns="503246" bIns="251623" numCol="1" anchor="t" anchorCtr="0" compatLnSpc="1">
            <a:prstTxWarp prst="textNoShape">
              <a:avLst/>
            </a:prstTxWarp>
          </a:bodyPr>
          <a:lstStyle>
            <a:lvl1pPr algn="r" eaLnBrk="1" hangingPunct="1">
              <a:defRPr sz="6600" smtClean="0"/>
            </a:lvl1pPr>
          </a:lstStyle>
          <a:p>
            <a:pPr>
              <a:defRPr/>
            </a:pPr>
            <a:fld id="{CAE537AD-9BB0-4881-8848-C6BA09023DFE}" type="slidenum">
              <a:rPr lang="en-US" altLang="en-US"/>
              <a:pPr>
                <a:defRPr/>
              </a:pPr>
              <a:t>‹#›</a:t>
            </a:fld>
            <a:endParaRPr lang="en-US"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313238" rtl="0" eaLnBrk="0" fontAlgn="base" hangingPunct="0">
        <a:spcBef>
          <a:spcPct val="0"/>
        </a:spcBef>
        <a:spcAft>
          <a:spcPct val="0"/>
        </a:spcAft>
        <a:defRPr sz="20700">
          <a:solidFill>
            <a:schemeClr val="tx2"/>
          </a:solidFill>
          <a:latin typeface="+mj-lt"/>
          <a:ea typeface="+mj-ea"/>
          <a:cs typeface="+mj-cs"/>
        </a:defRPr>
      </a:lvl1pPr>
      <a:lvl2pPr algn="ctr" defTabSz="4313238" rtl="0" eaLnBrk="0" fontAlgn="base" hangingPunct="0">
        <a:spcBef>
          <a:spcPct val="0"/>
        </a:spcBef>
        <a:spcAft>
          <a:spcPct val="0"/>
        </a:spcAft>
        <a:defRPr sz="20700">
          <a:solidFill>
            <a:schemeClr val="tx2"/>
          </a:solidFill>
          <a:latin typeface="Arial" charset="0"/>
        </a:defRPr>
      </a:lvl2pPr>
      <a:lvl3pPr algn="ctr" defTabSz="4313238" rtl="0" eaLnBrk="0" fontAlgn="base" hangingPunct="0">
        <a:spcBef>
          <a:spcPct val="0"/>
        </a:spcBef>
        <a:spcAft>
          <a:spcPct val="0"/>
        </a:spcAft>
        <a:defRPr sz="20700">
          <a:solidFill>
            <a:schemeClr val="tx2"/>
          </a:solidFill>
          <a:latin typeface="Arial" charset="0"/>
        </a:defRPr>
      </a:lvl3pPr>
      <a:lvl4pPr algn="ctr" defTabSz="4313238" rtl="0" eaLnBrk="0" fontAlgn="base" hangingPunct="0">
        <a:spcBef>
          <a:spcPct val="0"/>
        </a:spcBef>
        <a:spcAft>
          <a:spcPct val="0"/>
        </a:spcAft>
        <a:defRPr sz="20700">
          <a:solidFill>
            <a:schemeClr val="tx2"/>
          </a:solidFill>
          <a:latin typeface="Arial" charset="0"/>
        </a:defRPr>
      </a:lvl4pPr>
      <a:lvl5pPr algn="ctr" defTabSz="4313238" rtl="0" eaLnBrk="0" fontAlgn="base" hangingPunct="0">
        <a:spcBef>
          <a:spcPct val="0"/>
        </a:spcBef>
        <a:spcAft>
          <a:spcPct val="0"/>
        </a:spcAft>
        <a:defRPr sz="20700">
          <a:solidFill>
            <a:schemeClr val="tx2"/>
          </a:solidFill>
          <a:latin typeface="Arial" charset="0"/>
        </a:defRPr>
      </a:lvl5pPr>
      <a:lvl6pPr marL="391866" algn="ctr" defTabSz="4313249" rtl="0" fontAlgn="base">
        <a:spcBef>
          <a:spcPct val="0"/>
        </a:spcBef>
        <a:spcAft>
          <a:spcPct val="0"/>
        </a:spcAft>
        <a:defRPr sz="20742">
          <a:solidFill>
            <a:schemeClr val="tx2"/>
          </a:solidFill>
          <a:latin typeface="Arial" charset="0"/>
        </a:defRPr>
      </a:lvl6pPr>
      <a:lvl7pPr marL="783732" algn="ctr" defTabSz="4313249" rtl="0" fontAlgn="base">
        <a:spcBef>
          <a:spcPct val="0"/>
        </a:spcBef>
        <a:spcAft>
          <a:spcPct val="0"/>
        </a:spcAft>
        <a:defRPr sz="20742">
          <a:solidFill>
            <a:schemeClr val="tx2"/>
          </a:solidFill>
          <a:latin typeface="Arial" charset="0"/>
        </a:defRPr>
      </a:lvl7pPr>
      <a:lvl8pPr marL="1175598" algn="ctr" defTabSz="4313249" rtl="0" fontAlgn="base">
        <a:spcBef>
          <a:spcPct val="0"/>
        </a:spcBef>
        <a:spcAft>
          <a:spcPct val="0"/>
        </a:spcAft>
        <a:defRPr sz="20742">
          <a:solidFill>
            <a:schemeClr val="tx2"/>
          </a:solidFill>
          <a:latin typeface="Arial" charset="0"/>
        </a:defRPr>
      </a:lvl8pPr>
      <a:lvl9pPr marL="1567464" algn="ctr" defTabSz="4313249" rtl="0" fontAlgn="base">
        <a:spcBef>
          <a:spcPct val="0"/>
        </a:spcBef>
        <a:spcAft>
          <a:spcPct val="0"/>
        </a:spcAft>
        <a:defRPr sz="20742">
          <a:solidFill>
            <a:schemeClr val="tx2"/>
          </a:solidFill>
          <a:latin typeface="Arial" charset="0"/>
        </a:defRPr>
      </a:lvl9pPr>
    </p:titleStyle>
    <p:bodyStyle>
      <a:lvl1pPr marL="1617663" indent="-1617663" algn="l" defTabSz="4313238" rtl="0" eaLnBrk="0" fontAlgn="base" hangingPunct="0">
        <a:spcBef>
          <a:spcPct val="20000"/>
        </a:spcBef>
        <a:spcAft>
          <a:spcPct val="0"/>
        </a:spcAft>
        <a:buChar char="•"/>
        <a:defRPr sz="15100">
          <a:solidFill>
            <a:schemeClr val="tx1"/>
          </a:solidFill>
          <a:latin typeface="+mn-lt"/>
          <a:ea typeface="+mn-ea"/>
          <a:cs typeface="+mn-cs"/>
        </a:defRPr>
      </a:lvl1pPr>
      <a:lvl2pPr marL="3503613" indent="-1346200" algn="l" defTabSz="4313238" rtl="0" eaLnBrk="0" fontAlgn="base" hangingPunct="0">
        <a:spcBef>
          <a:spcPct val="20000"/>
        </a:spcBef>
        <a:spcAft>
          <a:spcPct val="0"/>
        </a:spcAft>
        <a:buChar char="–"/>
        <a:defRPr sz="13200">
          <a:solidFill>
            <a:schemeClr val="tx1"/>
          </a:solidFill>
          <a:latin typeface="+mn-lt"/>
        </a:defRPr>
      </a:lvl2pPr>
      <a:lvl3pPr marL="5391150" indent="-1077913" algn="l" defTabSz="4313238" rtl="0" eaLnBrk="0" fontAlgn="base" hangingPunct="0">
        <a:spcBef>
          <a:spcPct val="20000"/>
        </a:spcBef>
        <a:spcAft>
          <a:spcPct val="0"/>
        </a:spcAft>
        <a:buChar char="•"/>
        <a:defRPr sz="11300">
          <a:solidFill>
            <a:schemeClr val="tx1"/>
          </a:solidFill>
          <a:latin typeface="+mn-lt"/>
        </a:defRPr>
      </a:lvl3pPr>
      <a:lvl4pPr marL="7548563" indent="-1076325" algn="l" defTabSz="4313238" rtl="0" eaLnBrk="0" fontAlgn="base" hangingPunct="0">
        <a:spcBef>
          <a:spcPct val="20000"/>
        </a:spcBef>
        <a:spcAft>
          <a:spcPct val="0"/>
        </a:spcAft>
        <a:buChar char="–"/>
        <a:defRPr sz="9500">
          <a:solidFill>
            <a:schemeClr val="tx1"/>
          </a:solidFill>
          <a:latin typeface="+mn-lt"/>
        </a:defRPr>
      </a:lvl4pPr>
      <a:lvl5pPr marL="9702800" indent="-1074738" algn="l" defTabSz="4313238" rtl="0" eaLnBrk="0" fontAlgn="base" hangingPunct="0">
        <a:spcBef>
          <a:spcPct val="20000"/>
        </a:spcBef>
        <a:spcAft>
          <a:spcPct val="0"/>
        </a:spcAft>
        <a:buChar char="»"/>
        <a:defRPr sz="9500">
          <a:solidFill>
            <a:schemeClr val="tx1"/>
          </a:solidFill>
          <a:latin typeface="+mn-lt"/>
        </a:defRPr>
      </a:lvl5pPr>
      <a:lvl6pPr marL="10095995" indent="-1076272" algn="l" defTabSz="4313249" rtl="0" fontAlgn="base">
        <a:spcBef>
          <a:spcPct val="20000"/>
        </a:spcBef>
        <a:spcAft>
          <a:spcPct val="0"/>
        </a:spcAft>
        <a:buChar char="»"/>
        <a:defRPr sz="9514">
          <a:solidFill>
            <a:schemeClr val="tx1"/>
          </a:solidFill>
          <a:latin typeface="+mn-lt"/>
        </a:defRPr>
      </a:lvl6pPr>
      <a:lvl7pPr marL="10487861" indent="-1076272" algn="l" defTabSz="4313249" rtl="0" fontAlgn="base">
        <a:spcBef>
          <a:spcPct val="20000"/>
        </a:spcBef>
        <a:spcAft>
          <a:spcPct val="0"/>
        </a:spcAft>
        <a:buChar char="»"/>
        <a:defRPr sz="9514">
          <a:solidFill>
            <a:schemeClr val="tx1"/>
          </a:solidFill>
          <a:latin typeface="+mn-lt"/>
        </a:defRPr>
      </a:lvl7pPr>
      <a:lvl8pPr marL="10879727" indent="-1076272" algn="l" defTabSz="4313249" rtl="0" fontAlgn="base">
        <a:spcBef>
          <a:spcPct val="20000"/>
        </a:spcBef>
        <a:spcAft>
          <a:spcPct val="0"/>
        </a:spcAft>
        <a:buChar char="»"/>
        <a:defRPr sz="9514">
          <a:solidFill>
            <a:schemeClr val="tx1"/>
          </a:solidFill>
          <a:latin typeface="+mn-lt"/>
        </a:defRPr>
      </a:lvl8pPr>
      <a:lvl9pPr marL="11271594" indent="-1076272" algn="l" defTabSz="4313249" rtl="0" fontAlgn="base">
        <a:spcBef>
          <a:spcPct val="20000"/>
        </a:spcBef>
        <a:spcAft>
          <a:spcPct val="0"/>
        </a:spcAft>
        <a:buChar char="»"/>
        <a:defRPr sz="9514">
          <a:solidFill>
            <a:schemeClr val="tx1"/>
          </a:solidFill>
          <a:latin typeface="+mn-lt"/>
        </a:defRPr>
      </a:lvl9pPr>
    </p:bodyStyle>
    <p:otherStyle>
      <a:defPPr>
        <a:defRPr lang="en-US"/>
      </a:defPPr>
      <a:lvl1pPr marL="0" algn="l" defTabSz="783732" rtl="0" eaLnBrk="1" latinLnBrk="0" hangingPunct="1">
        <a:defRPr sz="1543" kern="1200">
          <a:solidFill>
            <a:schemeClr val="tx1"/>
          </a:solidFill>
          <a:latin typeface="+mn-lt"/>
          <a:ea typeface="+mn-ea"/>
          <a:cs typeface="+mn-cs"/>
        </a:defRPr>
      </a:lvl1pPr>
      <a:lvl2pPr marL="391866" algn="l" defTabSz="783732" rtl="0" eaLnBrk="1" latinLnBrk="0" hangingPunct="1">
        <a:defRPr sz="1543" kern="1200">
          <a:solidFill>
            <a:schemeClr val="tx1"/>
          </a:solidFill>
          <a:latin typeface="+mn-lt"/>
          <a:ea typeface="+mn-ea"/>
          <a:cs typeface="+mn-cs"/>
        </a:defRPr>
      </a:lvl2pPr>
      <a:lvl3pPr marL="783732" algn="l" defTabSz="783732" rtl="0" eaLnBrk="1" latinLnBrk="0" hangingPunct="1">
        <a:defRPr sz="1543" kern="1200">
          <a:solidFill>
            <a:schemeClr val="tx1"/>
          </a:solidFill>
          <a:latin typeface="+mn-lt"/>
          <a:ea typeface="+mn-ea"/>
          <a:cs typeface="+mn-cs"/>
        </a:defRPr>
      </a:lvl3pPr>
      <a:lvl4pPr marL="1175598" algn="l" defTabSz="783732" rtl="0" eaLnBrk="1" latinLnBrk="0" hangingPunct="1">
        <a:defRPr sz="1543" kern="1200">
          <a:solidFill>
            <a:schemeClr val="tx1"/>
          </a:solidFill>
          <a:latin typeface="+mn-lt"/>
          <a:ea typeface="+mn-ea"/>
          <a:cs typeface="+mn-cs"/>
        </a:defRPr>
      </a:lvl4pPr>
      <a:lvl5pPr marL="1567464" algn="l" defTabSz="783732" rtl="0" eaLnBrk="1" latinLnBrk="0" hangingPunct="1">
        <a:defRPr sz="1543" kern="1200">
          <a:solidFill>
            <a:schemeClr val="tx1"/>
          </a:solidFill>
          <a:latin typeface="+mn-lt"/>
          <a:ea typeface="+mn-ea"/>
          <a:cs typeface="+mn-cs"/>
        </a:defRPr>
      </a:lvl5pPr>
      <a:lvl6pPr marL="1959331" algn="l" defTabSz="783732" rtl="0" eaLnBrk="1" latinLnBrk="0" hangingPunct="1">
        <a:defRPr sz="1543" kern="1200">
          <a:solidFill>
            <a:schemeClr val="tx1"/>
          </a:solidFill>
          <a:latin typeface="+mn-lt"/>
          <a:ea typeface="+mn-ea"/>
          <a:cs typeface="+mn-cs"/>
        </a:defRPr>
      </a:lvl6pPr>
      <a:lvl7pPr marL="2351197" algn="l" defTabSz="783732" rtl="0" eaLnBrk="1" latinLnBrk="0" hangingPunct="1">
        <a:defRPr sz="1543" kern="1200">
          <a:solidFill>
            <a:schemeClr val="tx1"/>
          </a:solidFill>
          <a:latin typeface="+mn-lt"/>
          <a:ea typeface="+mn-ea"/>
          <a:cs typeface="+mn-cs"/>
        </a:defRPr>
      </a:lvl7pPr>
      <a:lvl8pPr marL="2743063" algn="l" defTabSz="783732" rtl="0" eaLnBrk="1" latinLnBrk="0" hangingPunct="1">
        <a:defRPr sz="1543" kern="1200">
          <a:solidFill>
            <a:schemeClr val="tx1"/>
          </a:solidFill>
          <a:latin typeface="+mn-lt"/>
          <a:ea typeface="+mn-ea"/>
          <a:cs typeface="+mn-cs"/>
        </a:defRPr>
      </a:lvl8pPr>
      <a:lvl9pPr marL="3134929" algn="l" defTabSz="783732" rtl="0" eaLnBrk="1" latinLnBrk="0" hangingPunct="1">
        <a:defRPr sz="154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png"/><Relationship Id="rId13" Type="http://schemas.openxmlformats.org/officeDocument/2006/relationships/image" Target="../media/image7.png"/><Relationship Id="rId3" Type="http://schemas.openxmlformats.org/officeDocument/2006/relationships/hyperlink" Target="https://doi.org/10.1080/09650792.2016.1185377" TargetMode="External"/><Relationship Id="rId7" Type="http://schemas.openxmlformats.org/officeDocument/2006/relationships/image" Target="../media/image1.png"/><Relationship Id="rId12" Type="http://schemas.openxmlformats.org/officeDocument/2006/relationships/image" Target="../media/image6.png"/><Relationship Id="rId2" Type="http://schemas.openxmlformats.org/officeDocument/2006/relationships/hyperlink" Target="https://ecu.az1.qualtrics.com/jfe/form/SV_cTr7VrOqiftMC7I" TargetMode="External"/><Relationship Id="rId16"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hyperlink" Target="https://doi.org/10.1007/s12599-009-0060-5" TargetMode="External"/><Relationship Id="rId11" Type="http://schemas.openxmlformats.org/officeDocument/2006/relationships/image" Target="../media/image5.png"/><Relationship Id="rId5" Type="http://schemas.openxmlformats.org/officeDocument/2006/relationships/hyperlink" Target="https://doi.org/10.1002/hrm.21810" TargetMode="External"/><Relationship Id="rId15" Type="http://schemas.openxmlformats.org/officeDocument/2006/relationships/image" Target="../media/image9.png"/><Relationship Id="rId10" Type="http://schemas.openxmlformats.org/officeDocument/2006/relationships/image" Target="../media/image4.png"/><Relationship Id="rId4" Type="http://schemas.openxmlformats.org/officeDocument/2006/relationships/hyperlink" Target="https://doi.org/10.1017/S0266267120000413" TargetMode="External"/><Relationship Id="rId9" Type="http://schemas.openxmlformats.org/officeDocument/2006/relationships/image" Target="../media/image3.png"/><Relationship Id="rId1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35"/>
          <p:cNvSpPr>
            <a:spLocks noChangeArrowheads="1"/>
          </p:cNvSpPr>
          <p:nvPr/>
        </p:nvSpPr>
        <p:spPr bwMode="auto">
          <a:xfrm>
            <a:off x="12155486" y="10158847"/>
            <a:ext cx="17337088" cy="704850"/>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dirty="0"/>
          </a:p>
        </p:txBody>
      </p:sp>
      <p:sp>
        <p:nvSpPr>
          <p:cNvPr id="2051" name="Rectangle 36"/>
          <p:cNvSpPr>
            <a:spLocks noChangeArrowheads="1"/>
          </p:cNvSpPr>
          <p:nvPr/>
        </p:nvSpPr>
        <p:spPr bwMode="auto">
          <a:xfrm>
            <a:off x="31061706" y="5434838"/>
            <a:ext cx="11459481" cy="819551"/>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dirty="0"/>
          </a:p>
        </p:txBody>
      </p:sp>
      <p:sp>
        <p:nvSpPr>
          <p:cNvPr id="2052" name="Rectangle 37"/>
          <p:cNvSpPr>
            <a:spLocks noChangeArrowheads="1"/>
          </p:cNvSpPr>
          <p:nvPr/>
        </p:nvSpPr>
        <p:spPr bwMode="auto">
          <a:xfrm>
            <a:off x="31094363" y="13543358"/>
            <a:ext cx="11426825" cy="704850"/>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dirty="0"/>
          </a:p>
        </p:txBody>
      </p:sp>
      <p:sp>
        <p:nvSpPr>
          <p:cNvPr id="2053" name="Rectangle 38"/>
          <p:cNvSpPr>
            <a:spLocks noChangeArrowheads="1"/>
          </p:cNvSpPr>
          <p:nvPr/>
        </p:nvSpPr>
        <p:spPr bwMode="auto">
          <a:xfrm>
            <a:off x="31122938" y="26289000"/>
            <a:ext cx="11398250" cy="704849"/>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dirty="0"/>
          </a:p>
        </p:txBody>
      </p:sp>
      <p:sp>
        <p:nvSpPr>
          <p:cNvPr id="2054" name="Rectangle 41"/>
          <p:cNvSpPr>
            <a:spLocks noChangeArrowheads="1"/>
          </p:cNvSpPr>
          <p:nvPr/>
        </p:nvSpPr>
        <p:spPr bwMode="auto">
          <a:xfrm>
            <a:off x="1006469" y="5619090"/>
            <a:ext cx="9418292" cy="701779"/>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dirty="0"/>
          </a:p>
        </p:txBody>
      </p:sp>
      <p:sp>
        <p:nvSpPr>
          <p:cNvPr id="2092" name="Text Box 44"/>
          <p:cNvSpPr txBox="1">
            <a:spLocks noChangeArrowheads="1"/>
          </p:cNvSpPr>
          <p:nvPr/>
        </p:nvSpPr>
        <p:spPr bwMode="auto">
          <a:xfrm>
            <a:off x="1045028" y="5434838"/>
            <a:ext cx="9148763" cy="705246"/>
          </a:xfrm>
          <a:prstGeom prst="rect">
            <a:avLst/>
          </a:prstGeom>
          <a:gradFill rotWithShape="0">
            <a:gsLst>
              <a:gs pos="0">
                <a:srgbClr val="502D7F"/>
              </a:gs>
              <a:gs pos="100000">
                <a:schemeClr val="tx2"/>
              </a:gs>
            </a:gsLst>
            <a:lin ang="0" scaled="1"/>
          </a:gradFill>
          <a:ln w="9525">
            <a:noFill/>
            <a:miter lim="800000"/>
            <a:headEnd/>
            <a:tailEnd/>
          </a:ln>
          <a:effectLst/>
        </p:spPr>
        <p:txBody>
          <a:bodyPr lIns="123750" tIns="61875" rIns="123750" bIns="61875">
            <a:spAutoFit/>
          </a:bodyPr>
          <a:lstStyle/>
          <a:p>
            <a:pPr defTabSz="1236828">
              <a:spcBef>
                <a:spcPct val="50000"/>
              </a:spcBef>
              <a:defRPr/>
            </a:pPr>
            <a:r>
              <a:rPr lang="en-US" sz="3771" b="1" dirty="0">
                <a:solidFill>
                  <a:schemeClr val="bg1"/>
                </a:solidFill>
                <a:effectLst>
                  <a:outerShdw blurRad="38100" dist="38100" dir="2700000" algn="tl">
                    <a:srgbClr val="000000"/>
                  </a:outerShdw>
                </a:effectLst>
                <a:latin typeface="Arial" charset="0"/>
              </a:rPr>
              <a:t>INTRODUCTION</a:t>
            </a:r>
            <a:endParaRPr lang="en-US" sz="3257" dirty="0">
              <a:effectLst>
                <a:outerShdw blurRad="38100" dist="38100" dir="2700000" algn="tl">
                  <a:srgbClr val="FFFFFF"/>
                </a:outerShdw>
              </a:effectLst>
              <a:latin typeface="Times New Roman" pitchFamily="18" charset="0"/>
            </a:endParaRPr>
          </a:p>
        </p:txBody>
      </p:sp>
      <p:sp>
        <p:nvSpPr>
          <p:cNvPr id="2093" name="Text Box 45"/>
          <p:cNvSpPr txBox="1">
            <a:spLocks noChangeArrowheads="1"/>
          </p:cNvSpPr>
          <p:nvPr/>
        </p:nvSpPr>
        <p:spPr bwMode="auto">
          <a:xfrm>
            <a:off x="11991799" y="9979368"/>
            <a:ext cx="17378363" cy="704850"/>
          </a:xfrm>
          <a:prstGeom prst="rect">
            <a:avLst/>
          </a:prstGeom>
          <a:gradFill rotWithShape="0">
            <a:gsLst>
              <a:gs pos="0">
                <a:srgbClr val="502D7F"/>
              </a:gs>
              <a:gs pos="100000">
                <a:schemeClr val="tx2"/>
              </a:gs>
            </a:gsLst>
            <a:lin ang="0" scaled="1"/>
          </a:gradFill>
          <a:ln w="9525">
            <a:noFill/>
            <a:miter lim="800000"/>
            <a:headEnd/>
            <a:tailEnd/>
          </a:ln>
          <a:effectLst/>
        </p:spPr>
        <p:txBody>
          <a:bodyPr lIns="123750" tIns="61875" rIns="123750" bIns="61875">
            <a:spAutoFit/>
          </a:bodyPr>
          <a:lstStyle/>
          <a:p>
            <a:pPr defTabSz="1236828">
              <a:spcBef>
                <a:spcPct val="50000"/>
              </a:spcBef>
              <a:defRPr/>
            </a:pPr>
            <a:r>
              <a:rPr lang="en-US" sz="3771" b="1" dirty="0">
                <a:solidFill>
                  <a:schemeClr val="bg1"/>
                </a:solidFill>
                <a:effectLst>
                  <a:outerShdw blurRad="38100" dist="38100" dir="2700000" algn="tl">
                    <a:srgbClr val="000000"/>
                  </a:outerShdw>
                </a:effectLst>
                <a:latin typeface="Arial" charset="0"/>
              </a:rPr>
              <a:t>RESULTS</a:t>
            </a:r>
            <a:endParaRPr lang="en-US" sz="3257" dirty="0">
              <a:effectLst>
                <a:outerShdw blurRad="38100" dist="38100" dir="2700000" algn="tl">
                  <a:srgbClr val="FFFFFF"/>
                </a:outerShdw>
              </a:effectLst>
              <a:latin typeface="Times New Roman" pitchFamily="18" charset="0"/>
            </a:endParaRPr>
          </a:p>
        </p:txBody>
      </p:sp>
      <p:sp>
        <p:nvSpPr>
          <p:cNvPr id="2094" name="Text Box 46"/>
          <p:cNvSpPr txBox="1">
            <a:spLocks noChangeArrowheads="1"/>
          </p:cNvSpPr>
          <p:nvPr/>
        </p:nvSpPr>
        <p:spPr bwMode="auto">
          <a:xfrm>
            <a:off x="30937200" y="5354221"/>
            <a:ext cx="11425238" cy="704850"/>
          </a:xfrm>
          <a:prstGeom prst="rect">
            <a:avLst/>
          </a:prstGeom>
          <a:gradFill rotWithShape="0">
            <a:gsLst>
              <a:gs pos="0">
                <a:srgbClr val="502D7F"/>
              </a:gs>
              <a:gs pos="100000">
                <a:schemeClr val="tx2"/>
              </a:gs>
            </a:gsLst>
            <a:lin ang="0" scaled="1"/>
          </a:gradFill>
          <a:ln w="9525">
            <a:noFill/>
            <a:miter lim="800000"/>
            <a:headEnd/>
            <a:tailEnd/>
          </a:ln>
          <a:effectLst/>
        </p:spPr>
        <p:txBody>
          <a:bodyPr lIns="123750" tIns="61875" rIns="123750" bIns="61875">
            <a:spAutoFit/>
          </a:bodyPr>
          <a:lstStyle/>
          <a:p>
            <a:pPr defTabSz="1236828">
              <a:spcBef>
                <a:spcPct val="50000"/>
              </a:spcBef>
              <a:defRPr/>
            </a:pPr>
            <a:r>
              <a:rPr lang="en-US" sz="3771" b="1" dirty="0">
                <a:solidFill>
                  <a:schemeClr val="bg1"/>
                </a:solidFill>
                <a:effectLst>
                  <a:outerShdw blurRad="38100" dist="38100" dir="2700000" algn="tl">
                    <a:srgbClr val="000000"/>
                  </a:outerShdw>
                </a:effectLst>
                <a:latin typeface="Arial" charset="0"/>
              </a:rPr>
              <a:t>DISCUSSION</a:t>
            </a:r>
            <a:endParaRPr lang="en-US" sz="3257" dirty="0">
              <a:latin typeface="Times New Roman" pitchFamily="18" charset="0"/>
            </a:endParaRPr>
          </a:p>
        </p:txBody>
      </p:sp>
      <p:sp>
        <p:nvSpPr>
          <p:cNvPr id="2099" name="Text Box 51"/>
          <p:cNvSpPr txBox="1">
            <a:spLocks noChangeArrowheads="1"/>
          </p:cNvSpPr>
          <p:nvPr/>
        </p:nvSpPr>
        <p:spPr bwMode="auto">
          <a:xfrm>
            <a:off x="30899100" y="13348040"/>
            <a:ext cx="11425238" cy="704850"/>
          </a:xfrm>
          <a:prstGeom prst="rect">
            <a:avLst/>
          </a:prstGeom>
          <a:gradFill rotWithShape="0">
            <a:gsLst>
              <a:gs pos="0">
                <a:srgbClr val="502D7F"/>
              </a:gs>
              <a:gs pos="100000">
                <a:schemeClr val="tx2"/>
              </a:gs>
            </a:gsLst>
            <a:lin ang="0" scaled="1"/>
          </a:gradFill>
          <a:ln w="9525">
            <a:noFill/>
            <a:miter lim="800000"/>
            <a:headEnd/>
            <a:tailEnd/>
          </a:ln>
          <a:effectLst/>
        </p:spPr>
        <p:txBody>
          <a:bodyPr lIns="123750" tIns="61875" rIns="123750" bIns="61875">
            <a:spAutoFit/>
          </a:bodyPr>
          <a:lstStyle/>
          <a:p>
            <a:pPr defTabSz="1236828">
              <a:spcBef>
                <a:spcPct val="50000"/>
              </a:spcBef>
              <a:defRPr/>
            </a:pPr>
            <a:r>
              <a:rPr lang="en-US" sz="3771" b="1" dirty="0">
                <a:solidFill>
                  <a:schemeClr val="bg1"/>
                </a:solidFill>
                <a:effectLst>
                  <a:outerShdw blurRad="38100" dist="38100" dir="2700000" algn="tl">
                    <a:srgbClr val="000000"/>
                  </a:outerShdw>
                </a:effectLst>
                <a:latin typeface="Arial" charset="0"/>
              </a:rPr>
              <a:t>REFERENCES</a:t>
            </a:r>
            <a:endParaRPr lang="en-US" sz="3257" dirty="0">
              <a:latin typeface="Times New Roman" pitchFamily="18" charset="0"/>
            </a:endParaRPr>
          </a:p>
        </p:txBody>
      </p:sp>
      <p:sp>
        <p:nvSpPr>
          <p:cNvPr id="2101" name="Text Box 53"/>
          <p:cNvSpPr txBox="1">
            <a:spLocks noChangeArrowheads="1"/>
          </p:cNvSpPr>
          <p:nvPr/>
        </p:nvSpPr>
        <p:spPr bwMode="auto">
          <a:xfrm>
            <a:off x="30899100" y="26088862"/>
            <a:ext cx="11425238" cy="704850"/>
          </a:xfrm>
          <a:prstGeom prst="rect">
            <a:avLst/>
          </a:prstGeom>
          <a:gradFill rotWithShape="0">
            <a:gsLst>
              <a:gs pos="0">
                <a:srgbClr val="502D7F"/>
              </a:gs>
              <a:gs pos="100000">
                <a:schemeClr val="tx2"/>
              </a:gs>
            </a:gsLst>
            <a:lin ang="0" scaled="1"/>
          </a:gradFill>
          <a:ln w="9525">
            <a:noFill/>
            <a:miter lim="800000"/>
            <a:headEnd/>
            <a:tailEnd/>
          </a:ln>
          <a:effectLst/>
        </p:spPr>
        <p:txBody>
          <a:bodyPr lIns="123750" tIns="61875" rIns="123750" bIns="61875">
            <a:spAutoFit/>
          </a:bodyPr>
          <a:lstStyle/>
          <a:p>
            <a:pPr defTabSz="1236828">
              <a:spcBef>
                <a:spcPct val="50000"/>
              </a:spcBef>
              <a:defRPr/>
            </a:pPr>
            <a:r>
              <a:rPr lang="en-US" sz="3771" b="1" dirty="0">
                <a:solidFill>
                  <a:schemeClr val="bg1"/>
                </a:solidFill>
                <a:effectLst>
                  <a:outerShdw blurRad="38100" dist="38100" dir="2700000" algn="tl">
                    <a:srgbClr val="000000"/>
                  </a:outerShdw>
                </a:effectLst>
                <a:latin typeface="Arial" charset="0"/>
              </a:rPr>
              <a:t>ACKNOWLEDGEMENTS</a:t>
            </a:r>
            <a:endParaRPr lang="en-US" sz="3257" dirty="0">
              <a:latin typeface="Times New Roman" pitchFamily="18" charset="0"/>
            </a:endParaRPr>
          </a:p>
        </p:txBody>
      </p:sp>
      <p:sp>
        <p:nvSpPr>
          <p:cNvPr id="2067" name="Rectangle 57"/>
          <p:cNvSpPr>
            <a:spLocks noChangeArrowheads="1"/>
          </p:cNvSpPr>
          <p:nvPr/>
        </p:nvSpPr>
        <p:spPr bwMode="auto">
          <a:xfrm>
            <a:off x="457200" y="681038"/>
            <a:ext cx="42748200" cy="3890962"/>
          </a:xfrm>
          <a:prstGeom prst="rect">
            <a:avLst/>
          </a:prstGeom>
          <a:gradFill rotWithShape="0">
            <a:gsLst>
              <a:gs pos="0">
                <a:srgbClr val="502D7F"/>
              </a:gs>
              <a:gs pos="100000">
                <a:schemeClr val="tx2"/>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dirty="0"/>
          </a:p>
        </p:txBody>
      </p:sp>
      <p:sp>
        <p:nvSpPr>
          <p:cNvPr id="2068" name="Text Box 58"/>
          <p:cNvSpPr txBox="1">
            <a:spLocks noChangeArrowheads="1"/>
          </p:cNvSpPr>
          <p:nvPr/>
        </p:nvSpPr>
        <p:spPr bwMode="auto">
          <a:xfrm>
            <a:off x="11451430" y="889103"/>
            <a:ext cx="18745200" cy="3627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3750" tIns="61875" rIns="123750" bIns="61875"/>
          <a:lstStyle>
            <a:lvl1pPr defTabSz="1443038" eaLnBrk="0" hangingPunct="0">
              <a:defRPr sz="9900">
                <a:solidFill>
                  <a:schemeClr val="tx1"/>
                </a:solidFill>
                <a:latin typeface="Arial" panose="020B0604020202020204" pitchFamily="34" charset="0"/>
              </a:defRPr>
            </a:lvl1pPr>
            <a:lvl2pPr marL="742950" indent="-285750" defTabSz="1443038" eaLnBrk="0" hangingPunct="0">
              <a:defRPr sz="9900">
                <a:solidFill>
                  <a:schemeClr val="tx1"/>
                </a:solidFill>
                <a:latin typeface="Arial" panose="020B0604020202020204" pitchFamily="34" charset="0"/>
              </a:defRPr>
            </a:lvl2pPr>
            <a:lvl3pPr marL="1143000" indent="-228600" defTabSz="1443038" eaLnBrk="0" hangingPunct="0">
              <a:defRPr sz="9900">
                <a:solidFill>
                  <a:schemeClr val="tx1"/>
                </a:solidFill>
                <a:latin typeface="Arial" panose="020B0604020202020204" pitchFamily="34" charset="0"/>
              </a:defRPr>
            </a:lvl3pPr>
            <a:lvl4pPr marL="1600200" indent="-228600" defTabSz="1443038" eaLnBrk="0" hangingPunct="0">
              <a:defRPr sz="9900">
                <a:solidFill>
                  <a:schemeClr val="tx1"/>
                </a:solidFill>
                <a:latin typeface="Arial" panose="020B0604020202020204" pitchFamily="34" charset="0"/>
              </a:defRPr>
            </a:lvl4pPr>
            <a:lvl5pPr marL="2057400" indent="-228600" defTabSz="1443038" eaLnBrk="0" hangingPunct="0">
              <a:defRPr sz="9900">
                <a:solidFill>
                  <a:schemeClr val="tx1"/>
                </a:solidFill>
                <a:latin typeface="Arial" panose="020B0604020202020204" pitchFamily="34" charset="0"/>
              </a:defRPr>
            </a:lvl5pPr>
            <a:lvl6pPr marL="2514600" indent="-228600" algn="ctr" defTabSz="1443038"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defTabSz="1443038"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defTabSz="1443038"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defTabSz="1443038" eaLnBrk="0" fontAlgn="base" hangingPunct="0">
              <a:spcBef>
                <a:spcPct val="0"/>
              </a:spcBef>
              <a:spcAft>
                <a:spcPct val="0"/>
              </a:spcAft>
              <a:defRPr sz="9900">
                <a:solidFill>
                  <a:schemeClr val="tx1"/>
                </a:solidFill>
                <a:latin typeface="Arial" panose="020B0604020202020204" pitchFamily="34" charset="0"/>
              </a:defRPr>
            </a:lvl9pPr>
          </a:lstStyle>
          <a:p>
            <a:pPr algn="ctr">
              <a:spcBef>
                <a:spcPct val="30000"/>
              </a:spcBef>
              <a:defRPr/>
            </a:pPr>
            <a:r>
              <a:rPr lang="en-US" altLang="en-US" sz="7542" b="1" dirty="0">
                <a:solidFill>
                  <a:srgbClr val="FFC82E"/>
                </a:solidFill>
              </a:rPr>
              <a:t>Cooperation vs. Competition in Teams in the Business Environment</a:t>
            </a:r>
          </a:p>
          <a:p>
            <a:pPr algn="ctr">
              <a:spcBef>
                <a:spcPct val="30000"/>
              </a:spcBef>
              <a:defRPr/>
            </a:pPr>
            <a:r>
              <a:rPr lang="en-US" altLang="en-US" sz="5400" b="1" dirty="0">
                <a:solidFill>
                  <a:schemeClr val="bg1"/>
                </a:solidFill>
              </a:rPr>
              <a:t>Ellen Snipes</a:t>
            </a:r>
          </a:p>
        </p:txBody>
      </p:sp>
      <p:sp>
        <p:nvSpPr>
          <p:cNvPr id="2069" name="Rectangle 59"/>
          <p:cNvSpPr>
            <a:spLocks noChangeArrowheads="1"/>
          </p:cNvSpPr>
          <p:nvPr/>
        </p:nvSpPr>
        <p:spPr bwMode="auto">
          <a:xfrm>
            <a:off x="36804600" y="1371600"/>
            <a:ext cx="5813425" cy="2665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3750" tIns="61875" rIns="123750" bIns="61875"/>
          <a:lstStyle>
            <a:lvl1pPr defTabSz="1443038" eaLnBrk="0" hangingPunct="0">
              <a:defRPr sz="9900">
                <a:solidFill>
                  <a:schemeClr val="tx1"/>
                </a:solidFill>
                <a:latin typeface="Arial" panose="020B0604020202020204" pitchFamily="34" charset="0"/>
              </a:defRPr>
            </a:lvl1pPr>
            <a:lvl2pPr marL="742950" indent="-285750" defTabSz="1443038" eaLnBrk="0" hangingPunct="0">
              <a:defRPr sz="9900">
                <a:solidFill>
                  <a:schemeClr val="tx1"/>
                </a:solidFill>
                <a:latin typeface="Arial" panose="020B0604020202020204" pitchFamily="34" charset="0"/>
              </a:defRPr>
            </a:lvl2pPr>
            <a:lvl3pPr marL="1143000" indent="-228600" defTabSz="1443038" eaLnBrk="0" hangingPunct="0">
              <a:defRPr sz="9900">
                <a:solidFill>
                  <a:schemeClr val="tx1"/>
                </a:solidFill>
                <a:latin typeface="Arial" panose="020B0604020202020204" pitchFamily="34" charset="0"/>
              </a:defRPr>
            </a:lvl3pPr>
            <a:lvl4pPr marL="1600200" indent="-228600" defTabSz="1443038" eaLnBrk="0" hangingPunct="0">
              <a:defRPr sz="9900">
                <a:solidFill>
                  <a:schemeClr val="tx1"/>
                </a:solidFill>
                <a:latin typeface="Arial" panose="020B0604020202020204" pitchFamily="34" charset="0"/>
              </a:defRPr>
            </a:lvl4pPr>
            <a:lvl5pPr marL="2057400" indent="-228600" defTabSz="1443038" eaLnBrk="0" hangingPunct="0">
              <a:defRPr sz="9900">
                <a:solidFill>
                  <a:schemeClr val="tx1"/>
                </a:solidFill>
                <a:latin typeface="Arial" panose="020B0604020202020204" pitchFamily="34" charset="0"/>
              </a:defRPr>
            </a:lvl5pPr>
            <a:lvl6pPr marL="2514600" indent="-228600" algn="ctr" defTabSz="1443038"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defTabSz="1443038"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defTabSz="1443038"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defTabSz="1443038" eaLnBrk="0" fontAlgn="base" hangingPunct="0">
              <a:spcBef>
                <a:spcPct val="0"/>
              </a:spcBef>
              <a:spcAft>
                <a:spcPct val="0"/>
              </a:spcAft>
              <a:defRPr sz="9900">
                <a:solidFill>
                  <a:schemeClr val="tx1"/>
                </a:solidFill>
                <a:latin typeface="Arial" panose="020B0604020202020204" pitchFamily="34" charset="0"/>
              </a:defRPr>
            </a:lvl9pPr>
          </a:lstStyle>
          <a:p>
            <a:pPr algn="r">
              <a:lnSpc>
                <a:spcPct val="70000"/>
              </a:lnSpc>
              <a:spcBef>
                <a:spcPct val="30000"/>
              </a:spcBef>
              <a:defRPr/>
            </a:pPr>
            <a:r>
              <a:rPr lang="en-US" altLang="en-US" sz="2800" dirty="0">
                <a:solidFill>
                  <a:schemeClr val="bg1"/>
                </a:solidFill>
              </a:rPr>
              <a:t>Ellen Snipes</a:t>
            </a:r>
          </a:p>
          <a:p>
            <a:pPr algn="r">
              <a:lnSpc>
                <a:spcPct val="70000"/>
              </a:lnSpc>
              <a:spcBef>
                <a:spcPct val="30000"/>
              </a:spcBef>
              <a:defRPr/>
            </a:pPr>
            <a:r>
              <a:rPr lang="en-US" altLang="en-US" sz="2800" dirty="0">
                <a:solidFill>
                  <a:schemeClr val="bg1"/>
                </a:solidFill>
              </a:rPr>
              <a:t>Business Management</a:t>
            </a:r>
          </a:p>
          <a:p>
            <a:pPr algn="r">
              <a:lnSpc>
                <a:spcPct val="70000"/>
              </a:lnSpc>
              <a:spcBef>
                <a:spcPct val="30000"/>
              </a:spcBef>
              <a:defRPr/>
            </a:pPr>
            <a:r>
              <a:rPr lang="en-US" altLang="en-US" sz="2800" dirty="0">
                <a:solidFill>
                  <a:schemeClr val="bg1"/>
                </a:solidFill>
              </a:rPr>
              <a:t>East Carolina University</a:t>
            </a:r>
          </a:p>
          <a:p>
            <a:pPr algn="r">
              <a:lnSpc>
                <a:spcPct val="70000"/>
              </a:lnSpc>
              <a:spcBef>
                <a:spcPct val="30000"/>
              </a:spcBef>
              <a:defRPr/>
            </a:pPr>
            <a:r>
              <a:rPr lang="en-US" altLang="en-US" sz="2800" dirty="0">
                <a:solidFill>
                  <a:schemeClr val="bg1"/>
                </a:solidFill>
              </a:rPr>
              <a:t>Greenville, North Carolina 27858</a:t>
            </a:r>
          </a:p>
          <a:p>
            <a:pPr algn="r">
              <a:lnSpc>
                <a:spcPct val="70000"/>
              </a:lnSpc>
              <a:spcBef>
                <a:spcPct val="30000"/>
              </a:spcBef>
              <a:defRPr/>
            </a:pPr>
            <a:r>
              <a:rPr lang="en-US" altLang="en-US" sz="2800" dirty="0">
                <a:solidFill>
                  <a:schemeClr val="bg1"/>
                </a:solidFill>
              </a:rPr>
              <a:t>Snipese21@students.ecu.edu</a:t>
            </a:r>
          </a:p>
        </p:txBody>
      </p:sp>
      <p:sp>
        <p:nvSpPr>
          <p:cNvPr id="2071" name="Rectangle 63"/>
          <p:cNvSpPr>
            <a:spLocks noChangeArrowheads="1"/>
          </p:cNvSpPr>
          <p:nvPr/>
        </p:nvSpPr>
        <p:spPr bwMode="auto">
          <a:xfrm>
            <a:off x="879473" y="26104479"/>
            <a:ext cx="9150350" cy="704850"/>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dirty="0"/>
          </a:p>
        </p:txBody>
      </p:sp>
      <p:sp>
        <p:nvSpPr>
          <p:cNvPr id="2" name="TextBox 1"/>
          <p:cNvSpPr txBox="1"/>
          <p:nvPr/>
        </p:nvSpPr>
        <p:spPr>
          <a:xfrm>
            <a:off x="914399" y="6756004"/>
            <a:ext cx="9604373" cy="16655168"/>
          </a:xfrm>
          <a:prstGeom prst="rect">
            <a:avLst/>
          </a:prstGeom>
          <a:noFill/>
          <a:ln>
            <a:solidFill>
              <a:srgbClr val="3F006A"/>
            </a:solidFill>
          </a:ln>
        </p:spPr>
        <p:txBody>
          <a:bodyPr wrap="square" rtlCol="0">
            <a:noAutofit/>
          </a:bodyPr>
          <a:lstStyle/>
          <a:p>
            <a:r>
              <a:rPr lang="en-US" sz="3600" dirty="0"/>
              <a:t>This study examines </a:t>
            </a:r>
            <a:r>
              <a:rPr lang="en-US" sz="3600" b="1" dirty="0"/>
              <a:t>cooperation and competition in team dynamics with a focus on factors </a:t>
            </a:r>
            <a:r>
              <a:rPr lang="en-US" sz="3600" dirty="0"/>
              <a:t>influencing an individual's decision to compete or cooperate. Drawing on theories from </a:t>
            </a:r>
            <a:r>
              <a:rPr lang="en-US" sz="3600" b="1" dirty="0"/>
              <a:t>“Group Dynamics for Teams” </a:t>
            </a:r>
            <a:r>
              <a:rPr lang="en-US" sz="3600" dirty="0"/>
              <a:t>by Daniel Levi and </a:t>
            </a:r>
            <a:r>
              <a:rPr lang="en-US" sz="3600" b="1" dirty="0"/>
              <a:t>“The Infinite Game” </a:t>
            </a:r>
            <a:r>
              <a:rPr lang="en-US" sz="3600" dirty="0"/>
              <a:t>by Simon Sinek, I gained results in understanding what factors are affecting team dynamics. I explored through survey aspects of </a:t>
            </a:r>
            <a:r>
              <a:rPr lang="en-US" sz="3600" b="1" dirty="0"/>
              <a:t>demographics, employment, industry, styles, trust, relationships, online or in-person working/school, and rewards</a:t>
            </a:r>
            <a:r>
              <a:rPr lang="en-US" sz="3600" dirty="0"/>
              <a:t> relating to whether an individual shows cooperation vs. competition. Team dynamics are crucial for the success of any business organization, with cooperation and competition being key drivers of team performance. This research aims to investigate the balance between cooperation and competition examining the factors above that influence an individual to compete or cooperate. While examining research methods, </a:t>
            </a:r>
            <a:r>
              <a:rPr lang="en-US" sz="3600" b="1" dirty="0"/>
              <a:t>we seek to better understand how different team environments foster cooperation and competition. </a:t>
            </a:r>
            <a:r>
              <a:rPr lang="en-US" sz="3600" dirty="0"/>
              <a:t>My degree in business management entails understanding your team of employees to be a successful manager. In understanding team environments, we can learn to produce better team success. </a:t>
            </a:r>
            <a:endParaRPr lang="en-US" sz="3600" b="1" dirty="0"/>
          </a:p>
        </p:txBody>
      </p:sp>
      <p:sp>
        <p:nvSpPr>
          <p:cNvPr id="29" name="TextBox 28"/>
          <p:cNvSpPr txBox="1"/>
          <p:nvPr/>
        </p:nvSpPr>
        <p:spPr>
          <a:xfrm>
            <a:off x="12155485" y="6753677"/>
            <a:ext cx="17110076" cy="3054895"/>
          </a:xfrm>
          <a:prstGeom prst="rect">
            <a:avLst/>
          </a:prstGeom>
          <a:noFill/>
          <a:ln>
            <a:solidFill>
              <a:srgbClr val="3F006A"/>
            </a:solidFill>
          </a:ln>
        </p:spPr>
        <p:txBody>
          <a:bodyPr wrap="square" rtlCol="0">
            <a:noAutofit/>
          </a:bodyPr>
          <a:lstStyle/>
          <a:p>
            <a:r>
              <a:rPr lang="en-US" sz="3200" dirty="0"/>
              <a:t>To investigate the dynamics of cooperation and competition within teams, I employed a mixed-methods approach. First, a </a:t>
            </a:r>
            <a:r>
              <a:rPr lang="en-US" sz="3200" b="1" dirty="0"/>
              <a:t>survey </a:t>
            </a:r>
            <a:r>
              <a:rPr lang="en-US" sz="3200" dirty="0"/>
              <a:t>was distributed to </a:t>
            </a:r>
            <a:r>
              <a:rPr lang="en-US" sz="3200" b="1" dirty="0"/>
              <a:t>participants </a:t>
            </a:r>
            <a:r>
              <a:rPr lang="en-US" sz="3200" dirty="0"/>
              <a:t>who were business students and professionals. In addition, a </a:t>
            </a:r>
            <a:r>
              <a:rPr lang="en-US" sz="3200" b="1" dirty="0"/>
              <a:t>classroom activity </a:t>
            </a:r>
            <a:r>
              <a:rPr lang="en-US" sz="3200" dirty="0"/>
              <a:t>using game theory principles (X and Y Game) was conducted and I observed five teams to view competitive and cooperative strategies in real-time. Additionally, </a:t>
            </a:r>
            <a:r>
              <a:rPr lang="en-US" sz="3200" b="1" dirty="0"/>
              <a:t>interviews </a:t>
            </a:r>
            <a:r>
              <a:rPr lang="en-US" sz="3200" dirty="0"/>
              <a:t>were conducted by business professionals to assess balancing cooperative and competitive behavior in their work. </a:t>
            </a:r>
          </a:p>
        </p:txBody>
      </p:sp>
      <p:sp>
        <p:nvSpPr>
          <p:cNvPr id="30" name="TextBox 29"/>
          <p:cNvSpPr txBox="1"/>
          <p:nvPr/>
        </p:nvSpPr>
        <p:spPr>
          <a:xfrm>
            <a:off x="11919741" y="11102875"/>
            <a:ext cx="8761240" cy="3388570"/>
          </a:xfrm>
          <a:prstGeom prst="rect">
            <a:avLst/>
          </a:prstGeom>
          <a:noFill/>
          <a:ln>
            <a:solidFill>
              <a:srgbClr val="3F006A"/>
            </a:solidFill>
          </a:ln>
        </p:spPr>
        <p:txBody>
          <a:bodyPr wrap="square" rtlCol="0">
            <a:noAutofit/>
          </a:bodyPr>
          <a:lstStyle/>
          <a:p>
            <a:r>
              <a:rPr lang="en-US" sz="3600" b="1" dirty="0"/>
              <a:t>Survey: </a:t>
            </a:r>
            <a:r>
              <a:rPr lang="en-US" sz="3600" dirty="0"/>
              <a:t>Out of 101 Participants, 51% think in a business team they have a cooperative orientation while 26% of participants think they have a competitive orientation, followed by 23% with an individualistic orientation. </a:t>
            </a:r>
          </a:p>
        </p:txBody>
      </p:sp>
      <p:sp>
        <p:nvSpPr>
          <p:cNvPr id="31" name="TextBox 30"/>
          <p:cNvSpPr txBox="1"/>
          <p:nvPr/>
        </p:nvSpPr>
        <p:spPr>
          <a:xfrm>
            <a:off x="31013400" y="11566753"/>
            <a:ext cx="11272838" cy="1515083"/>
          </a:xfrm>
          <a:prstGeom prst="rect">
            <a:avLst/>
          </a:prstGeom>
          <a:noFill/>
          <a:ln>
            <a:solidFill>
              <a:srgbClr val="3F006A"/>
            </a:solidFill>
          </a:ln>
        </p:spPr>
        <p:txBody>
          <a:bodyPr wrap="square" rtlCol="0">
            <a:noAutofit/>
          </a:bodyPr>
          <a:lstStyle/>
          <a:p>
            <a:r>
              <a:rPr lang="en-US" sz="3200" b="1" i="1" dirty="0"/>
              <a:t>Survey Link:</a:t>
            </a:r>
          </a:p>
          <a:p>
            <a:r>
              <a:rPr lang="en-US" sz="3200" dirty="0">
                <a:effectLst/>
                <a:hlinkClick r:id="rId2">
                  <a:extLst>
                    <a:ext uri="{A12FA001-AC4F-418D-AE19-62706E023703}">
                      <ahyp:hlinkClr xmlns:ahyp="http://schemas.microsoft.com/office/drawing/2018/hyperlinkcolor" val="tx"/>
                    </a:ext>
                  </a:extLst>
                </a:hlinkClick>
              </a:rPr>
              <a:t>https://ecu.az1.qualtrics.com/jfe/form/SV_cTr7VrOqiftMC7I</a:t>
            </a:r>
            <a:endParaRPr lang="en-US" sz="3200" i="1" dirty="0"/>
          </a:p>
        </p:txBody>
      </p:sp>
      <p:sp>
        <p:nvSpPr>
          <p:cNvPr id="32" name="TextBox 31"/>
          <p:cNvSpPr txBox="1"/>
          <p:nvPr/>
        </p:nvSpPr>
        <p:spPr>
          <a:xfrm>
            <a:off x="30861000" y="14703032"/>
            <a:ext cx="11660188" cy="10947680"/>
          </a:xfrm>
          <a:prstGeom prst="rect">
            <a:avLst/>
          </a:prstGeom>
          <a:noFill/>
          <a:ln>
            <a:solidFill>
              <a:srgbClr val="3F006A"/>
            </a:solidFill>
          </a:ln>
        </p:spPr>
        <p:txBody>
          <a:bodyPr wrap="square" rtlCol="0">
            <a:noAutofit/>
          </a:bodyPr>
          <a:lstStyle/>
          <a:p>
            <a:pPr marL="742950" indent="-285750" rtl="0" fontAlgn="base">
              <a:spcBef>
                <a:spcPts val="0"/>
              </a:spcBef>
              <a:spcAft>
                <a:spcPts val="0"/>
              </a:spcAft>
              <a:buFont typeface="Arial" panose="020B0604020202020204" pitchFamily="34" charset="0"/>
              <a:buChar char="•"/>
            </a:pPr>
            <a:r>
              <a:rPr lang="en-US" sz="1800" b="0" i="0" dirty="0">
                <a:solidFill>
                  <a:srgbClr val="32363A"/>
                </a:solidFill>
                <a:effectLst/>
                <a:latin typeface="+mn-lt"/>
                <a:cs typeface="Times New Roman" panose="02020603050405020304" pitchFamily="18" charset="0"/>
              </a:rPr>
              <a:t>Levi, D. (2017). Group Dynamics for Teams (5th ed.). SAGE.</a:t>
            </a:r>
          </a:p>
          <a:p>
            <a:pPr marL="742950" indent="-285750" rtl="0" fontAlgn="base">
              <a:spcBef>
                <a:spcPts val="0"/>
              </a:spcBef>
              <a:spcAft>
                <a:spcPts val="0"/>
              </a:spcAft>
              <a:buFont typeface="Arial" panose="020B0604020202020204" pitchFamily="34" charset="0"/>
              <a:buChar char="•"/>
            </a:pPr>
            <a:r>
              <a:rPr lang="en-US" sz="1800" b="0" i="0" dirty="0">
                <a:effectLst/>
                <a:latin typeface="+mn-lt"/>
                <a:cs typeface="Times New Roman" panose="02020603050405020304" pitchFamily="18" charset="0"/>
              </a:rPr>
              <a:t>Sinek, S. (2020). </a:t>
            </a:r>
            <a:r>
              <a:rPr lang="en-US" sz="1800" b="0" i="1" dirty="0">
                <a:effectLst/>
                <a:latin typeface="+mn-lt"/>
                <a:cs typeface="Times New Roman" panose="02020603050405020304" pitchFamily="18" charset="0"/>
              </a:rPr>
              <a:t>The infinite game</a:t>
            </a:r>
            <a:r>
              <a:rPr lang="en-US" sz="1800" b="0" i="0" dirty="0">
                <a:effectLst/>
                <a:latin typeface="+mn-lt"/>
                <a:cs typeface="Times New Roman" panose="02020603050405020304" pitchFamily="18" charset="0"/>
              </a:rPr>
              <a:t>. Portfolio Penguin.</a:t>
            </a:r>
          </a:p>
          <a:p>
            <a:pPr marL="742950" indent="-285750" rtl="0" fontAlgn="base">
              <a:spcBef>
                <a:spcPts val="0"/>
              </a:spcBef>
              <a:spcAft>
                <a:spcPts val="0"/>
              </a:spcAft>
              <a:buFont typeface="Arial" panose="020B0604020202020204" pitchFamily="34" charset="0"/>
              <a:buChar char="•"/>
            </a:pPr>
            <a:r>
              <a:rPr lang="en-US" sz="1800" dirty="0">
                <a:latin typeface="+mn-lt"/>
                <a:cs typeface="Times New Roman" panose="02020603050405020304" pitchFamily="18" charset="0"/>
              </a:rPr>
              <a:t>Survey a</a:t>
            </a:r>
            <a:r>
              <a:rPr lang="en-US" sz="1800" b="0" i="0" dirty="0">
                <a:effectLst/>
                <a:latin typeface="+mn-lt"/>
                <a:cs typeface="Times New Roman" panose="02020603050405020304" pitchFamily="18" charset="0"/>
              </a:rPr>
              <a:t>dapted from Johnson, D., &amp; Johnson, F. (1997). Joining together: Group theory and group skills (6th ed.). Boston, MA: Allyn &amp; Bacon.</a:t>
            </a:r>
            <a:endParaRPr lang="en-US" sz="1800" dirty="0">
              <a:latin typeface="+mn-lt"/>
              <a:cs typeface="Times New Roman" panose="02020603050405020304" pitchFamily="18" charset="0"/>
            </a:endParaRPr>
          </a:p>
          <a:p>
            <a:pPr marL="742950" indent="-285750" rtl="0" fontAlgn="base">
              <a:spcBef>
                <a:spcPts val="0"/>
              </a:spcBef>
              <a:spcAft>
                <a:spcPts val="0"/>
              </a:spcAft>
              <a:buFont typeface="Arial" panose="020B0604020202020204" pitchFamily="34" charset="0"/>
              <a:buChar char="•"/>
            </a:pPr>
            <a:r>
              <a:rPr lang="en-US" sz="1800" b="0" i="0" strike="noStrike" dirty="0">
                <a:effectLst/>
                <a:latin typeface="+mn-lt"/>
                <a:cs typeface="Times New Roman" panose="02020603050405020304" pitchFamily="18" charset="0"/>
              </a:rPr>
              <a:t>Gonzalez, N. I. V., Palma, M. A., &amp; Brown, A. L. (2022). </a:t>
            </a:r>
            <a:r>
              <a:rPr lang="en-US" sz="1800" b="0" i="1" strike="noStrike" dirty="0">
                <a:effectLst/>
                <a:latin typeface="+mn-lt"/>
                <a:cs typeface="Times New Roman" panose="02020603050405020304" pitchFamily="18" charset="0"/>
              </a:rPr>
              <a:t>Social Stigma and Subsequent Competitive Behavior</a:t>
            </a:r>
            <a:r>
              <a:rPr lang="en-US" sz="1800" b="0" i="0" strike="noStrike" dirty="0">
                <a:effectLst/>
                <a:latin typeface="+mn-lt"/>
                <a:cs typeface="Times New Roman" panose="02020603050405020304" pitchFamily="18" charset="0"/>
              </a:rPr>
              <a:t>. working paper.</a:t>
            </a:r>
          </a:p>
          <a:p>
            <a:pPr marL="742950" indent="-285750" rtl="0" fontAlgn="base">
              <a:spcBef>
                <a:spcPts val="0"/>
              </a:spcBef>
              <a:spcAft>
                <a:spcPts val="0"/>
              </a:spcAft>
              <a:buFont typeface="Arial" panose="020B0604020202020204" pitchFamily="34" charset="0"/>
              <a:buChar char="•"/>
            </a:pPr>
            <a:r>
              <a:rPr lang="en-US" sz="1800" b="0" i="0" strike="noStrike" dirty="0">
                <a:effectLst/>
                <a:latin typeface="+mn-lt"/>
                <a:cs typeface="Times New Roman" panose="02020603050405020304" pitchFamily="18" charset="0"/>
              </a:rPr>
              <a:t>Simmons, S. A., Wiklund, J., &amp; Levie, J. (2014). Stigma and business failure: implications for entrepreneurs’ career choices. </a:t>
            </a:r>
            <a:r>
              <a:rPr lang="en-US" sz="1800" b="0" i="1" strike="noStrike" dirty="0">
                <a:effectLst/>
                <a:latin typeface="+mn-lt"/>
                <a:cs typeface="Times New Roman" panose="02020603050405020304" pitchFamily="18" charset="0"/>
              </a:rPr>
              <a:t>Small business economics</a:t>
            </a:r>
            <a:r>
              <a:rPr lang="en-US" sz="1800" b="0" i="0" strike="noStrike" dirty="0">
                <a:effectLst/>
                <a:latin typeface="+mn-lt"/>
                <a:cs typeface="Times New Roman" panose="02020603050405020304" pitchFamily="18" charset="0"/>
              </a:rPr>
              <a:t>, </a:t>
            </a:r>
            <a:r>
              <a:rPr lang="en-US" sz="1800" b="0" i="1" strike="noStrike" dirty="0">
                <a:effectLst/>
                <a:latin typeface="+mn-lt"/>
                <a:cs typeface="Times New Roman" panose="02020603050405020304" pitchFamily="18" charset="0"/>
              </a:rPr>
              <a:t>42</a:t>
            </a:r>
            <a:r>
              <a:rPr lang="en-US" sz="1800" b="0" i="0" strike="noStrike" dirty="0">
                <a:effectLst/>
                <a:latin typeface="+mn-lt"/>
                <a:cs typeface="Times New Roman" panose="02020603050405020304" pitchFamily="18" charset="0"/>
              </a:rPr>
              <a:t>, 485-505.</a:t>
            </a:r>
          </a:p>
          <a:p>
            <a:pPr marL="742950" indent="-285750" rtl="0" fontAlgn="base">
              <a:spcBef>
                <a:spcPts val="0"/>
              </a:spcBef>
              <a:spcAft>
                <a:spcPts val="0"/>
              </a:spcAft>
              <a:buFont typeface="Arial" panose="020B0604020202020204" pitchFamily="34" charset="0"/>
              <a:buChar char="•"/>
            </a:pPr>
            <a:r>
              <a:rPr lang="en-US" sz="1800" b="0" i="0" strike="noStrike" dirty="0">
                <a:effectLst/>
                <a:latin typeface="+mn-lt"/>
                <a:cs typeface="Times New Roman" panose="02020603050405020304" pitchFamily="18" charset="0"/>
              </a:rPr>
              <a:t>Heidemeier, Heike, and Jenny V. Bittner. "Competition and achievement goals in work teams." </a:t>
            </a:r>
            <a:r>
              <a:rPr lang="en-US" sz="1800" b="0" i="1" strike="noStrike" dirty="0">
                <a:effectLst/>
                <a:latin typeface="+mn-lt"/>
                <a:cs typeface="Times New Roman" panose="02020603050405020304" pitchFamily="18" charset="0"/>
              </a:rPr>
              <a:t>Human Performance</a:t>
            </a:r>
            <a:r>
              <a:rPr lang="en-US" sz="1800" b="0" i="0" strike="noStrike" dirty="0">
                <a:effectLst/>
                <a:latin typeface="+mn-lt"/>
                <a:cs typeface="Times New Roman" panose="02020603050405020304" pitchFamily="18" charset="0"/>
              </a:rPr>
              <a:t> 25.2 (2012): 138-158.</a:t>
            </a:r>
            <a:endParaRPr lang="en-US" sz="1800" dirty="0">
              <a:latin typeface="+mn-lt"/>
              <a:cs typeface="Times New Roman" panose="02020603050405020304" pitchFamily="18" charset="0"/>
            </a:endParaRPr>
          </a:p>
          <a:p>
            <a:pPr marL="742950" indent="-285750" rtl="0" fontAlgn="base">
              <a:spcBef>
                <a:spcPts val="0"/>
              </a:spcBef>
              <a:spcAft>
                <a:spcPts val="0"/>
              </a:spcAft>
              <a:buFont typeface="Arial" panose="020B0604020202020204" pitchFamily="34" charset="0"/>
              <a:buChar char="•"/>
            </a:pPr>
            <a:r>
              <a:rPr lang="en-US" sz="1800" b="0" i="0" strike="noStrike" dirty="0">
                <a:effectLst/>
                <a:latin typeface="+mn-lt"/>
                <a:cs typeface="Times New Roman" panose="02020603050405020304" pitchFamily="18" charset="0"/>
              </a:rPr>
              <a:t>Ștefănescu, Roxana. "Aspects Concerning the Competition of Business Operators in the Contemporary Business Environment." </a:t>
            </a:r>
            <a:r>
              <a:rPr lang="en-US" sz="1800" b="0" i="1" strike="noStrike" dirty="0">
                <a:effectLst/>
                <a:latin typeface="+mn-lt"/>
                <a:cs typeface="Times New Roman" panose="02020603050405020304" pitchFamily="18" charset="0"/>
              </a:rPr>
              <a:t>Annals of Spiru Haret University. Economic Series</a:t>
            </a:r>
            <a:r>
              <a:rPr lang="en-US" sz="1800" b="0" i="0" strike="noStrike" dirty="0">
                <a:effectLst/>
                <a:latin typeface="+mn-lt"/>
                <a:cs typeface="Times New Roman" panose="02020603050405020304" pitchFamily="18" charset="0"/>
              </a:rPr>
              <a:t> 18.3 (2018): 69-80.</a:t>
            </a:r>
            <a:endParaRPr lang="en-US" sz="1800" dirty="0">
              <a:latin typeface="+mn-lt"/>
              <a:cs typeface="Times New Roman" panose="02020603050405020304" pitchFamily="18" charset="0"/>
            </a:endParaRPr>
          </a:p>
          <a:p>
            <a:pPr marL="742950" indent="-285750" rtl="0" fontAlgn="base">
              <a:spcBef>
                <a:spcPts val="0"/>
              </a:spcBef>
              <a:spcAft>
                <a:spcPts val="0"/>
              </a:spcAft>
              <a:buFont typeface="Arial" panose="020B0604020202020204" pitchFamily="34" charset="0"/>
              <a:buChar char="•"/>
            </a:pPr>
            <a:r>
              <a:rPr lang="en-US" sz="1800" b="0" i="0" strike="noStrike" dirty="0">
                <a:effectLst/>
                <a:latin typeface="+mn-lt"/>
                <a:cs typeface="Times New Roman" panose="02020603050405020304" pitchFamily="18" charset="0"/>
              </a:rPr>
              <a:t>Kamkankaew, Pongsiri, et al. "Increasing Competitive Environment Dynamics and the Need of Hyper-Competition for Businesses." </a:t>
            </a:r>
            <a:r>
              <a:rPr lang="en-US" sz="1800" b="0" i="1" strike="noStrike" dirty="0">
                <a:effectLst/>
                <a:latin typeface="+mn-lt"/>
                <a:cs typeface="Times New Roman" panose="02020603050405020304" pitchFamily="18" charset="0"/>
              </a:rPr>
              <a:t>International Journal of Sociologies and Anthropologies Science Reviews (IJSASR)</a:t>
            </a:r>
            <a:r>
              <a:rPr lang="en-US" sz="1800" b="0" i="0" strike="noStrike" dirty="0">
                <a:effectLst/>
                <a:latin typeface="+mn-lt"/>
                <a:cs typeface="Times New Roman" panose="02020603050405020304" pitchFamily="18" charset="0"/>
              </a:rPr>
              <a:t> 2.5 (2022): 9-20.</a:t>
            </a:r>
            <a:endParaRPr lang="en-US" sz="1800" dirty="0">
              <a:latin typeface="+mn-lt"/>
              <a:cs typeface="Times New Roman" panose="02020603050405020304" pitchFamily="18" charset="0"/>
            </a:endParaRPr>
          </a:p>
          <a:p>
            <a:pPr marL="742950" indent="-285750" rtl="0" fontAlgn="base">
              <a:spcBef>
                <a:spcPts val="0"/>
              </a:spcBef>
              <a:spcAft>
                <a:spcPts val="0"/>
              </a:spcAft>
              <a:buFont typeface="Arial" panose="020B0604020202020204" pitchFamily="34" charset="0"/>
              <a:buChar char="•"/>
            </a:pPr>
            <a:r>
              <a:rPr lang="en-US" sz="1800" b="0" i="0" strike="noStrike" dirty="0">
                <a:effectLst/>
                <a:latin typeface="+mn-lt"/>
                <a:cs typeface="Times New Roman" panose="02020603050405020304" pitchFamily="18" charset="0"/>
              </a:rPr>
              <a:t>Ginsberg, Ari. "Minding the competition: From mapping to mastery." </a:t>
            </a:r>
            <a:r>
              <a:rPr lang="en-US" sz="1800" b="0" i="1" strike="noStrike" dirty="0">
                <a:effectLst/>
                <a:latin typeface="+mn-lt"/>
                <a:cs typeface="Times New Roman" panose="02020603050405020304" pitchFamily="18" charset="0"/>
              </a:rPr>
              <a:t>Strategic Management Journal</a:t>
            </a:r>
            <a:r>
              <a:rPr lang="en-US" sz="1800" b="0" i="0" strike="noStrike" dirty="0">
                <a:effectLst/>
                <a:latin typeface="+mn-lt"/>
                <a:cs typeface="Times New Roman" panose="02020603050405020304" pitchFamily="18" charset="0"/>
              </a:rPr>
              <a:t> 15.S1 (1994): 153-174.</a:t>
            </a:r>
            <a:endParaRPr lang="en-US" sz="1800" dirty="0">
              <a:latin typeface="+mn-lt"/>
              <a:cs typeface="Times New Roman" panose="02020603050405020304" pitchFamily="18" charset="0"/>
            </a:endParaRPr>
          </a:p>
          <a:p>
            <a:pPr marL="742950" indent="-285750" rtl="0" fontAlgn="base">
              <a:spcBef>
                <a:spcPts val="0"/>
              </a:spcBef>
              <a:spcAft>
                <a:spcPts val="0"/>
              </a:spcAft>
              <a:buFont typeface="Arial" panose="020B0604020202020204" pitchFamily="34" charset="0"/>
              <a:buChar char="•"/>
            </a:pPr>
            <a:r>
              <a:rPr lang="en-US" sz="1800" b="0" i="0" strike="noStrike" dirty="0">
                <a:effectLst/>
                <a:latin typeface="+mn-lt"/>
                <a:cs typeface="Times New Roman" panose="02020603050405020304" pitchFamily="18" charset="0"/>
              </a:rPr>
              <a:t>Lin, Chieh-Peng, et al. "Perceived job effectiveness in coopetition: A survey of virtual teams within business organizations." </a:t>
            </a:r>
            <a:r>
              <a:rPr lang="en-US" sz="1800" b="0" i="1" strike="noStrike" dirty="0">
                <a:effectLst/>
                <a:latin typeface="+mn-lt"/>
                <a:cs typeface="Times New Roman" panose="02020603050405020304" pitchFamily="18" charset="0"/>
              </a:rPr>
              <a:t>Computers in Human Behavior</a:t>
            </a:r>
            <a:r>
              <a:rPr lang="en-US" sz="1800" b="0" i="0" strike="noStrike" dirty="0">
                <a:effectLst/>
                <a:latin typeface="+mn-lt"/>
                <a:cs typeface="Times New Roman" panose="02020603050405020304" pitchFamily="18" charset="0"/>
              </a:rPr>
              <a:t> 26.6 (2010): 1598-1606.</a:t>
            </a:r>
            <a:endParaRPr lang="en-US" sz="1800" dirty="0">
              <a:latin typeface="+mn-lt"/>
              <a:cs typeface="Times New Roman" panose="02020603050405020304" pitchFamily="18" charset="0"/>
            </a:endParaRPr>
          </a:p>
          <a:p>
            <a:pPr marL="742950" indent="-285750" rtl="0" fontAlgn="base">
              <a:spcBef>
                <a:spcPts val="0"/>
              </a:spcBef>
              <a:spcAft>
                <a:spcPts val="0"/>
              </a:spcAft>
              <a:buFont typeface="Arial" panose="020B0604020202020204" pitchFamily="34" charset="0"/>
              <a:buChar char="•"/>
            </a:pPr>
            <a:r>
              <a:rPr lang="en-US" sz="1800" b="0" i="0" strike="noStrike" dirty="0">
                <a:effectLst/>
                <a:latin typeface="+mn-lt"/>
                <a:cs typeface="Times New Roman" panose="02020603050405020304" pitchFamily="18" charset="0"/>
              </a:rPr>
              <a:t>•Yue, Chen, Patrick SW Fong, and Teng Li. "Meeting the challenge of workplace change: Team cooperation outperforms team competition." </a:t>
            </a:r>
            <a:r>
              <a:rPr lang="en-US" sz="1800" b="0" i="1" strike="noStrike" dirty="0">
                <a:effectLst/>
                <a:latin typeface="+mn-lt"/>
                <a:cs typeface="Times New Roman" panose="02020603050405020304" pitchFamily="18" charset="0"/>
              </a:rPr>
              <a:t>Social Behavior and Personality: an international journal</a:t>
            </a:r>
            <a:r>
              <a:rPr lang="en-US" sz="1800" b="0" i="0" strike="noStrike" dirty="0">
                <a:effectLst/>
                <a:latin typeface="+mn-lt"/>
                <a:cs typeface="Times New Roman" panose="02020603050405020304" pitchFamily="18" charset="0"/>
              </a:rPr>
              <a:t> 47.7 (2019): 1-15.</a:t>
            </a:r>
            <a:endParaRPr lang="en-US" sz="1800" dirty="0">
              <a:latin typeface="+mn-lt"/>
              <a:cs typeface="Times New Roman" panose="02020603050405020304" pitchFamily="18" charset="0"/>
            </a:endParaRPr>
          </a:p>
          <a:p>
            <a:pPr marL="742950" indent="-285750" rtl="0" fontAlgn="base">
              <a:spcBef>
                <a:spcPts val="0"/>
              </a:spcBef>
              <a:spcAft>
                <a:spcPts val="0"/>
              </a:spcAft>
              <a:buFont typeface="Arial" panose="020B0604020202020204" pitchFamily="34" charset="0"/>
              <a:buChar char="•"/>
            </a:pPr>
            <a:r>
              <a:rPr lang="en-US" sz="1800" b="0" i="0" strike="noStrike" dirty="0">
                <a:effectLst/>
                <a:latin typeface="+mn-lt"/>
                <a:cs typeface="Times New Roman" panose="02020603050405020304" pitchFamily="18" charset="0"/>
              </a:rPr>
              <a:t>Heidemeier, Heike, and Jenny V. Bittner. "Competition and achievement goals in work teams." </a:t>
            </a:r>
            <a:r>
              <a:rPr lang="en-US" sz="1800" b="0" i="1" strike="noStrike" dirty="0">
                <a:effectLst/>
                <a:latin typeface="+mn-lt"/>
                <a:cs typeface="Times New Roman" panose="02020603050405020304" pitchFamily="18" charset="0"/>
              </a:rPr>
              <a:t>Human Performance</a:t>
            </a:r>
            <a:r>
              <a:rPr lang="en-US" sz="1800" b="0" i="0" strike="noStrike" dirty="0">
                <a:effectLst/>
                <a:latin typeface="+mn-lt"/>
                <a:cs typeface="Times New Roman" panose="02020603050405020304" pitchFamily="18" charset="0"/>
              </a:rPr>
              <a:t> 25.2 (2012): 138-158.</a:t>
            </a:r>
          </a:p>
          <a:p>
            <a:pPr marL="742950" indent="-285750">
              <a:spcBef>
                <a:spcPts val="0"/>
              </a:spcBef>
              <a:spcAft>
                <a:spcPts val="0"/>
              </a:spcAft>
              <a:buFont typeface="Arial" panose="020B0604020202020204" pitchFamily="34" charset="0"/>
              <a:buChar char="•"/>
            </a:pPr>
            <a:r>
              <a:rPr lang="en-US" sz="1800" b="0" i="0" dirty="0">
                <a:effectLst/>
                <a:latin typeface="+mn-lt"/>
                <a:cs typeface="Times New Roman" panose="02020603050405020304" pitchFamily="18" charset="0"/>
              </a:rPr>
              <a:t>Henning Loeb, I. (2016). Zooming in on the partnership of a successful teaching team: Examining cooperation, action and recognition.</a:t>
            </a:r>
            <a:r>
              <a:rPr lang="en-US" sz="1800" b="0" i="1" dirty="0">
                <a:effectLst/>
                <a:latin typeface="+mn-lt"/>
                <a:cs typeface="Times New Roman" panose="02020603050405020304" pitchFamily="18" charset="0"/>
              </a:rPr>
              <a:t> Educational Action Research, 24</a:t>
            </a:r>
            <a:r>
              <a:rPr lang="en-US" sz="1800" b="0" i="0" dirty="0">
                <a:effectLst/>
                <a:latin typeface="+mn-lt"/>
                <a:cs typeface="Times New Roman" panose="02020603050405020304" pitchFamily="18" charset="0"/>
              </a:rPr>
              <a:t>(3), 387-403. </a:t>
            </a:r>
            <a:r>
              <a:rPr lang="en-US" sz="1800" b="0" i="0" strike="noStrike" dirty="0">
                <a:effectLst/>
                <a:latin typeface="+mn-lt"/>
                <a:cs typeface="Times New Roman" panose="02020603050405020304" pitchFamily="18" charset="0"/>
                <a:hlinkClick r:id="rId3">
                  <a:extLst>
                    <a:ext uri="{A12FA001-AC4F-418D-AE19-62706E023703}">
                      <ahyp:hlinkClr xmlns:ahyp="http://schemas.microsoft.com/office/drawing/2018/hyperlinkcolor" val="tx"/>
                    </a:ext>
                  </a:extLst>
                </a:hlinkClick>
              </a:rPr>
              <a:t>https://doi.org/10.1080/09650792.2016.1185377</a:t>
            </a:r>
            <a:endParaRPr lang="en-US" sz="1800" b="0" i="0" strike="noStrike" dirty="0">
              <a:effectLst/>
              <a:latin typeface="+mn-lt"/>
              <a:cs typeface="Times New Roman" panose="02020603050405020304" pitchFamily="18" charset="0"/>
            </a:endParaRPr>
          </a:p>
          <a:p>
            <a:pPr marL="742950" indent="-285750">
              <a:spcBef>
                <a:spcPts val="0"/>
              </a:spcBef>
              <a:spcAft>
                <a:spcPts val="0"/>
              </a:spcAft>
              <a:buFont typeface="Arial" panose="020B0604020202020204" pitchFamily="34" charset="0"/>
              <a:buChar char="•"/>
            </a:pPr>
            <a:r>
              <a:rPr lang="en-US" sz="1800" b="0" i="0" dirty="0">
                <a:effectLst/>
                <a:latin typeface="+mn-lt"/>
                <a:cs typeface="Times New Roman" panose="02020603050405020304" pitchFamily="18" charset="0"/>
              </a:rPr>
              <a:t>Duijf, H. (2021). Cooperation, fairness and team reasoning.</a:t>
            </a:r>
            <a:r>
              <a:rPr lang="en-US" sz="1800" b="0" i="1" dirty="0">
                <a:effectLst/>
                <a:latin typeface="+mn-lt"/>
                <a:cs typeface="Times New Roman" panose="02020603050405020304" pitchFamily="18" charset="0"/>
              </a:rPr>
              <a:t> Economics and Philosophy, 37</a:t>
            </a:r>
            <a:r>
              <a:rPr lang="en-US" sz="1800" b="0" i="0" dirty="0">
                <a:effectLst/>
                <a:latin typeface="+mn-lt"/>
                <a:cs typeface="Times New Roman" panose="02020603050405020304" pitchFamily="18" charset="0"/>
              </a:rPr>
              <a:t>(3), 413-440. </a:t>
            </a:r>
            <a:r>
              <a:rPr lang="en-US" sz="1800" b="0" i="0" strike="noStrike" dirty="0">
                <a:effectLst/>
                <a:latin typeface="+mn-lt"/>
                <a:cs typeface="Times New Roman" panose="02020603050405020304" pitchFamily="18" charset="0"/>
                <a:hlinkClick r:id="rId4">
                  <a:extLst>
                    <a:ext uri="{A12FA001-AC4F-418D-AE19-62706E023703}">
                      <ahyp:hlinkClr xmlns:ahyp="http://schemas.microsoft.com/office/drawing/2018/hyperlinkcolor" val="tx"/>
                    </a:ext>
                  </a:extLst>
                </a:hlinkClick>
              </a:rPr>
              <a:t>https://doi.org/10.1017/S0266267120000413</a:t>
            </a:r>
            <a:endParaRPr lang="en-US" sz="1800" b="0" i="0" strike="noStrike" dirty="0">
              <a:effectLst/>
              <a:latin typeface="+mn-lt"/>
              <a:cs typeface="Times New Roman" panose="02020603050405020304" pitchFamily="18" charset="0"/>
            </a:endParaRPr>
          </a:p>
          <a:p>
            <a:pPr marL="742950" indent="-285750">
              <a:spcBef>
                <a:spcPts val="0"/>
              </a:spcBef>
              <a:spcAft>
                <a:spcPts val="0"/>
              </a:spcAft>
              <a:buFont typeface="Arial" panose="020B0604020202020204" pitchFamily="34" charset="0"/>
              <a:buChar char="•"/>
            </a:pPr>
            <a:r>
              <a:rPr lang="en-US" sz="1800" b="0" i="0" dirty="0">
                <a:effectLst/>
                <a:latin typeface="+mn-lt"/>
                <a:cs typeface="Times New Roman" panose="02020603050405020304" pitchFamily="18" charset="0"/>
              </a:rPr>
              <a:t>Lin, C., He, H., Baruch, Y., &amp; Ashforth, B. E. (2017). The effect of team affective tone on team performance: The roles of team identification and team cooperation.</a:t>
            </a:r>
            <a:r>
              <a:rPr lang="en-US" sz="1800" b="0" i="1" dirty="0">
                <a:effectLst/>
                <a:latin typeface="+mn-lt"/>
                <a:cs typeface="Times New Roman" panose="02020603050405020304" pitchFamily="18" charset="0"/>
              </a:rPr>
              <a:t> Human Resource Management, 56</a:t>
            </a:r>
            <a:r>
              <a:rPr lang="en-US" sz="1800" b="0" i="0" dirty="0">
                <a:effectLst/>
                <a:latin typeface="+mn-lt"/>
                <a:cs typeface="Times New Roman" panose="02020603050405020304" pitchFamily="18" charset="0"/>
              </a:rPr>
              <a:t>(6), 931-952. </a:t>
            </a:r>
            <a:r>
              <a:rPr lang="en-US" sz="1800" b="0" i="0" strike="noStrike" dirty="0">
                <a:effectLst/>
                <a:latin typeface="+mn-lt"/>
                <a:cs typeface="Times New Roman" panose="02020603050405020304" pitchFamily="18" charset="0"/>
                <a:hlinkClick r:id="rId5">
                  <a:extLst>
                    <a:ext uri="{A12FA001-AC4F-418D-AE19-62706E023703}">
                      <ahyp:hlinkClr xmlns:ahyp="http://schemas.microsoft.com/office/drawing/2018/hyperlinkcolor" val="tx"/>
                    </a:ext>
                  </a:extLst>
                </a:hlinkClick>
              </a:rPr>
              <a:t>https://doi.org/10.1002/hrm.21810</a:t>
            </a:r>
            <a:endParaRPr lang="en-US" sz="1800" b="0" i="0" strike="noStrike" dirty="0">
              <a:effectLst/>
              <a:latin typeface="+mn-lt"/>
              <a:cs typeface="Times New Roman" panose="02020603050405020304" pitchFamily="18" charset="0"/>
            </a:endParaRPr>
          </a:p>
          <a:p>
            <a:pPr marL="742950" indent="-285750">
              <a:spcBef>
                <a:spcPts val="0"/>
              </a:spcBef>
              <a:spcAft>
                <a:spcPts val="0"/>
              </a:spcAft>
              <a:buFont typeface="Arial" panose="020B0604020202020204" pitchFamily="34" charset="0"/>
              <a:buChar char="•"/>
            </a:pPr>
            <a:r>
              <a:rPr lang="en-US" sz="1800" b="0" i="0" dirty="0">
                <a:effectLst/>
                <a:latin typeface="+mn-lt"/>
                <a:cs typeface="Times New Roman" panose="02020603050405020304" pitchFamily="18" charset="0"/>
              </a:rPr>
              <a:t>Zaplata, S., Kunze, C. P., &amp; Lamersdorf, W. (2009). Context-based cooperation in mobile business environments: Managing the distributed execution of mobile processes.</a:t>
            </a:r>
            <a:r>
              <a:rPr lang="en-US" sz="1800" b="0" i="1" dirty="0">
                <a:effectLst/>
                <a:latin typeface="+mn-lt"/>
                <a:cs typeface="Times New Roman" panose="02020603050405020304" pitchFamily="18" charset="0"/>
              </a:rPr>
              <a:t> Business &amp; Information Systems Engineering, 1</a:t>
            </a:r>
            <a:r>
              <a:rPr lang="en-US" sz="1800" b="0" i="0" dirty="0">
                <a:effectLst/>
                <a:latin typeface="+mn-lt"/>
                <a:cs typeface="Times New Roman" panose="02020603050405020304" pitchFamily="18" charset="0"/>
              </a:rPr>
              <a:t>(4), 301-314. </a:t>
            </a:r>
            <a:r>
              <a:rPr lang="en-US" sz="1800" b="0" i="0" strike="noStrike" dirty="0">
                <a:effectLst/>
                <a:latin typeface="+mn-lt"/>
                <a:cs typeface="Times New Roman" panose="02020603050405020304" pitchFamily="18" charset="0"/>
                <a:hlinkClick r:id="rId6">
                  <a:extLst>
                    <a:ext uri="{A12FA001-AC4F-418D-AE19-62706E023703}">
                      <ahyp:hlinkClr xmlns:ahyp="http://schemas.microsoft.com/office/drawing/2018/hyperlinkcolor" val="tx"/>
                    </a:ext>
                  </a:extLst>
                </a:hlinkClick>
              </a:rPr>
              <a:t>https://doi.org/10.1007/s12599-009-0060-5</a:t>
            </a:r>
            <a:endParaRPr lang="en-US" sz="1800" b="0" i="0" strike="noStrike" dirty="0">
              <a:effectLst/>
              <a:latin typeface="+mn-lt"/>
              <a:cs typeface="Times New Roman" panose="02020603050405020304" pitchFamily="18" charset="0"/>
            </a:endParaRPr>
          </a:p>
          <a:p>
            <a:pPr marL="742950" indent="-285750">
              <a:spcBef>
                <a:spcPts val="0"/>
              </a:spcBef>
              <a:spcAft>
                <a:spcPts val="0"/>
              </a:spcAft>
              <a:buFont typeface="Arial" panose="020B0604020202020204" pitchFamily="34" charset="0"/>
              <a:buChar char="•"/>
            </a:pPr>
            <a:r>
              <a:rPr lang="en-US" sz="1800" b="0" i="0" dirty="0">
                <a:effectLst/>
                <a:latin typeface="+mn-lt"/>
                <a:cs typeface="Times New Roman" panose="02020603050405020304" pitchFamily="18" charset="0"/>
              </a:rPr>
              <a:t>Zaplata, S., Kunze, C. P., &amp; Lamersdorf, W. (2009). Context-based cooperation in mobile business environments: Managing the distributed execution of mobile processes.</a:t>
            </a:r>
            <a:r>
              <a:rPr lang="en-US" sz="1800" b="0" i="1" dirty="0">
                <a:effectLst/>
                <a:latin typeface="+mn-lt"/>
                <a:cs typeface="Times New Roman" panose="02020603050405020304" pitchFamily="18" charset="0"/>
              </a:rPr>
              <a:t> Business &amp; Information Systems Engineering, 1</a:t>
            </a:r>
            <a:r>
              <a:rPr lang="en-US" sz="1800" b="0" i="0" dirty="0">
                <a:effectLst/>
                <a:latin typeface="+mn-lt"/>
                <a:cs typeface="Times New Roman" panose="02020603050405020304" pitchFamily="18" charset="0"/>
              </a:rPr>
              <a:t>(4), 301-314. </a:t>
            </a:r>
            <a:r>
              <a:rPr lang="en-US" sz="1800" b="0" i="0" strike="noStrike" dirty="0">
                <a:effectLst/>
                <a:latin typeface="+mn-lt"/>
                <a:cs typeface="Times New Roman" panose="02020603050405020304" pitchFamily="18" charset="0"/>
                <a:hlinkClick r:id="rId6">
                  <a:extLst>
                    <a:ext uri="{A12FA001-AC4F-418D-AE19-62706E023703}">
                      <ahyp:hlinkClr xmlns:ahyp="http://schemas.microsoft.com/office/drawing/2018/hyperlinkcolor" val="tx"/>
                    </a:ext>
                  </a:extLst>
                </a:hlinkClick>
              </a:rPr>
              <a:t>h</a:t>
            </a:r>
            <a:r>
              <a:rPr lang="en-US" sz="1800" b="0" i="0" u="sng" strike="noStrike" dirty="0">
                <a:effectLst/>
                <a:latin typeface="+mn-lt"/>
                <a:cs typeface="Times New Roman" panose="02020603050405020304" pitchFamily="18" charset="0"/>
                <a:hlinkClick r:id="rId6">
                  <a:extLst>
                    <a:ext uri="{A12FA001-AC4F-418D-AE19-62706E023703}">
                      <ahyp:hlinkClr xmlns:ahyp="http://schemas.microsoft.com/office/drawing/2018/hyperlinkcolor" val="tx"/>
                    </a:ext>
                  </a:extLst>
                </a:hlinkClick>
              </a:rPr>
              <a:t>ttps://doi.org/10.1007/s12599-009-0060-5</a:t>
            </a:r>
            <a:endParaRPr lang="en-US" sz="1800" b="0" i="0" u="sng" dirty="0">
              <a:effectLst/>
              <a:latin typeface="+mn-lt"/>
              <a:cs typeface="Times New Roman" panose="02020603050405020304" pitchFamily="18" charset="0"/>
            </a:endParaRPr>
          </a:p>
          <a:p>
            <a:pPr marL="742950" indent="-285750">
              <a:spcBef>
                <a:spcPts val="0"/>
              </a:spcBef>
              <a:spcAft>
                <a:spcPts val="0"/>
              </a:spcAft>
              <a:buFont typeface="Arial" panose="020B0604020202020204" pitchFamily="34" charset="0"/>
              <a:buChar char="•"/>
            </a:pPr>
            <a:endParaRPr lang="en-US" sz="1700" b="0" i="0" dirty="0">
              <a:solidFill>
                <a:srgbClr val="333333"/>
              </a:solidFill>
              <a:effectLst/>
              <a:latin typeface="Times New Roman" panose="02020603050405020304" pitchFamily="18" charset="0"/>
              <a:cs typeface="Times New Roman" panose="02020603050405020304" pitchFamily="18" charset="0"/>
            </a:endParaRPr>
          </a:p>
          <a:p>
            <a:pPr marL="742950" indent="-285750">
              <a:spcBef>
                <a:spcPts val="0"/>
              </a:spcBef>
              <a:spcAft>
                <a:spcPts val="0"/>
              </a:spcAft>
              <a:buFont typeface="Arial" panose="020B0604020202020204" pitchFamily="34" charset="0"/>
              <a:buChar char="•"/>
            </a:pPr>
            <a:endParaRPr lang="en-US" sz="1700" b="0" i="0" dirty="0">
              <a:solidFill>
                <a:srgbClr val="333333"/>
              </a:solidFill>
              <a:effectLst/>
              <a:latin typeface="Times New Roman" panose="02020603050405020304" pitchFamily="18" charset="0"/>
              <a:cs typeface="Times New Roman" panose="02020603050405020304" pitchFamily="18" charset="0"/>
            </a:endParaRPr>
          </a:p>
          <a:p>
            <a:pPr marL="742950" indent="-285750">
              <a:spcBef>
                <a:spcPts val="0"/>
              </a:spcBef>
              <a:spcAft>
                <a:spcPts val="0"/>
              </a:spcAft>
              <a:buFont typeface="Arial" panose="020B0604020202020204" pitchFamily="34" charset="0"/>
              <a:buChar char="•"/>
            </a:pPr>
            <a:endParaRPr lang="en-US" sz="1700" b="0" i="0" dirty="0">
              <a:solidFill>
                <a:srgbClr val="333333"/>
              </a:solidFill>
              <a:effectLst/>
              <a:latin typeface="Times New Roman" panose="02020603050405020304" pitchFamily="18" charset="0"/>
              <a:cs typeface="Times New Roman" panose="02020603050405020304" pitchFamily="18" charset="0"/>
            </a:endParaRPr>
          </a:p>
          <a:p>
            <a:pPr marL="742950" indent="-285750">
              <a:spcBef>
                <a:spcPts val="0"/>
              </a:spcBef>
              <a:spcAft>
                <a:spcPts val="0"/>
              </a:spcAft>
              <a:buFont typeface="Arial" panose="020B0604020202020204" pitchFamily="34" charset="0"/>
              <a:buChar char="•"/>
            </a:pPr>
            <a:endParaRPr lang="en-US" sz="1800" b="0" i="0" u="none" strike="noStrike" dirty="0">
              <a:solidFill>
                <a:srgbClr val="2659AB"/>
              </a:solidFill>
              <a:effectLst/>
              <a:latin typeface="Helvetica Neue" panose="02000503000000020004" pitchFamily="2" charset="0"/>
            </a:endParaRPr>
          </a:p>
          <a:p>
            <a:pPr marL="742950" indent="-285750">
              <a:spcBef>
                <a:spcPts val="0"/>
              </a:spcBef>
              <a:spcAft>
                <a:spcPts val="0"/>
              </a:spcAft>
              <a:buFont typeface="Arial" panose="020B0604020202020204" pitchFamily="34" charset="0"/>
              <a:buChar char="•"/>
            </a:pPr>
            <a:endParaRPr lang="en-US" sz="1800" b="0" i="0" dirty="0">
              <a:solidFill>
                <a:srgbClr val="333333"/>
              </a:solidFill>
              <a:effectLst/>
              <a:latin typeface="Helvetica Neue" panose="02000503000000020004" pitchFamily="2" charset="0"/>
            </a:endParaRPr>
          </a:p>
          <a:p>
            <a:pPr marL="742950" indent="-285750" rtl="0" fontAlgn="base">
              <a:spcBef>
                <a:spcPts val="0"/>
              </a:spcBef>
              <a:spcAft>
                <a:spcPts val="0"/>
              </a:spcAft>
              <a:buFont typeface="Arial" panose="020B0604020202020204" pitchFamily="34" charset="0"/>
              <a:buChar char="•"/>
            </a:pPr>
            <a:endParaRPr lang="en-US" sz="1800" b="0" dirty="0">
              <a:effectLst/>
            </a:endParaRPr>
          </a:p>
          <a:p>
            <a:br>
              <a:rPr lang="en-US" sz="1800" dirty="0"/>
            </a:br>
            <a:endParaRPr lang="en-US" sz="1800" b="0" dirty="0">
              <a:effectLst/>
            </a:endParaRPr>
          </a:p>
          <a:p>
            <a:br>
              <a:rPr lang="en-US" sz="1800" dirty="0"/>
            </a:br>
            <a:endParaRPr lang="en-US" sz="1800" b="0" i="0" u="none" strike="noStrike" dirty="0">
              <a:solidFill>
                <a:srgbClr val="32363A"/>
              </a:solidFill>
              <a:effectLst/>
              <a:latin typeface="72"/>
            </a:endParaRPr>
          </a:p>
          <a:p>
            <a:pPr marL="742950" indent="-285750" rtl="0" fontAlgn="base">
              <a:spcBef>
                <a:spcPts val="0"/>
              </a:spcBef>
              <a:spcAft>
                <a:spcPts val="0"/>
              </a:spcAft>
              <a:buFont typeface="Arial" panose="020B0604020202020204" pitchFamily="34" charset="0"/>
              <a:buChar char="•"/>
            </a:pPr>
            <a:endParaRPr lang="en-US" sz="1800" dirty="0">
              <a:solidFill>
                <a:srgbClr val="000000"/>
              </a:solidFill>
              <a:latin typeface="Times New Roman" panose="02020603050405020304" pitchFamily="18" charset="0"/>
            </a:endParaRPr>
          </a:p>
        </p:txBody>
      </p:sp>
      <p:sp>
        <p:nvSpPr>
          <p:cNvPr id="33" name="TextBox 32"/>
          <p:cNvSpPr txBox="1"/>
          <p:nvPr/>
        </p:nvSpPr>
        <p:spPr>
          <a:xfrm>
            <a:off x="30860999" y="27431999"/>
            <a:ext cx="11757025" cy="2514601"/>
          </a:xfrm>
          <a:prstGeom prst="rect">
            <a:avLst/>
          </a:prstGeom>
          <a:noFill/>
          <a:ln>
            <a:solidFill>
              <a:srgbClr val="3F006A"/>
            </a:solidFill>
          </a:ln>
        </p:spPr>
        <p:txBody>
          <a:bodyPr wrap="square" rtlCol="0">
            <a:noAutofit/>
          </a:bodyPr>
          <a:lstStyle/>
          <a:p>
            <a:r>
              <a:rPr lang="en-US" sz="3600" i="1" dirty="0"/>
              <a:t>I would like to thank Professor Winkler for her guidance and support throughout this project. I also want to acknowledge the participants who took the time to complete the survey, classroom activity, and interviews. </a:t>
            </a:r>
          </a:p>
        </p:txBody>
      </p:sp>
      <p:pic>
        <p:nvPicPr>
          <p:cNvPr id="5" name="Picture 4" descr="Logo, company name&#10;&#10;Description automatically generated">
            <a:extLst>
              <a:ext uri="{FF2B5EF4-FFF2-40B4-BE49-F238E27FC236}">
                <a16:creationId xmlns:a16="http://schemas.microsoft.com/office/drawing/2014/main" id="{E779A7CA-134C-6D48-8D30-4AC40380A92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51019" y="792984"/>
            <a:ext cx="7735781" cy="3627107"/>
          </a:xfrm>
          <a:prstGeom prst="rect">
            <a:avLst/>
          </a:prstGeom>
        </p:spPr>
      </p:pic>
      <p:pic>
        <p:nvPicPr>
          <p:cNvPr id="4" name="Picture 3" descr="A group of people in a kayak&#10;&#10;Description automatically generated">
            <a:extLst>
              <a:ext uri="{FF2B5EF4-FFF2-40B4-BE49-F238E27FC236}">
                <a16:creationId xmlns:a16="http://schemas.microsoft.com/office/drawing/2014/main" id="{B8A8F922-0184-BDBD-DFF8-FEB19DE00E2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09775" y="24006062"/>
            <a:ext cx="3678150" cy="5575300"/>
          </a:xfrm>
          <a:prstGeom prst="rect">
            <a:avLst/>
          </a:prstGeom>
        </p:spPr>
      </p:pic>
      <p:pic>
        <p:nvPicPr>
          <p:cNvPr id="7" name="Picture 6" descr="A white cover with red and black text&#10;&#10;Description automatically generated">
            <a:extLst>
              <a:ext uri="{FF2B5EF4-FFF2-40B4-BE49-F238E27FC236}">
                <a16:creationId xmlns:a16="http://schemas.microsoft.com/office/drawing/2014/main" id="{91CB29A8-4E36-61C5-1607-53267FECB189}"/>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164484" y="23936914"/>
            <a:ext cx="3187700" cy="5575300"/>
          </a:xfrm>
          <a:prstGeom prst="rect">
            <a:avLst/>
          </a:prstGeom>
        </p:spPr>
      </p:pic>
      <p:pic>
        <p:nvPicPr>
          <p:cNvPr id="11" name="Picture 10" descr="A qr code on a black rectangular sign&#10;&#10;Description automatically generated">
            <a:extLst>
              <a:ext uri="{FF2B5EF4-FFF2-40B4-BE49-F238E27FC236}">
                <a16:creationId xmlns:a16="http://schemas.microsoft.com/office/drawing/2014/main" id="{5B6519B6-8FD4-59E2-3BE2-11E9AC38F6B0}"/>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8413419" y="6447812"/>
            <a:ext cx="4075112" cy="4718551"/>
          </a:xfrm>
          <a:prstGeom prst="rect">
            <a:avLst/>
          </a:prstGeom>
        </p:spPr>
      </p:pic>
      <p:sp>
        <p:nvSpPr>
          <p:cNvPr id="13" name="TextBox 12">
            <a:extLst>
              <a:ext uri="{FF2B5EF4-FFF2-40B4-BE49-F238E27FC236}">
                <a16:creationId xmlns:a16="http://schemas.microsoft.com/office/drawing/2014/main" id="{A5849243-4922-1228-753B-B125E0964427}"/>
              </a:ext>
            </a:extLst>
          </p:cNvPr>
          <p:cNvSpPr txBox="1"/>
          <p:nvPr/>
        </p:nvSpPr>
        <p:spPr>
          <a:xfrm>
            <a:off x="31013399" y="6753677"/>
            <a:ext cx="7277608" cy="4546872"/>
          </a:xfrm>
          <a:prstGeom prst="rect">
            <a:avLst/>
          </a:prstGeom>
          <a:noFill/>
          <a:ln>
            <a:solidFill>
              <a:srgbClr val="3F006A"/>
            </a:solidFill>
          </a:ln>
        </p:spPr>
        <p:txBody>
          <a:bodyPr wrap="square" rtlCol="0">
            <a:noAutofit/>
          </a:bodyPr>
          <a:lstStyle/>
          <a:p>
            <a:r>
              <a:rPr lang="en-US" sz="3200" dirty="0"/>
              <a:t>Our findings suggest that more people like to show they are cooperative when they possess competitive characteristics. The stigma with competition is that it often gets associated with selfishness, where one person’s gain must come at another’s expense. To obtain more findings, please fill out my survey!</a:t>
            </a:r>
          </a:p>
        </p:txBody>
      </p:sp>
      <p:sp>
        <p:nvSpPr>
          <p:cNvPr id="14" name="Rectangle 35">
            <a:extLst>
              <a:ext uri="{FF2B5EF4-FFF2-40B4-BE49-F238E27FC236}">
                <a16:creationId xmlns:a16="http://schemas.microsoft.com/office/drawing/2014/main" id="{B9C3375D-3466-F615-D121-076EFE748AB0}"/>
              </a:ext>
            </a:extLst>
          </p:cNvPr>
          <p:cNvSpPr>
            <a:spLocks noChangeArrowheads="1"/>
          </p:cNvSpPr>
          <p:nvPr/>
        </p:nvSpPr>
        <p:spPr bwMode="auto">
          <a:xfrm>
            <a:off x="12195680" y="5525412"/>
            <a:ext cx="17337088" cy="704850"/>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dirty="0"/>
          </a:p>
        </p:txBody>
      </p:sp>
      <p:sp>
        <p:nvSpPr>
          <p:cNvPr id="15" name="Text Box 45">
            <a:extLst>
              <a:ext uri="{FF2B5EF4-FFF2-40B4-BE49-F238E27FC236}">
                <a16:creationId xmlns:a16="http://schemas.microsoft.com/office/drawing/2014/main" id="{67C3BAF5-C5BC-2118-E53A-295DA387DC57}"/>
              </a:ext>
            </a:extLst>
          </p:cNvPr>
          <p:cNvSpPr txBox="1">
            <a:spLocks noChangeArrowheads="1"/>
          </p:cNvSpPr>
          <p:nvPr/>
        </p:nvSpPr>
        <p:spPr bwMode="auto">
          <a:xfrm>
            <a:off x="11991799" y="5354221"/>
            <a:ext cx="17378363" cy="705246"/>
          </a:xfrm>
          <a:prstGeom prst="rect">
            <a:avLst/>
          </a:prstGeom>
          <a:gradFill rotWithShape="0">
            <a:gsLst>
              <a:gs pos="0">
                <a:srgbClr val="502D7F"/>
              </a:gs>
              <a:gs pos="100000">
                <a:schemeClr val="tx2"/>
              </a:gs>
            </a:gsLst>
            <a:lin ang="0" scaled="1"/>
          </a:gradFill>
          <a:ln w="9525">
            <a:noFill/>
            <a:miter lim="800000"/>
            <a:headEnd/>
            <a:tailEnd/>
          </a:ln>
          <a:effectLst/>
        </p:spPr>
        <p:txBody>
          <a:bodyPr lIns="123750" tIns="61875" rIns="123750" bIns="61875">
            <a:spAutoFit/>
          </a:bodyPr>
          <a:lstStyle/>
          <a:p>
            <a:pPr defTabSz="1236828">
              <a:spcBef>
                <a:spcPct val="50000"/>
              </a:spcBef>
              <a:defRPr/>
            </a:pPr>
            <a:r>
              <a:rPr lang="en-US" sz="3771" b="1" dirty="0">
                <a:solidFill>
                  <a:schemeClr val="bg1"/>
                </a:solidFill>
                <a:effectLst>
                  <a:outerShdw blurRad="38100" dist="38100" dir="2700000" algn="tl">
                    <a:srgbClr val="000000"/>
                  </a:outerShdw>
                </a:effectLst>
                <a:latin typeface="Arial" charset="0"/>
              </a:rPr>
              <a:t>MATERIALS &amp; METHODS</a:t>
            </a:r>
            <a:endParaRPr lang="en-US" sz="3257" dirty="0">
              <a:effectLst>
                <a:outerShdw blurRad="38100" dist="38100" dir="2700000" algn="tl">
                  <a:srgbClr val="FFFFFF"/>
                </a:outerShdw>
              </a:effectLst>
              <a:latin typeface="Times New Roman" pitchFamily="18" charset="0"/>
            </a:endParaRPr>
          </a:p>
        </p:txBody>
      </p:sp>
      <p:sp>
        <p:nvSpPr>
          <p:cNvPr id="16" name="TextBox 15">
            <a:extLst>
              <a:ext uri="{FF2B5EF4-FFF2-40B4-BE49-F238E27FC236}">
                <a16:creationId xmlns:a16="http://schemas.microsoft.com/office/drawing/2014/main" id="{B56DA8C0-F50A-5CEF-DE3C-C433889A741F}"/>
              </a:ext>
            </a:extLst>
          </p:cNvPr>
          <p:cNvSpPr txBox="1"/>
          <p:nvPr/>
        </p:nvSpPr>
        <p:spPr>
          <a:xfrm>
            <a:off x="11887200" y="22814810"/>
            <a:ext cx="10658608" cy="7284189"/>
          </a:xfrm>
          <a:prstGeom prst="rect">
            <a:avLst/>
          </a:prstGeom>
          <a:noFill/>
          <a:ln>
            <a:solidFill>
              <a:srgbClr val="3F006A"/>
            </a:solidFill>
          </a:ln>
        </p:spPr>
        <p:txBody>
          <a:bodyPr wrap="square" rtlCol="0">
            <a:noAutofit/>
          </a:bodyPr>
          <a:lstStyle/>
          <a:p>
            <a:r>
              <a:rPr lang="en-US" sz="3600" b="1" dirty="0"/>
              <a:t>Classroom Activity:</a:t>
            </a:r>
          </a:p>
          <a:p>
            <a:endParaRPr lang="en-US" sz="3600" b="1" dirty="0"/>
          </a:p>
          <a:p>
            <a:endParaRPr lang="en-US" sz="3600" b="1" dirty="0"/>
          </a:p>
          <a:p>
            <a:endParaRPr lang="en-US" sz="3600" b="1" dirty="0"/>
          </a:p>
          <a:p>
            <a:endParaRPr lang="en-US" sz="3600" b="1" dirty="0"/>
          </a:p>
          <a:p>
            <a:endParaRPr lang="en-US" sz="3600" b="1" dirty="0"/>
          </a:p>
          <a:p>
            <a:endParaRPr lang="en-US" sz="3600" b="1" dirty="0"/>
          </a:p>
          <a:p>
            <a:endParaRPr lang="en-US" sz="3600" b="1" dirty="0"/>
          </a:p>
          <a:p>
            <a:endParaRPr lang="en-US" sz="3600" b="1" dirty="0"/>
          </a:p>
          <a:p>
            <a:r>
              <a:rPr lang="en-US" sz="3600" b="1" dirty="0"/>
              <a:t>Interviews: </a:t>
            </a:r>
          </a:p>
          <a:p>
            <a:r>
              <a:rPr lang="en-US" sz="3600" dirty="0"/>
              <a:t>Business professionals should incorporate a balance of cooperative and competitive characteristics to strive for team success.  </a:t>
            </a:r>
          </a:p>
        </p:txBody>
      </p:sp>
      <p:sp>
        <p:nvSpPr>
          <p:cNvPr id="27" name="TextBox 26">
            <a:extLst>
              <a:ext uri="{FF2B5EF4-FFF2-40B4-BE49-F238E27FC236}">
                <a16:creationId xmlns:a16="http://schemas.microsoft.com/office/drawing/2014/main" id="{E6F76A19-D98C-1962-1A76-CF91A764A2EB}"/>
              </a:ext>
            </a:extLst>
          </p:cNvPr>
          <p:cNvSpPr txBox="1"/>
          <p:nvPr/>
        </p:nvSpPr>
        <p:spPr>
          <a:xfrm>
            <a:off x="20680981" y="11102876"/>
            <a:ext cx="8584580" cy="11711933"/>
          </a:xfrm>
          <a:prstGeom prst="rect">
            <a:avLst/>
          </a:prstGeom>
          <a:noFill/>
          <a:ln>
            <a:solidFill>
              <a:srgbClr val="3F006A"/>
            </a:solidFill>
          </a:ln>
        </p:spPr>
        <p:txBody>
          <a:bodyPr wrap="square" rtlCol="0">
            <a:noAutofit/>
          </a:bodyPr>
          <a:lstStyle/>
          <a:p>
            <a:r>
              <a:rPr lang="en-US" sz="3600" b="1" dirty="0"/>
              <a:t>Survey: </a:t>
            </a:r>
            <a:r>
              <a:rPr lang="en-US" sz="3600" dirty="0"/>
              <a:t>Factors affecting team dynamics include demographics, employment, industry, styles, trust, relationships, online or in-person school/working, and rewards.</a:t>
            </a:r>
          </a:p>
          <a:p>
            <a:endParaRPr lang="en-US" sz="3600" i="1" dirty="0"/>
          </a:p>
          <a:p>
            <a:pPr marL="571500" indent="-571500">
              <a:buFont typeface="Arial" panose="020B0604020202020204" pitchFamily="34" charset="0"/>
              <a:buChar char="•"/>
            </a:pPr>
            <a:r>
              <a:rPr lang="en-US" sz="3200" i="1" dirty="0"/>
              <a:t>Of all 100% of participants, 38.5% of </a:t>
            </a:r>
            <a:r>
              <a:rPr lang="en-US" sz="3200" b="1" i="1" dirty="0"/>
              <a:t>males </a:t>
            </a:r>
            <a:r>
              <a:rPr lang="en-US" sz="3200" i="1" dirty="0"/>
              <a:t>align with being cooperative, while 61.5% of </a:t>
            </a:r>
            <a:r>
              <a:rPr lang="en-US" sz="3200" b="1" i="1" dirty="0"/>
              <a:t>females</a:t>
            </a:r>
            <a:r>
              <a:rPr lang="en-US" sz="3200" i="1" dirty="0"/>
              <a:t> do </a:t>
            </a:r>
          </a:p>
          <a:p>
            <a:pPr marL="571500" indent="-571500">
              <a:buFont typeface="Arial" panose="020B0604020202020204" pitchFamily="34" charset="0"/>
              <a:buChar char="•"/>
            </a:pPr>
            <a:r>
              <a:rPr lang="en-US" sz="3200" i="1" dirty="0"/>
              <a:t>Of all 100% of participants, 50% of </a:t>
            </a:r>
            <a:r>
              <a:rPr lang="en-US" sz="3200" b="1" i="1" dirty="0"/>
              <a:t>females </a:t>
            </a:r>
            <a:r>
              <a:rPr lang="en-US" sz="3200" i="1" dirty="0"/>
              <a:t>align with being competitive, while 46.2% of </a:t>
            </a:r>
            <a:r>
              <a:rPr lang="en-US" sz="3200" b="1" i="1" dirty="0"/>
              <a:t>males </a:t>
            </a:r>
            <a:r>
              <a:rPr lang="en-US" sz="3200" i="1" dirty="0"/>
              <a:t>do, and 3.8% </a:t>
            </a:r>
            <a:r>
              <a:rPr lang="en-US" sz="3200" b="1" i="1" dirty="0"/>
              <a:t>prefer not to say</a:t>
            </a:r>
          </a:p>
          <a:p>
            <a:pPr marL="571500" indent="-571500">
              <a:buFont typeface="Arial" panose="020B0604020202020204" pitchFamily="34" charset="0"/>
              <a:buChar char="•"/>
            </a:pPr>
            <a:r>
              <a:rPr lang="en-US" sz="3200" b="1" i="1" dirty="0"/>
              <a:t>Full-time employment </a:t>
            </a:r>
            <a:r>
              <a:rPr lang="en-US" sz="3200" i="1" dirty="0"/>
              <a:t>individuals are more likely to be competitive (34.6%)and less cooperative (25%) than part-time employment (23.1%-Competitive, 28.8%- Cooperative)</a:t>
            </a:r>
          </a:p>
          <a:p>
            <a:pPr marL="571500" indent="-571500">
              <a:buFont typeface="Arial" panose="020B0604020202020204" pitchFamily="34" charset="0"/>
              <a:buChar char="•"/>
            </a:pPr>
            <a:r>
              <a:rPr lang="en-US" sz="3200" b="1" i="1" dirty="0"/>
              <a:t>Students (Full-Time)</a:t>
            </a:r>
            <a:r>
              <a:rPr lang="en-US" sz="3200" i="1" dirty="0"/>
              <a:t> are more likely to have an individualist orientation (87%)</a:t>
            </a:r>
          </a:p>
          <a:p>
            <a:pPr marL="571500" indent="-571500">
              <a:buFont typeface="Arial" panose="020B0604020202020204" pitchFamily="34" charset="0"/>
              <a:buChar char="•"/>
            </a:pPr>
            <a:r>
              <a:rPr lang="en-US" sz="3200" i="1" dirty="0"/>
              <a:t>Participants believe </a:t>
            </a:r>
            <a:r>
              <a:rPr lang="en-US" sz="3200" b="1" i="1" dirty="0"/>
              <a:t>Online</a:t>
            </a:r>
            <a:r>
              <a:rPr lang="en-US" sz="3200" i="1" dirty="0"/>
              <a:t> school/working are more likely to be cooperative, while </a:t>
            </a:r>
            <a:r>
              <a:rPr lang="en-US" sz="3200" b="1" i="1" dirty="0"/>
              <a:t>in-person</a:t>
            </a:r>
            <a:r>
              <a:rPr lang="en-US" sz="3200" i="1" dirty="0"/>
              <a:t> is more likely to be competitive</a:t>
            </a:r>
          </a:p>
          <a:p>
            <a:pPr marL="571500" indent="-571500">
              <a:buFont typeface="Arial" panose="020B0604020202020204" pitchFamily="34" charset="0"/>
              <a:buChar char="•"/>
            </a:pPr>
            <a:endParaRPr lang="en-US" sz="3600" i="1" dirty="0"/>
          </a:p>
          <a:p>
            <a:pPr marL="571500" indent="-571500">
              <a:buFont typeface="Arial" panose="020B0604020202020204" pitchFamily="34" charset="0"/>
              <a:buChar char="•"/>
            </a:pPr>
            <a:endParaRPr lang="en-US" sz="3600" i="1" dirty="0"/>
          </a:p>
          <a:p>
            <a:pPr marL="571500" indent="-571500">
              <a:buFont typeface="Arial" panose="020B0604020202020204" pitchFamily="34" charset="0"/>
              <a:buChar char="•"/>
            </a:pPr>
            <a:endParaRPr lang="en-US" sz="3600" dirty="0"/>
          </a:p>
        </p:txBody>
      </p:sp>
      <p:pic>
        <p:nvPicPr>
          <p:cNvPr id="35" name="Picture 34" descr="A math equations on a white background&#10;&#10;Description automatically generated">
            <a:extLst>
              <a:ext uri="{FF2B5EF4-FFF2-40B4-BE49-F238E27FC236}">
                <a16:creationId xmlns:a16="http://schemas.microsoft.com/office/drawing/2014/main" id="{0F21EC2D-E07B-7CB3-E6E3-57D9DD1F2FFC}"/>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2176177" y="23687231"/>
            <a:ext cx="3275661" cy="3926962"/>
          </a:xfrm>
          <a:prstGeom prst="rect">
            <a:avLst/>
          </a:prstGeom>
        </p:spPr>
      </p:pic>
      <p:pic>
        <p:nvPicPr>
          <p:cNvPr id="37" name="Picture 36" descr="A table with black text and black dots&#10;&#10;Description automatically generated with medium confidence">
            <a:extLst>
              <a:ext uri="{FF2B5EF4-FFF2-40B4-BE49-F238E27FC236}">
                <a16:creationId xmlns:a16="http://schemas.microsoft.com/office/drawing/2014/main" id="{6B7705C8-FACB-1441-EAE6-E616A57FBE81}"/>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5578674" y="23712451"/>
            <a:ext cx="3275661" cy="3876522"/>
          </a:xfrm>
          <a:prstGeom prst="rect">
            <a:avLst/>
          </a:prstGeom>
        </p:spPr>
      </p:pic>
      <p:pic>
        <p:nvPicPr>
          <p:cNvPr id="39" name="Picture 38" descr="A math equations on a white background&#10;&#10;Description automatically generated">
            <a:extLst>
              <a:ext uri="{FF2B5EF4-FFF2-40B4-BE49-F238E27FC236}">
                <a16:creationId xmlns:a16="http://schemas.microsoft.com/office/drawing/2014/main" id="{10E12E63-DE56-5A08-B42A-37D667A6C887}"/>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964509" y="24002611"/>
            <a:ext cx="3382218" cy="3611582"/>
          </a:xfrm>
          <a:prstGeom prst="rect">
            <a:avLst/>
          </a:prstGeom>
        </p:spPr>
      </p:pic>
      <p:sp>
        <p:nvSpPr>
          <p:cNvPr id="40" name="TextBox 39">
            <a:extLst>
              <a:ext uri="{FF2B5EF4-FFF2-40B4-BE49-F238E27FC236}">
                <a16:creationId xmlns:a16="http://schemas.microsoft.com/office/drawing/2014/main" id="{9AFDD782-A850-5500-D646-EFBDF6E85F63}"/>
              </a:ext>
            </a:extLst>
          </p:cNvPr>
          <p:cNvSpPr txBox="1"/>
          <p:nvPr/>
        </p:nvSpPr>
        <p:spPr>
          <a:xfrm>
            <a:off x="22545808" y="22814810"/>
            <a:ext cx="6719753" cy="7284190"/>
          </a:xfrm>
          <a:prstGeom prst="rect">
            <a:avLst/>
          </a:prstGeom>
          <a:noFill/>
          <a:ln>
            <a:solidFill>
              <a:srgbClr val="3F006A"/>
            </a:solidFill>
          </a:ln>
        </p:spPr>
        <p:txBody>
          <a:bodyPr wrap="square" rtlCol="0">
            <a:noAutofit/>
          </a:bodyPr>
          <a:lstStyle/>
          <a:p>
            <a:r>
              <a:rPr lang="en-US" sz="3600" b="1" dirty="0"/>
              <a:t>Classroom Activity:</a:t>
            </a:r>
          </a:p>
          <a:p>
            <a:endParaRPr lang="en-US" sz="3600" b="1" dirty="0"/>
          </a:p>
          <a:p>
            <a:pPr marL="571500" indent="-571500">
              <a:buFont typeface="Arial" panose="020B0604020202020204" pitchFamily="34" charset="0"/>
              <a:buChar char="•"/>
            </a:pPr>
            <a:r>
              <a:rPr lang="en-US" sz="3200" dirty="0"/>
              <a:t>Trust’s Influence on Competition and Cooperation</a:t>
            </a:r>
          </a:p>
          <a:p>
            <a:endParaRPr lang="en-US" sz="3200" dirty="0"/>
          </a:p>
          <a:p>
            <a:pPr marL="571500" indent="-571500">
              <a:buFont typeface="Arial" panose="020B0604020202020204" pitchFamily="34" charset="0"/>
              <a:buChar char="•"/>
            </a:pPr>
            <a:r>
              <a:rPr lang="en-US" sz="3200" dirty="0"/>
              <a:t>Business hidden agenda is successful in the short term but long-term relationships ruin</a:t>
            </a:r>
          </a:p>
          <a:p>
            <a:endParaRPr lang="en-US" sz="3200" dirty="0"/>
          </a:p>
          <a:p>
            <a:pPr marL="571500" indent="-571500">
              <a:buFont typeface="Arial" panose="020B0604020202020204" pitchFamily="34" charset="0"/>
              <a:buChar char="•"/>
            </a:pPr>
            <a:r>
              <a:rPr lang="en-US" sz="3200" dirty="0"/>
              <a:t>From a game to a group project individuals go from competitive to cooperative (depending on what you’re doing you could switch)</a:t>
            </a:r>
          </a:p>
        </p:txBody>
      </p:sp>
      <p:pic>
        <p:nvPicPr>
          <p:cNvPr id="44" name="Picture 43" descr="A black text on a white background&#10;&#10;Description automatically generated">
            <a:extLst>
              <a:ext uri="{FF2B5EF4-FFF2-40B4-BE49-F238E27FC236}">
                <a16:creationId xmlns:a16="http://schemas.microsoft.com/office/drawing/2014/main" id="{774B270B-DE37-AB10-D597-C13107DE72F2}"/>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3108668" y="14549373"/>
            <a:ext cx="5968427" cy="2910346"/>
          </a:xfrm>
          <a:prstGeom prst="rect">
            <a:avLst/>
          </a:prstGeom>
          <a:blipFill>
            <a:blip r:embed="rId15"/>
            <a:stretch>
              <a:fillRect/>
            </a:stretch>
          </a:blipFill>
          <a:effectLst>
            <a:outerShdw blurRad="50800" dist="50800" dir="5400000" algn="ctr" rotWithShape="0">
              <a:srgbClr val="000000"/>
            </a:outerShdw>
          </a:effectLst>
        </p:spPr>
      </p:pic>
      <p:pic>
        <p:nvPicPr>
          <p:cNvPr id="46" name="Picture 45" descr="A graph with different colored bars&#10;&#10;Description automatically generated">
            <a:extLst>
              <a:ext uri="{FF2B5EF4-FFF2-40B4-BE49-F238E27FC236}">
                <a16:creationId xmlns:a16="http://schemas.microsoft.com/office/drawing/2014/main" id="{60B645B7-368D-0E67-159A-88DBF99B223F}"/>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11985055" y="17263557"/>
            <a:ext cx="8673022" cy="5551253"/>
          </a:xfrm>
          <a:prstGeom prst="rect">
            <a:avLst/>
          </a:prstGeom>
          <a:blipFill>
            <a:blip r:embed="rId15"/>
            <a:stretch>
              <a:fillRect/>
            </a:stretch>
          </a:blipFill>
          <a:effectLst>
            <a:outerShdw blurRad="50800" dist="50800" dir="5400000" algn="ctr" rotWithShape="0">
              <a:srgbClr val="000000">
                <a:alpha val="0"/>
              </a:srgbClr>
            </a:outerShdw>
          </a:effectLst>
        </p:spPr>
      </p:pic>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CC18"/>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5032375" rtl="0" eaLnBrk="1" fontAlgn="base" latinLnBrk="0" hangingPunct="1">
          <a:lnSpc>
            <a:spcPct val="100000"/>
          </a:lnSpc>
          <a:spcBef>
            <a:spcPct val="0"/>
          </a:spcBef>
          <a:spcAft>
            <a:spcPct val="0"/>
          </a:spcAft>
          <a:buClrTx/>
          <a:buSzTx/>
          <a:buFontTx/>
          <a:buNone/>
          <a:tabLst/>
          <a:defRPr kumimoji="0" lang="en-US" sz="99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CC18"/>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5032375" rtl="0" eaLnBrk="1" fontAlgn="base" latinLnBrk="0" hangingPunct="1">
          <a:lnSpc>
            <a:spcPct val="100000"/>
          </a:lnSpc>
          <a:spcBef>
            <a:spcPct val="0"/>
          </a:spcBef>
          <a:spcAft>
            <a:spcPct val="0"/>
          </a:spcAft>
          <a:buClrTx/>
          <a:buSzTx/>
          <a:buFontTx/>
          <a:buNone/>
          <a:tabLst/>
          <a:defRPr kumimoji="0" lang="en-US" sz="99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10728</TotalTime>
  <Words>1277</Words>
  <Application>Microsoft Macintosh PowerPoint</Application>
  <PresentationFormat>Custom</PresentationFormat>
  <Paragraphs>71</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72</vt:lpstr>
      <vt:lpstr>Arial</vt:lpstr>
      <vt:lpstr>Helvetica Neue</vt:lpstr>
      <vt:lpstr>Times New Roman</vt:lpstr>
      <vt:lpstr>Default Design</vt:lpstr>
      <vt:lpstr>PowerPoint Presentation</vt:lpstr>
    </vt:vector>
  </TitlesOfParts>
  <Company>East Carolina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EltonC</dc:creator>
  <cp:lastModifiedBy>Snipes, Ellen</cp:lastModifiedBy>
  <cp:revision>88</cp:revision>
  <dcterms:created xsi:type="dcterms:W3CDTF">2005-01-10T15:51:10Z</dcterms:created>
  <dcterms:modified xsi:type="dcterms:W3CDTF">2024-11-25T18:39:08Z</dcterms:modified>
</cp:coreProperties>
</file>