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106">
          <p15:clr>
            <a:srgbClr val="A4A3A4"/>
          </p15:clr>
        </p15:guide>
        <p15:guide id="2" orient="horz" pos="10368">
          <p15:clr>
            <a:srgbClr val="A4A3A4"/>
          </p15:clr>
        </p15:guide>
        <p15:guide id="3" orient="horz" pos="4794">
          <p15:clr>
            <a:srgbClr val="A4A3A4"/>
          </p15:clr>
        </p15:guide>
        <p15:guide id="4" orient="horz" pos="19001">
          <p15:clr>
            <a:srgbClr val="A4A3A4"/>
          </p15:clr>
        </p15:guide>
        <p15:guide id="5" orient="horz" pos="564">
          <p15:clr>
            <a:srgbClr val="A4A3A4"/>
          </p15:clr>
        </p15:guide>
        <p15:guide id="6" pos="638">
          <p15:clr>
            <a:srgbClr val="A4A3A4"/>
          </p15:clr>
        </p15:guide>
        <p15:guide id="7" pos="27092">
          <p15:clr>
            <a:srgbClr val="A4A3A4"/>
          </p15:clr>
        </p15:guide>
        <p15:guide id="8" pos="1360">
          <p15:clr>
            <a:srgbClr val="A4A3A4"/>
          </p15:clr>
        </p15:guide>
        <p15:guide id="9" pos="26270">
          <p15:clr>
            <a:srgbClr val="A4A3A4"/>
          </p15:clr>
        </p15:guide>
        <p15:guide id="10" pos="13827">
          <p15:clr>
            <a:srgbClr val="A4A3A4"/>
          </p15:clr>
        </p15:guide>
        <p15:guide id="11" pos="9001">
          <p15:clr>
            <a:srgbClr val="A4A3A4"/>
          </p15:clr>
        </p15:guide>
        <p15:guide id="12" pos="10022">
          <p15:clr>
            <a:srgbClr val="A4A3A4"/>
          </p15:clr>
        </p15:guide>
        <p15:guide id="13" pos="17663">
          <p15:clr>
            <a:srgbClr val="A4A3A4"/>
          </p15:clr>
        </p15:guide>
        <p15:guide id="14" pos="1865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75859"/>
    <a:srgbClr val="627879"/>
    <a:srgbClr val="7F7F7F"/>
    <a:srgbClr val="E0CF1E"/>
    <a:srgbClr val="4A057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203" autoAdjust="0"/>
  </p:normalViewPr>
  <p:slideViewPr>
    <p:cSldViewPr snapToGrid="0" snapToObjects="1" showGuides="1">
      <p:cViewPr varScale="1">
        <p:scale>
          <a:sx n="24" d="100"/>
          <a:sy n="24" d="100"/>
        </p:scale>
        <p:origin x="1482" y="18"/>
      </p:cViewPr>
      <p:guideLst>
        <p:guide orient="horz" pos="20106"/>
        <p:guide orient="horz" pos="10368"/>
        <p:guide orient="horz" pos="4794"/>
        <p:guide orient="horz" pos="19001"/>
        <p:guide orient="horz" pos="564"/>
        <p:guide pos="638"/>
        <p:guide pos="27092"/>
        <p:guide pos="1360"/>
        <p:guide pos="26270"/>
        <p:guide pos="13827"/>
        <p:guide pos="9001"/>
        <p:guide pos="10022"/>
        <p:guide pos="17663"/>
        <p:guide pos="1865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7F1235-0667-B24C-9ECC-4A011138CA6A}" type="datetimeFigureOut">
              <a:rPr lang="en-US" smtClean="0"/>
              <a:t>3/29/2018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1A5EB1-3B1E-AF40-B1FC-ED88C2EF3527}" type="slidenum">
              <a:rPr lang="en-US" smtClean="0"/>
              <a:t>‹#›</a:t>
            </a:fld>
            <a:endParaRPr lang="en-US"/>
          </a:p>
        </p:txBody>
      </p:sp>
    </p:spTree>
    <p:extLst>
      <p:ext uri="{BB962C8B-B14F-4D97-AF65-F5344CB8AC3E}">
        <p14:creationId xmlns:p14="http://schemas.microsoft.com/office/powerpoint/2010/main" val="3970689172"/>
      </p:ext>
    </p:extLst>
  </p:cSld>
  <p:clrMap bg1="lt1" tx1="dk1" bg2="lt2" tx2="dk2" accent1="accent1" accent2="accent2" accent3="accent3" accent4="accent4" accent5="accent5" accent6="accent6" hlink="hlink" folHlink="folHlink"/>
  <p:notesStyle>
    <a:lvl1pPr marL="0" algn="l" defTabSz="2194560" rtl="0" eaLnBrk="1" latinLnBrk="0" hangingPunct="1">
      <a:defRPr sz="5800" kern="1200">
        <a:solidFill>
          <a:schemeClr val="tx1"/>
        </a:solidFill>
        <a:latin typeface="+mn-lt"/>
        <a:ea typeface="+mn-ea"/>
        <a:cs typeface="+mn-cs"/>
      </a:defRPr>
    </a:lvl1pPr>
    <a:lvl2pPr marL="2194560" algn="l" defTabSz="2194560" rtl="0" eaLnBrk="1" latinLnBrk="0" hangingPunct="1">
      <a:defRPr sz="5800" kern="1200">
        <a:solidFill>
          <a:schemeClr val="tx1"/>
        </a:solidFill>
        <a:latin typeface="+mn-lt"/>
        <a:ea typeface="+mn-ea"/>
        <a:cs typeface="+mn-cs"/>
      </a:defRPr>
    </a:lvl2pPr>
    <a:lvl3pPr marL="4389120" algn="l" defTabSz="2194560" rtl="0" eaLnBrk="1" latinLnBrk="0" hangingPunct="1">
      <a:defRPr sz="5800" kern="1200">
        <a:solidFill>
          <a:schemeClr val="tx1"/>
        </a:solidFill>
        <a:latin typeface="+mn-lt"/>
        <a:ea typeface="+mn-ea"/>
        <a:cs typeface="+mn-cs"/>
      </a:defRPr>
    </a:lvl3pPr>
    <a:lvl4pPr marL="6583680" algn="l" defTabSz="2194560" rtl="0" eaLnBrk="1" latinLnBrk="0" hangingPunct="1">
      <a:defRPr sz="5800" kern="1200">
        <a:solidFill>
          <a:schemeClr val="tx1"/>
        </a:solidFill>
        <a:latin typeface="+mn-lt"/>
        <a:ea typeface="+mn-ea"/>
        <a:cs typeface="+mn-cs"/>
      </a:defRPr>
    </a:lvl4pPr>
    <a:lvl5pPr marL="8778240" algn="l" defTabSz="2194560" rtl="0" eaLnBrk="1" latinLnBrk="0" hangingPunct="1">
      <a:defRPr sz="5800" kern="1200">
        <a:solidFill>
          <a:schemeClr val="tx1"/>
        </a:solidFill>
        <a:latin typeface="+mn-lt"/>
        <a:ea typeface="+mn-ea"/>
        <a:cs typeface="+mn-cs"/>
      </a:defRPr>
    </a:lvl5pPr>
    <a:lvl6pPr marL="10972800" algn="l" defTabSz="2194560" rtl="0" eaLnBrk="1" latinLnBrk="0" hangingPunct="1">
      <a:defRPr sz="5800" kern="1200">
        <a:solidFill>
          <a:schemeClr val="tx1"/>
        </a:solidFill>
        <a:latin typeface="+mn-lt"/>
        <a:ea typeface="+mn-ea"/>
        <a:cs typeface="+mn-cs"/>
      </a:defRPr>
    </a:lvl6pPr>
    <a:lvl7pPr marL="13167360" algn="l" defTabSz="2194560" rtl="0" eaLnBrk="1" latinLnBrk="0" hangingPunct="1">
      <a:defRPr sz="5800" kern="1200">
        <a:solidFill>
          <a:schemeClr val="tx1"/>
        </a:solidFill>
        <a:latin typeface="+mn-lt"/>
        <a:ea typeface="+mn-ea"/>
        <a:cs typeface="+mn-cs"/>
      </a:defRPr>
    </a:lvl7pPr>
    <a:lvl8pPr marL="15361920" algn="l" defTabSz="2194560" rtl="0" eaLnBrk="1" latinLnBrk="0" hangingPunct="1">
      <a:defRPr sz="5800" kern="1200">
        <a:solidFill>
          <a:schemeClr val="tx1"/>
        </a:solidFill>
        <a:latin typeface="+mn-lt"/>
        <a:ea typeface="+mn-ea"/>
        <a:cs typeface="+mn-cs"/>
      </a:defRPr>
    </a:lvl8pPr>
    <a:lvl9pPr marL="17556480" algn="l" defTabSz="219456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1A5EB1-3B1E-AF40-B1FC-ED88C2EF3527}" type="slidenum">
              <a:rPr lang="en-US" smtClean="0"/>
              <a:t>1</a:t>
            </a:fld>
            <a:endParaRPr lang="en-US"/>
          </a:p>
        </p:txBody>
      </p:sp>
    </p:spTree>
    <p:extLst>
      <p:ext uri="{BB962C8B-B14F-4D97-AF65-F5344CB8AC3E}">
        <p14:creationId xmlns:p14="http://schemas.microsoft.com/office/powerpoint/2010/main" val="2254076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3/29/2018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4186380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3/29/2018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3367705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3/29/2018</a:t>
            </a:fld>
            <a:endParaRPr lang="en-US"/>
          </a:p>
        </p:txBody>
      </p:sp>
      <p:sp>
        <p:nvSpPr>
          <p:cNvPr id="5" name="Footer Placeholder 4"/>
          <p:cNvSpPr>
            <a:spLocks noGrp="1"/>
          </p:cNvSpPr>
          <p:nvPr>
            <p:ph type="ftr" sz="quarter" idx="11"/>
          </p:nvPr>
        </p:nvSpPr>
        <p:spPr>
          <a:xfrm>
            <a:off x="14996160" y="30510482"/>
            <a:ext cx="13898880" cy="1752600"/>
          </a:xfrm>
        </p:spPr>
        <p:txBody>
          <a:bodyPr/>
          <a:lstStyle/>
          <a:p>
            <a:endParaRPr lang="en-US" dirty="0"/>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1407607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3/29/2018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1511817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3/29/2018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2856915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3/29/2018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1726203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3/29/2018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1041731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3/29/2018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717841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3/29/2018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759153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3/29/2018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3526629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3/29/2018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112159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2796895"/>
            <a:ext cx="39502080" cy="2957267"/>
          </a:xfrm>
          <a:prstGeom prst="rect">
            <a:avLst/>
          </a:prstGeom>
        </p:spPr>
        <p:txBody>
          <a:bodyPr vert="horz" lIns="438912" tIns="219456" rIns="438912" bIns="219456" rtlCol="0" anchor="ctr">
            <a:normAutofit/>
          </a:bodyPr>
          <a:lstStyle/>
          <a:p>
            <a:r>
              <a:rPr lang="en-US" dirty="0"/>
              <a:t>Click to edit Master title style</a:t>
            </a:r>
          </a:p>
        </p:txBody>
      </p:sp>
      <p:sp>
        <p:nvSpPr>
          <p:cNvPr id="3" name="Text Placeholder 2"/>
          <p:cNvSpPr>
            <a:spLocks noGrp="1"/>
          </p:cNvSpPr>
          <p:nvPr>
            <p:ph type="body" idx="1"/>
          </p:nvPr>
        </p:nvSpPr>
        <p:spPr>
          <a:xfrm>
            <a:off x="2194560" y="7680963"/>
            <a:ext cx="12030126" cy="21724622"/>
          </a:xfrm>
          <a:prstGeom prst="rect">
            <a:avLst/>
          </a:prstGeom>
        </p:spPr>
        <p:txBody>
          <a:bodyPr vert="horz" lIns="438912" tIns="219456" rIns="438912" bIns="219456" rtlCol="0">
            <a:normAutofit/>
          </a:bodyPr>
          <a:lstStyle/>
          <a:p>
            <a:pPr lvl="0"/>
            <a:r>
              <a:rPr lang="en-US" dirty="0"/>
              <a:t>Click to edit Master text styles</a:t>
            </a:r>
          </a:p>
          <a:p>
            <a:pPr lvl="4"/>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14996160" y="30902340"/>
            <a:ext cx="13898880" cy="1360742"/>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dirty="0"/>
          </a:p>
        </p:txBody>
      </p:sp>
      <p:pic>
        <p:nvPicPr>
          <p:cNvPr id="6" name="Picture 5" descr="logo[1].psd"/>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26031" y="634302"/>
            <a:ext cx="4834379" cy="2224880"/>
          </a:xfrm>
          <a:prstGeom prst="rect">
            <a:avLst/>
          </a:prstGeom>
        </p:spPr>
      </p:pic>
      <p:pic>
        <p:nvPicPr>
          <p:cNvPr id="4" name="Picture 3"/>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40715564" y="634301"/>
            <a:ext cx="2162593" cy="2162593"/>
          </a:xfrm>
          <a:prstGeom prst="rect">
            <a:avLst/>
          </a:prstGeom>
        </p:spPr>
      </p:pic>
    </p:spTree>
    <p:extLst>
      <p:ext uri="{BB962C8B-B14F-4D97-AF65-F5344CB8AC3E}">
        <p14:creationId xmlns:p14="http://schemas.microsoft.com/office/powerpoint/2010/main" val="33804640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8000" b="1" i="0" kern="1200">
          <a:solidFill>
            <a:schemeClr val="tx1"/>
          </a:solidFill>
          <a:latin typeface="Arial"/>
          <a:ea typeface="+mj-ea"/>
          <a:cs typeface="Arial"/>
        </a:defRPr>
      </a:lvl1pPr>
    </p:titleStyle>
    <p:bodyStyle>
      <a:lvl1pPr marL="0" indent="0" algn="l" defTabSz="2194560" rtl="0" eaLnBrk="1" latinLnBrk="0" hangingPunct="1">
        <a:spcBef>
          <a:spcPct val="20000"/>
        </a:spcBef>
        <a:buFont typeface="Arial"/>
        <a:buNone/>
        <a:defRPr sz="2400" kern="1200">
          <a:solidFill>
            <a:schemeClr val="tx1"/>
          </a:solidFill>
          <a:latin typeface="+mn-lt"/>
          <a:ea typeface="+mn-ea"/>
          <a:cs typeface="+mn-cs"/>
        </a:defRPr>
      </a:lvl1pPr>
      <a:lvl2pPr marL="465138" indent="-465138" algn="l" defTabSz="2194560" rtl="0" eaLnBrk="1" latinLnBrk="0" hangingPunct="1">
        <a:spcBef>
          <a:spcPct val="20000"/>
        </a:spcBef>
        <a:buFont typeface="Arial"/>
        <a:buChar char="–"/>
        <a:defRPr sz="2400" kern="1200">
          <a:solidFill>
            <a:schemeClr val="tx1"/>
          </a:solidFill>
          <a:latin typeface="+mn-lt"/>
          <a:ea typeface="+mn-ea"/>
          <a:cs typeface="+mn-cs"/>
        </a:defRPr>
      </a:lvl2pPr>
      <a:lvl3pPr marL="0" indent="0" algn="l" defTabSz="2194560" rtl="0" eaLnBrk="1" latinLnBrk="0" hangingPunct="1">
        <a:spcBef>
          <a:spcPct val="20000"/>
        </a:spcBef>
        <a:buFont typeface="Arial"/>
        <a:buNone/>
        <a:defRPr sz="2400" kern="1200">
          <a:solidFill>
            <a:schemeClr val="tx1"/>
          </a:solidFill>
          <a:latin typeface="+mn-lt"/>
          <a:ea typeface="+mn-ea"/>
          <a:cs typeface="+mn-cs"/>
        </a:defRPr>
      </a:lvl3pPr>
      <a:lvl4pPr marL="0" indent="0" algn="l" defTabSz="2194560" rtl="0" eaLnBrk="1" latinLnBrk="0" hangingPunct="1">
        <a:spcBef>
          <a:spcPct val="20000"/>
        </a:spcBef>
        <a:buFont typeface="Arial"/>
        <a:buNone/>
        <a:defRPr sz="2400" kern="1200">
          <a:solidFill>
            <a:schemeClr val="tx1"/>
          </a:solidFill>
          <a:latin typeface="+mn-lt"/>
          <a:ea typeface="+mn-ea"/>
          <a:cs typeface="+mn-cs"/>
        </a:defRPr>
      </a:lvl4pPr>
      <a:lvl5pPr marL="0" indent="0" algn="l" defTabSz="2194560" rtl="0" eaLnBrk="1" latinLnBrk="0" hangingPunct="1">
        <a:spcBef>
          <a:spcPct val="20000"/>
        </a:spcBef>
        <a:buFont typeface="Arial"/>
        <a:buNone/>
        <a:defRPr sz="24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g"/><Relationship Id="rId13" Type="http://schemas.openxmlformats.org/officeDocument/2006/relationships/image" Target="../media/image13.jpg"/><Relationship Id="rId18" Type="http://schemas.openxmlformats.org/officeDocument/2006/relationships/image" Target="../media/image18.jpg"/><Relationship Id="rId3" Type="http://schemas.openxmlformats.org/officeDocument/2006/relationships/image" Target="../media/image3.jpg"/><Relationship Id="rId7" Type="http://schemas.openxmlformats.org/officeDocument/2006/relationships/image" Target="../media/image7.jpg"/><Relationship Id="rId12" Type="http://schemas.openxmlformats.org/officeDocument/2006/relationships/image" Target="../media/image12.jpg"/><Relationship Id="rId17" Type="http://schemas.openxmlformats.org/officeDocument/2006/relationships/image" Target="../media/image17.jpg"/><Relationship Id="rId2" Type="http://schemas.openxmlformats.org/officeDocument/2006/relationships/notesSlide" Target="../notesSlides/notesSlide1.xml"/><Relationship Id="rId16" Type="http://schemas.openxmlformats.org/officeDocument/2006/relationships/image" Target="../media/image16.jpg"/><Relationship Id="rId20" Type="http://schemas.openxmlformats.org/officeDocument/2006/relationships/image" Target="../media/image20.jpg"/><Relationship Id="rId1" Type="http://schemas.openxmlformats.org/officeDocument/2006/relationships/slideLayout" Target="../slideLayouts/slideLayout2.xml"/><Relationship Id="rId6" Type="http://schemas.openxmlformats.org/officeDocument/2006/relationships/image" Target="../media/image6.jpg"/><Relationship Id="rId11" Type="http://schemas.openxmlformats.org/officeDocument/2006/relationships/image" Target="../media/image11.jpg"/><Relationship Id="rId5" Type="http://schemas.openxmlformats.org/officeDocument/2006/relationships/image" Target="../media/image5.jpg"/><Relationship Id="rId15" Type="http://schemas.openxmlformats.org/officeDocument/2006/relationships/image" Target="../media/image15.jpg"/><Relationship Id="rId10" Type="http://schemas.openxmlformats.org/officeDocument/2006/relationships/image" Target="../media/image10.jpg"/><Relationship Id="rId19" Type="http://schemas.openxmlformats.org/officeDocument/2006/relationships/image" Target="../media/image19.jpg"/><Relationship Id="rId4" Type="http://schemas.openxmlformats.org/officeDocument/2006/relationships/image" Target="../media/image4.jpg"/><Relationship Id="rId9" Type="http://schemas.openxmlformats.org/officeDocument/2006/relationships/image" Target="../media/image9.jpg"/><Relationship Id="rId1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994400" y="745376"/>
            <a:ext cx="33953449" cy="172374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600">
              <a:solidFill>
                <a:srgbClr val="000000"/>
              </a:solidFill>
            </a:endParaRPr>
          </a:p>
        </p:txBody>
      </p:sp>
      <p:sp>
        <p:nvSpPr>
          <p:cNvPr id="4" name="TextBox 3"/>
          <p:cNvSpPr txBox="1"/>
          <p:nvPr/>
        </p:nvSpPr>
        <p:spPr>
          <a:xfrm>
            <a:off x="6202138" y="865200"/>
            <a:ext cx="33448831" cy="1384995"/>
          </a:xfrm>
          <a:prstGeom prst="rect">
            <a:avLst/>
          </a:prstGeom>
          <a:noFill/>
        </p:spPr>
        <p:txBody>
          <a:bodyPr wrap="square" rtlCol="0">
            <a:spAutoFit/>
          </a:bodyPr>
          <a:lstStyle/>
          <a:p>
            <a:pPr algn="r"/>
            <a:r>
              <a:rPr lang="en-US" sz="4200" b="1" dirty="0" err="1">
                <a:solidFill>
                  <a:schemeClr val="bg1"/>
                </a:solidFill>
                <a:latin typeface="Arial"/>
                <a:cs typeface="Arial"/>
              </a:rPr>
              <a:t>Rouzbeh</a:t>
            </a:r>
            <a:r>
              <a:rPr lang="en-US" sz="4200" b="1" dirty="0">
                <a:solidFill>
                  <a:schemeClr val="bg1"/>
                </a:solidFill>
                <a:latin typeface="Arial"/>
                <a:cs typeface="Arial"/>
              </a:rPr>
              <a:t> </a:t>
            </a:r>
            <a:r>
              <a:rPr lang="en-US" sz="4200" b="1" dirty="0" err="1">
                <a:solidFill>
                  <a:schemeClr val="bg1"/>
                </a:solidFill>
                <a:latin typeface="Arial"/>
                <a:cs typeface="Arial"/>
              </a:rPr>
              <a:t>Beig</a:t>
            </a:r>
            <a:r>
              <a:rPr lang="en-US" sz="4200" b="1" dirty="0">
                <a:solidFill>
                  <a:schemeClr val="bg1"/>
                </a:solidFill>
                <a:latin typeface="Arial"/>
                <a:cs typeface="Arial"/>
              </a:rPr>
              <a:t> </a:t>
            </a:r>
            <a:r>
              <a:rPr lang="en-US" sz="4200" b="1" dirty="0" err="1">
                <a:solidFill>
                  <a:schemeClr val="bg1"/>
                </a:solidFill>
                <a:latin typeface="Arial"/>
                <a:cs typeface="Arial"/>
              </a:rPr>
              <a:t>Heidari</a:t>
            </a:r>
            <a:r>
              <a:rPr lang="en-US" sz="4200" b="1" dirty="0">
                <a:solidFill>
                  <a:schemeClr val="bg1"/>
                </a:solidFill>
                <a:latin typeface="Arial"/>
                <a:cs typeface="Arial"/>
              </a:rPr>
              <a:t> and </a:t>
            </a:r>
            <a:r>
              <a:rPr lang="en-US" sz="4200" b="1" dirty="0" err="1">
                <a:solidFill>
                  <a:schemeClr val="bg1"/>
                </a:solidFill>
                <a:latin typeface="Arial"/>
                <a:cs typeface="Arial"/>
              </a:rPr>
              <a:t>Jianchu</a:t>
            </a:r>
            <a:r>
              <a:rPr lang="en-US" sz="4200" b="1" dirty="0">
                <a:solidFill>
                  <a:schemeClr val="bg1"/>
                </a:solidFill>
                <a:latin typeface="Arial"/>
                <a:cs typeface="Arial"/>
              </a:rPr>
              <a:t> (Jason) Yao, PhD</a:t>
            </a:r>
          </a:p>
          <a:p>
            <a:pPr algn="r"/>
            <a:r>
              <a:rPr lang="en-US" sz="4200" b="1" dirty="0">
                <a:solidFill>
                  <a:schemeClr val="bg1"/>
                </a:solidFill>
                <a:latin typeface="Arial"/>
                <a:cs typeface="Arial"/>
              </a:rPr>
              <a:t>Department of Engineering, College of Engineering and Technology, E</a:t>
            </a:r>
            <a:r>
              <a:rPr lang="en-US" sz="4200" b="1" dirty="0">
                <a:solidFill>
                  <a:schemeClr val="bg1"/>
                </a:solidFill>
                <a:effectLst>
                  <a:outerShdw blurRad="38100" dist="38100" dir="2700000" algn="tl">
                    <a:srgbClr val="000000">
                      <a:alpha val="43137"/>
                    </a:srgbClr>
                  </a:outerShdw>
                </a:effectLst>
                <a:latin typeface="Arial"/>
                <a:cs typeface="Arial"/>
              </a:rPr>
              <a:t>ast Carolina University     </a:t>
            </a:r>
          </a:p>
        </p:txBody>
      </p:sp>
      <p:sp>
        <p:nvSpPr>
          <p:cNvPr id="8" name="Rectangle 7"/>
          <p:cNvSpPr/>
          <p:nvPr/>
        </p:nvSpPr>
        <p:spPr>
          <a:xfrm>
            <a:off x="494261" y="6121003"/>
            <a:ext cx="13776772" cy="11121314"/>
          </a:xfrm>
          <a:prstGeom prst="rect">
            <a:avLst/>
          </a:prstGeom>
        </p:spPr>
        <p:txBody>
          <a:bodyPr wrap="square">
            <a:spAutoFit/>
          </a:bodyPr>
          <a:lstStyle/>
          <a:p>
            <a:pPr algn="just">
              <a:lnSpc>
                <a:spcPct val="107000"/>
              </a:lnSpc>
              <a:spcAft>
                <a:spcPts val="1000"/>
              </a:spcAft>
            </a:pPr>
            <a:r>
              <a:rPr lang="en-US" sz="5000" b="1" u="sng"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Abstract</a:t>
            </a:r>
            <a:endParaRPr lang="en-US" sz="3600" u="sng"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1000"/>
              </a:spcAft>
            </a:pPr>
            <a:r>
              <a:rPr lang="en-US" sz="3600" dirty="0">
                <a:latin typeface="Arial" panose="020B0604020202020204" pitchFamily="34" charset="0"/>
                <a:ea typeface="Calibri" panose="020F0502020204030204" pitchFamily="34" charset="0"/>
                <a:cs typeface="Arial" panose="020B0604020202020204" pitchFamily="34" charset="0"/>
              </a:rPr>
              <a:t>The current technological development of smartphones makes it possible to use them in identifying environmental health hazards. Based on the known information about mold types and their reproductive routines, economically affordable smartphone attachable microscope were used in detecting mold types. This microscope kit is designed in compatibility with most of the popular smartphones and it is simple to install. The microscope macro lens system is capable of producing 200X magnification with a satisfying sharpness and resolution.  Sample images from various moisture level (wet/dry), surface coarseness (smooth/coarse),and lighting condition (bright/dark) combinations were taken and analyzed to fully examine the capabilities of the microscope to identify molds. The microscope is capable of distinguishing between mold and common categories that could be confused for mold with a bare eye. This design will make mold detection process more convenient and cost beneficial for consumers such as flooding victims.</a:t>
            </a:r>
            <a:endParaRPr lang="en-US" sz="3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Rectangle 8"/>
          <p:cNvSpPr/>
          <p:nvPr/>
        </p:nvSpPr>
        <p:spPr>
          <a:xfrm>
            <a:off x="540328" y="17242317"/>
            <a:ext cx="13338370" cy="7564571"/>
          </a:xfrm>
          <a:prstGeom prst="rect">
            <a:avLst/>
          </a:prstGeom>
        </p:spPr>
        <p:txBody>
          <a:bodyPr wrap="square">
            <a:spAutoFit/>
          </a:bodyPr>
          <a:lstStyle/>
          <a:p>
            <a:pPr algn="just">
              <a:lnSpc>
                <a:spcPct val="107000"/>
              </a:lnSpc>
              <a:spcAft>
                <a:spcPts val="1000"/>
              </a:spcAft>
            </a:pPr>
            <a:r>
              <a:rPr lang="en-US" sz="5000" b="1" u="sng"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Introduction</a:t>
            </a:r>
            <a:endParaRPr lang="en-US" sz="3600" u="sng"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1000"/>
              </a:spcAft>
            </a:pPr>
            <a:r>
              <a:rPr lang="en-US" sz="3600" dirty="0">
                <a:latin typeface="Arial" panose="020B0604020202020204" pitchFamily="34" charset="0"/>
                <a:ea typeface="Calibri" panose="020F0502020204030204" pitchFamily="34" charset="0"/>
                <a:cs typeface="Arial" panose="020B0604020202020204" pitchFamily="34" charset="0"/>
              </a:rPr>
              <a:t>According to center of disease control and prevention (CDC) molds can cause nasal stuffiness, throat irritation, coughing or wheezing, eye irritation, or, in some cases, skin irritation in some people. People with mold allergies may have more severe reactions. Immune-compromised people and people with chronic lung illnesses, such as obstructive lung disease. Unfortunately options available for mold detection are very limited and costly. National average rate for a professional mold detection service is $684. Mold detection kits costs around $40 for each use. However, the hypothesis is that economically affordable smartphone attachable microscope can be used to detect molds.    </a:t>
            </a:r>
            <a:endParaRPr lang="en-US" sz="3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 name="Rectangle 9"/>
          <p:cNvSpPr/>
          <p:nvPr/>
        </p:nvSpPr>
        <p:spPr>
          <a:xfrm>
            <a:off x="542712" y="24969842"/>
            <a:ext cx="8748674" cy="6661119"/>
          </a:xfrm>
          <a:prstGeom prst="rect">
            <a:avLst/>
          </a:prstGeom>
        </p:spPr>
        <p:txBody>
          <a:bodyPr wrap="square">
            <a:spAutoFit/>
          </a:bodyPr>
          <a:lstStyle/>
          <a:p>
            <a:pPr lvl="0">
              <a:lnSpc>
                <a:spcPct val="107000"/>
              </a:lnSpc>
              <a:spcAft>
                <a:spcPts val="800"/>
              </a:spcAft>
            </a:pPr>
            <a:r>
              <a:rPr lang="en-US" sz="5000" b="1" u="sng"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Methods</a:t>
            </a:r>
          </a:p>
          <a:p>
            <a:pPr marL="571500" lvl="0" indent="-571500" algn="just">
              <a:lnSpc>
                <a:spcPct val="107000"/>
              </a:lnSpc>
              <a:spcAft>
                <a:spcPts val="800"/>
              </a:spcAft>
              <a:buFont typeface="Arial" panose="020B0604020202020204" pitchFamily="34" charset="0"/>
              <a:buChar char="•"/>
            </a:pPr>
            <a:r>
              <a:rPr lang="en-US" sz="3600" dirty="0">
                <a:latin typeface="Arial" panose="020B0604020202020204" pitchFamily="34" charset="0"/>
                <a:ea typeface="Calibri" panose="020F0502020204030204" pitchFamily="34" charset="0"/>
                <a:cs typeface="Arial" panose="020B0604020202020204" pitchFamily="34" charset="0"/>
              </a:rPr>
              <a:t>Glass beads with a 3D printed IPhone 6/7 casing were used to create a microscope.</a:t>
            </a:r>
          </a:p>
          <a:p>
            <a:pPr lvl="0" algn="just">
              <a:lnSpc>
                <a:spcPct val="107000"/>
              </a:lnSpc>
              <a:spcAft>
                <a:spcPts val="800"/>
              </a:spcAft>
            </a:pPr>
            <a:endParaRPr lang="en-US" sz="3600" dirty="0">
              <a:latin typeface="Arial" panose="020B0604020202020204" pitchFamily="34" charset="0"/>
              <a:ea typeface="Calibri" panose="020F0502020204030204" pitchFamily="34" charset="0"/>
              <a:cs typeface="Arial" panose="020B0604020202020204" pitchFamily="34" charset="0"/>
            </a:endParaRPr>
          </a:p>
          <a:p>
            <a:pPr lvl="0" algn="just">
              <a:lnSpc>
                <a:spcPct val="107000"/>
              </a:lnSpc>
              <a:spcAft>
                <a:spcPts val="800"/>
              </a:spcAft>
            </a:pPr>
            <a:endParaRPr lang="en-US" sz="3600" dirty="0">
              <a:latin typeface="Arial" panose="020B0604020202020204" pitchFamily="34" charset="0"/>
              <a:ea typeface="Calibri" panose="020F0502020204030204" pitchFamily="34" charset="0"/>
              <a:cs typeface="Arial" panose="020B0604020202020204" pitchFamily="34" charset="0"/>
            </a:endParaRPr>
          </a:p>
          <a:p>
            <a:pPr marL="571500" lvl="0" indent="-571500" algn="just">
              <a:lnSpc>
                <a:spcPct val="107000"/>
              </a:lnSpc>
              <a:spcAft>
                <a:spcPts val="800"/>
              </a:spcAft>
              <a:buFont typeface="Arial" panose="020B0604020202020204" pitchFamily="34" charset="0"/>
              <a:buChar char="•"/>
            </a:pPr>
            <a:r>
              <a:rPr lang="en-US" sz="3600" dirty="0">
                <a:latin typeface="Arial" panose="020B0604020202020204" pitchFamily="34" charset="0"/>
                <a:ea typeface="Calibri" panose="020F0502020204030204" pitchFamily="34" charset="0"/>
                <a:cs typeface="Arial" panose="020B0604020202020204" pitchFamily="34" charset="0"/>
              </a:rPr>
              <a:t>Numerus mold appearing samples were taken from around the campus and other locations using an </a:t>
            </a:r>
            <a:r>
              <a:rPr lang="en-US" sz="3600" dirty="0" err="1">
                <a:latin typeface="Arial" panose="020B0604020202020204" pitchFamily="34" charset="0"/>
                <a:ea typeface="Calibri" panose="020F0502020204030204" pitchFamily="34" charset="0"/>
                <a:cs typeface="Arial" panose="020B0604020202020204" pitchFamily="34" charset="0"/>
              </a:rPr>
              <a:t>Apexel</a:t>
            </a:r>
            <a:r>
              <a:rPr lang="en-US" sz="3600" dirty="0">
                <a:latin typeface="Arial" panose="020B0604020202020204" pitchFamily="34" charset="0"/>
                <a:ea typeface="Calibri" panose="020F0502020204030204" pitchFamily="34" charset="0"/>
                <a:cs typeface="Arial" panose="020B0604020202020204" pitchFamily="34" charset="0"/>
              </a:rPr>
              <a:t> 200X cellphone attachable microscope.</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74438" y="28282990"/>
            <a:ext cx="4201658" cy="4201658"/>
          </a:xfrm>
          <a:prstGeom prst="rect">
            <a:avLst/>
          </a:prstGeom>
        </p:spPr>
      </p:pic>
      <p:sp>
        <p:nvSpPr>
          <p:cNvPr id="12" name="Rectangle 11"/>
          <p:cNvSpPr/>
          <p:nvPr/>
        </p:nvSpPr>
        <p:spPr>
          <a:xfrm>
            <a:off x="14844207" y="8861005"/>
            <a:ext cx="10803150" cy="2670539"/>
          </a:xfrm>
          <a:prstGeom prst="rect">
            <a:avLst/>
          </a:prstGeom>
        </p:spPr>
        <p:txBody>
          <a:bodyPr wrap="none">
            <a:spAutoFit/>
          </a:bodyPr>
          <a:lstStyle/>
          <a:p>
            <a:pPr>
              <a:lnSpc>
                <a:spcPct val="107000"/>
              </a:lnSpc>
              <a:spcAft>
                <a:spcPts val="1000"/>
              </a:spcAft>
            </a:pPr>
            <a:r>
              <a:rPr lang="en-US" sz="5000" b="1" u="sng"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Results</a:t>
            </a:r>
          </a:p>
          <a:p>
            <a:pPr>
              <a:lnSpc>
                <a:spcPct val="107000"/>
              </a:lnSpc>
              <a:spcAft>
                <a:spcPts val="1000"/>
              </a:spcAft>
            </a:pPr>
            <a:r>
              <a:rPr lang="en-US" sz="3600" dirty="0">
                <a:latin typeface="Arial" panose="020B0604020202020204" pitchFamily="34" charset="0"/>
                <a:ea typeface="Calibri" panose="020F0502020204030204" pitchFamily="34" charset="0"/>
                <a:cs typeface="Arial" panose="020B0604020202020204" pitchFamily="34" charset="0"/>
              </a:rPr>
              <a:t>Some </a:t>
            </a:r>
            <a:r>
              <a:rPr lang="en-US" sz="3600" dirty="0" smtClean="0">
                <a:latin typeface="Arial" panose="020B0604020202020204" pitchFamily="34" charset="0"/>
                <a:ea typeface="Calibri" panose="020F0502020204030204" pitchFamily="34" charset="0"/>
                <a:cs typeface="Arial" panose="020B0604020202020204" pitchFamily="34" charset="0"/>
              </a:rPr>
              <a:t>examples of </a:t>
            </a:r>
            <a:r>
              <a:rPr lang="en-US" sz="3600" dirty="0">
                <a:latin typeface="Arial" panose="020B0604020202020204" pitchFamily="34" charset="0"/>
                <a:ea typeface="Calibri" panose="020F0502020204030204" pitchFamily="34" charset="0"/>
                <a:cs typeface="Arial" panose="020B0604020202020204" pitchFamily="34" charset="0"/>
              </a:rPr>
              <a:t>taken samples are shown below.</a:t>
            </a:r>
          </a:p>
          <a:p>
            <a:pPr>
              <a:lnSpc>
                <a:spcPct val="107000"/>
              </a:lnSpc>
              <a:spcAft>
                <a:spcPts val="800"/>
              </a:spcAft>
            </a:pPr>
            <a:endParaRPr lang="en-US" sz="55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072760" y="16565471"/>
            <a:ext cx="3938909" cy="5257441"/>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916876" y="16565471"/>
            <a:ext cx="3938546" cy="5257441"/>
          </a:xfrm>
          <a:prstGeom prst="rect">
            <a:avLst/>
          </a:prstGeom>
        </p:spPr>
      </p:pic>
      <p:sp>
        <p:nvSpPr>
          <p:cNvPr id="18" name="Left Arrow 17"/>
          <p:cNvSpPr/>
          <p:nvPr/>
        </p:nvSpPr>
        <p:spPr>
          <a:xfrm rot="18619346">
            <a:off x="22748836" y="14716942"/>
            <a:ext cx="3316200" cy="1267289"/>
          </a:xfrm>
          <a:prstGeom prst="leftArrow">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Left Arrow 18"/>
          <p:cNvSpPr/>
          <p:nvPr/>
        </p:nvSpPr>
        <p:spPr>
          <a:xfrm rot="14688937">
            <a:off x="24120281" y="14942685"/>
            <a:ext cx="2539433" cy="1160893"/>
          </a:xfrm>
          <a:prstGeom prst="leftArrow">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828351" y="28167130"/>
            <a:ext cx="4201659" cy="4201659"/>
          </a:xfrm>
          <a:prstGeom prst="rect">
            <a:avLst/>
          </a:prstGeom>
        </p:spPr>
      </p:pic>
      <p:sp>
        <p:nvSpPr>
          <p:cNvPr id="22" name="Left Arrow 21"/>
          <p:cNvSpPr/>
          <p:nvPr/>
        </p:nvSpPr>
        <p:spPr>
          <a:xfrm rot="16200000">
            <a:off x="16038920" y="26701340"/>
            <a:ext cx="1770687" cy="1160893"/>
          </a:xfrm>
          <a:prstGeom prst="leftArrow">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5" name="Picture 2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702110" y="28150667"/>
            <a:ext cx="4201659" cy="4201659"/>
          </a:xfrm>
          <a:prstGeom prst="rect">
            <a:avLst/>
          </a:prstGeom>
        </p:spPr>
      </p:pic>
      <p:sp>
        <p:nvSpPr>
          <p:cNvPr id="27" name="Rectangle 26"/>
          <p:cNvSpPr/>
          <p:nvPr/>
        </p:nvSpPr>
        <p:spPr>
          <a:xfrm>
            <a:off x="29459872" y="6117046"/>
            <a:ext cx="13958000" cy="16134225"/>
          </a:xfrm>
          <a:prstGeom prst="rect">
            <a:avLst/>
          </a:prstGeom>
        </p:spPr>
        <p:txBody>
          <a:bodyPr wrap="square">
            <a:spAutoFit/>
          </a:bodyPr>
          <a:lstStyle/>
          <a:p>
            <a:pPr algn="just">
              <a:lnSpc>
                <a:spcPct val="107000"/>
              </a:lnSpc>
              <a:spcAft>
                <a:spcPts val="2400"/>
              </a:spcAft>
            </a:pPr>
            <a:r>
              <a:rPr lang="en-US" sz="5000" b="1" u="sng"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Discussion</a:t>
            </a:r>
            <a:endParaRPr lang="en-US" sz="36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a:p>
            <a:pPr marL="571500" indent="-571500" algn="just">
              <a:lnSpc>
                <a:spcPct val="107000"/>
              </a:lnSpc>
              <a:spcAft>
                <a:spcPts val="2400"/>
              </a:spcAft>
              <a:buFont typeface="Arial" panose="020B0604020202020204" pitchFamily="34" charset="0"/>
              <a:buChar char="•"/>
            </a:pPr>
            <a:r>
              <a:rPr lang="en-US" sz="3600" dirty="0">
                <a:latin typeface="Arial" panose="020B0604020202020204" pitchFamily="34" charset="0"/>
                <a:ea typeface="Calibri" panose="020F0502020204030204" pitchFamily="34" charset="0"/>
                <a:cs typeface="Arial" panose="020B0604020202020204" pitchFamily="34" charset="0"/>
              </a:rPr>
              <a:t>Most of the mold samples found in credible online archives, are taken with advance microscopes with a 1200x magnification and back illumination. Therefore, it is hard to confirm type of mold based on the samples that are taken during this research</a:t>
            </a:r>
            <a:r>
              <a:rPr lang="en-US" sz="3600" dirty="0" smtClean="0">
                <a:latin typeface="Arial" panose="020B0604020202020204" pitchFamily="34" charset="0"/>
                <a:ea typeface="Calibri" panose="020F0502020204030204" pitchFamily="34" charset="0"/>
                <a:cs typeface="Arial" panose="020B0604020202020204" pitchFamily="34" charset="0"/>
              </a:rPr>
              <a:t>.</a:t>
            </a:r>
            <a:endParaRPr lang="en-US" sz="3600" dirty="0">
              <a:latin typeface="Arial" panose="020B0604020202020204" pitchFamily="34" charset="0"/>
              <a:ea typeface="Calibri" panose="020F0502020204030204" pitchFamily="34" charset="0"/>
              <a:cs typeface="Arial" panose="020B0604020202020204" pitchFamily="34" charset="0"/>
            </a:endParaRPr>
          </a:p>
          <a:p>
            <a:pPr marL="571500" indent="-571500" algn="just">
              <a:lnSpc>
                <a:spcPct val="107000"/>
              </a:lnSpc>
              <a:spcAft>
                <a:spcPts val="2400"/>
              </a:spcAft>
              <a:buFont typeface="Arial" panose="020B0604020202020204" pitchFamily="34" charset="0"/>
              <a:buChar char="•"/>
            </a:pPr>
            <a:r>
              <a:rPr lang="en-US" sz="3600" dirty="0">
                <a:latin typeface="Arial" panose="020B0604020202020204" pitchFamily="34" charset="0"/>
                <a:ea typeface="Calibri" panose="020F0502020204030204" pitchFamily="34" charset="0"/>
                <a:cs typeface="Arial" panose="020B0604020202020204" pitchFamily="34" charset="0"/>
              </a:rPr>
              <a:t>However, the microscope is able to distinguish possible mold from four main other categories that are frequently get mistaken for </a:t>
            </a:r>
            <a:r>
              <a:rPr lang="en-US" sz="3600" dirty="0" smtClean="0">
                <a:latin typeface="Arial" panose="020B0604020202020204" pitchFamily="34" charset="0"/>
                <a:ea typeface="Calibri" panose="020F0502020204030204" pitchFamily="34" charset="0"/>
                <a:cs typeface="Arial" panose="020B0604020202020204" pitchFamily="34" charset="0"/>
              </a:rPr>
              <a:t>molds.</a:t>
            </a:r>
            <a:endParaRPr lang="en-US" sz="3600" dirty="0">
              <a:latin typeface="Arial" panose="020B0604020202020204" pitchFamily="34" charset="0"/>
              <a:ea typeface="Calibri" panose="020F0502020204030204" pitchFamily="34" charset="0"/>
              <a:cs typeface="Arial" panose="020B0604020202020204" pitchFamily="34" charset="0"/>
            </a:endParaRPr>
          </a:p>
          <a:p>
            <a:pPr marL="571500" indent="-571500" algn="just">
              <a:lnSpc>
                <a:spcPct val="107000"/>
              </a:lnSpc>
              <a:spcAft>
                <a:spcPts val="2400"/>
              </a:spcAft>
              <a:buFont typeface="Arial" panose="020B0604020202020204" pitchFamily="34" charset="0"/>
              <a:buChar char="•"/>
            </a:pPr>
            <a:endParaRPr lang="en-US" sz="3600" dirty="0">
              <a:latin typeface="Arial" panose="020B0604020202020204" pitchFamily="34" charset="0"/>
              <a:ea typeface="Calibri" panose="020F0502020204030204" pitchFamily="34" charset="0"/>
              <a:cs typeface="Arial" panose="020B0604020202020204" pitchFamily="34" charset="0"/>
            </a:endParaRPr>
          </a:p>
          <a:p>
            <a:pPr marL="571500" indent="-571500" algn="just">
              <a:lnSpc>
                <a:spcPct val="107000"/>
              </a:lnSpc>
              <a:spcAft>
                <a:spcPts val="2400"/>
              </a:spcAft>
              <a:buFont typeface="Arial" panose="020B0604020202020204" pitchFamily="34" charset="0"/>
              <a:buChar char="•"/>
            </a:pPr>
            <a:endParaRPr lang="en-US" sz="3600" dirty="0">
              <a:latin typeface="Arial" panose="020B0604020202020204" pitchFamily="34" charset="0"/>
              <a:ea typeface="Calibri" panose="020F0502020204030204" pitchFamily="34" charset="0"/>
              <a:cs typeface="Arial" panose="020B0604020202020204" pitchFamily="34" charset="0"/>
            </a:endParaRPr>
          </a:p>
          <a:p>
            <a:pPr marL="571500" indent="-571500" algn="just">
              <a:lnSpc>
                <a:spcPct val="107000"/>
              </a:lnSpc>
              <a:spcAft>
                <a:spcPts val="2400"/>
              </a:spcAft>
              <a:buFont typeface="Arial" panose="020B0604020202020204" pitchFamily="34" charset="0"/>
              <a:buChar char="•"/>
            </a:pPr>
            <a:endParaRPr lang="en-US" sz="3600" dirty="0">
              <a:latin typeface="Arial" panose="020B0604020202020204" pitchFamily="34" charset="0"/>
              <a:ea typeface="Calibri" panose="020F0502020204030204" pitchFamily="34" charset="0"/>
              <a:cs typeface="Arial" panose="020B0604020202020204" pitchFamily="34" charset="0"/>
            </a:endParaRPr>
          </a:p>
          <a:p>
            <a:pPr marL="571500" indent="-571500" algn="just">
              <a:lnSpc>
                <a:spcPct val="107000"/>
              </a:lnSpc>
              <a:spcAft>
                <a:spcPts val="2400"/>
              </a:spcAft>
              <a:buFont typeface="Arial" panose="020B0604020202020204" pitchFamily="34" charset="0"/>
              <a:buChar char="•"/>
            </a:pPr>
            <a:endParaRPr lang="en-US" sz="3600" dirty="0">
              <a:latin typeface="Arial" panose="020B0604020202020204" pitchFamily="34" charset="0"/>
              <a:ea typeface="Calibri" panose="020F0502020204030204" pitchFamily="34" charset="0"/>
              <a:cs typeface="Arial" panose="020B0604020202020204" pitchFamily="34" charset="0"/>
            </a:endParaRPr>
          </a:p>
          <a:p>
            <a:pPr marL="571500" indent="-571500" algn="just">
              <a:lnSpc>
                <a:spcPct val="107000"/>
              </a:lnSpc>
              <a:spcAft>
                <a:spcPts val="2400"/>
              </a:spcAft>
              <a:buFont typeface="Arial" panose="020B0604020202020204" pitchFamily="34" charset="0"/>
              <a:buChar char="•"/>
            </a:pPr>
            <a:endParaRPr lang="en-US" sz="3600" dirty="0">
              <a:latin typeface="Arial" panose="020B0604020202020204" pitchFamily="34" charset="0"/>
              <a:ea typeface="Calibri" panose="020F0502020204030204" pitchFamily="34" charset="0"/>
              <a:cs typeface="Arial" panose="020B0604020202020204" pitchFamily="34" charset="0"/>
            </a:endParaRPr>
          </a:p>
          <a:p>
            <a:pPr marL="571500" indent="-571500" algn="just">
              <a:lnSpc>
                <a:spcPct val="107000"/>
              </a:lnSpc>
              <a:spcAft>
                <a:spcPts val="2400"/>
              </a:spcAft>
              <a:buFont typeface="Arial" panose="020B0604020202020204" pitchFamily="34" charset="0"/>
              <a:buChar char="•"/>
            </a:pPr>
            <a:r>
              <a:rPr lang="en-US" sz="3600" dirty="0">
                <a:latin typeface="Arial" panose="020B0604020202020204" pitchFamily="34" charset="0"/>
                <a:ea typeface="Calibri" panose="020F0502020204030204" pitchFamily="34" charset="0"/>
                <a:cs typeface="Arial" panose="020B0604020202020204" pitchFamily="34" charset="0"/>
              </a:rPr>
              <a:t>Using smartphone technology in detecting possible molds is cost beneficial and allows consumers to take unlimited samples with no extra cost. Consumers can easily use this technology to eliminate 4 categories mentioned above before taking any </a:t>
            </a:r>
            <a:r>
              <a:rPr lang="en-US" sz="3600" dirty="0" smtClean="0">
                <a:latin typeface="Arial" panose="020B0604020202020204" pitchFamily="34" charset="0"/>
                <a:ea typeface="Calibri" panose="020F0502020204030204" pitchFamily="34" charset="0"/>
                <a:cs typeface="Arial" panose="020B0604020202020204" pitchFamily="34" charset="0"/>
              </a:rPr>
              <a:t>irrelevant and </a:t>
            </a:r>
            <a:r>
              <a:rPr lang="en-US" sz="3600" dirty="0">
                <a:latin typeface="Arial" panose="020B0604020202020204" pitchFamily="34" charset="0"/>
                <a:ea typeface="Calibri" panose="020F0502020204030204" pitchFamily="34" charset="0"/>
                <a:cs typeface="Arial" panose="020B0604020202020204" pitchFamily="34" charset="0"/>
              </a:rPr>
              <a:t>costly countermeasures to deal with mold problem</a:t>
            </a:r>
            <a:r>
              <a:rPr lang="en-US" sz="3600" dirty="0" smtClean="0">
                <a:latin typeface="Arial" panose="020B0604020202020204" pitchFamily="34" charset="0"/>
                <a:ea typeface="Calibri" panose="020F0502020204030204" pitchFamily="34" charset="0"/>
                <a:cs typeface="Arial" panose="020B0604020202020204" pitchFamily="34" charset="0"/>
              </a:rPr>
              <a:t>.</a:t>
            </a:r>
            <a:endParaRPr lang="en-US" sz="3600" dirty="0">
              <a:latin typeface="Arial" panose="020B0604020202020204" pitchFamily="34" charset="0"/>
              <a:ea typeface="Calibri" panose="020F0502020204030204" pitchFamily="34" charset="0"/>
              <a:cs typeface="Arial" panose="020B0604020202020204" pitchFamily="34" charset="0"/>
            </a:endParaRPr>
          </a:p>
          <a:p>
            <a:pPr marL="571500" indent="-571500" algn="just">
              <a:lnSpc>
                <a:spcPct val="107000"/>
              </a:lnSpc>
              <a:spcAft>
                <a:spcPts val="2400"/>
              </a:spcAft>
              <a:buFont typeface="Arial" panose="020B0604020202020204" pitchFamily="34" charset="0"/>
              <a:buChar char="•"/>
            </a:pPr>
            <a:r>
              <a:rPr lang="en-US" sz="3600" dirty="0" smtClean="0">
                <a:latin typeface="Arial" panose="020B0604020202020204" pitchFamily="34" charset="0"/>
                <a:ea typeface="Calibri" panose="020F0502020204030204" pitchFamily="34" charset="0"/>
                <a:cs typeface="Arial" panose="020B0604020202020204" pitchFamily="34" charset="0"/>
              </a:rPr>
              <a:t>Unlimited sampling option also allows consumers to take sample from areas that are often get ignored or deprioritized, even though sometimes these places could be the main source of mold or contain the most hazardous mold types.</a:t>
            </a:r>
          </a:p>
        </p:txBody>
      </p:sp>
      <p:cxnSp>
        <p:nvCxnSpPr>
          <p:cNvPr id="39" name="Straight Connector 38"/>
          <p:cNvCxnSpPr/>
          <p:nvPr/>
        </p:nvCxnSpPr>
        <p:spPr>
          <a:xfrm>
            <a:off x="29227137" y="5617942"/>
            <a:ext cx="0" cy="27300458"/>
          </a:xfrm>
          <a:prstGeom prst="line">
            <a:avLst/>
          </a:prstGeom>
          <a:ln>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14598940" y="5617942"/>
            <a:ext cx="0" cy="27300458"/>
          </a:xfrm>
          <a:prstGeom prst="line">
            <a:avLst/>
          </a:prstGeom>
          <a:ln>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43" name="Rounded Rectangle 42"/>
          <p:cNvSpPr/>
          <p:nvPr/>
        </p:nvSpPr>
        <p:spPr>
          <a:xfrm>
            <a:off x="540327" y="3002376"/>
            <a:ext cx="42881806" cy="2735084"/>
          </a:xfrm>
          <a:prstGeom prst="roundRect">
            <a:avLst/>
          </a:prstGeom>
          <a:solidFill>
            <a:srgbClr val="7030A0"/>
          </a:solidFill>
          <a:ln>
            <a:solidFill>
              <a:schemeClr val="accent4">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46" name="Rectangle 45"/>
          <p:cNvSpPr/>
          <p:nvPr/>
        </p:nvSpPr>
        <p:spPr>
          <a:xfrm>
            <a:off x="1609469" y="3757362"/>
            <a:ext cx="40676767" cy="1323439"/>
          </a:xfrm>
          <a:prstGeom prst="rect">
            <a:avLst/>
          </a:prstGeom>
          <a:ln>
            <a:noFill/>
          </a:ln>
        </p:spPr>
        <p:txBody>
          <a:bodyPr wrap="square">
            <a:spAutoFit/>
          </a:bodyPr>
          <a:lstStyle/>
          <a:p>
            <a:pPr algn="ctr"/>
            <a:r>
              <a:rPr lang="en-US" sz="8000" b="1" dirty="0">
                <a:solidFill>
                  <a:schemeClr val="bg1"/>
                </a:solidFill>
                <a:latin typeface="Adobe Song Std L" panose="02020300000000000000" pitchFamily="18" charset="-128"/>
                <a:ea typeface="Adobe Song Std L" panose="02020300000000000000" pitchFamily="18" charset="-128"/>
                <a:cs typeface="Andalus" panose="02020603050405020304" pitchFamily="18" charset="-78"/>
              </a:rPr>
              <a:t>Identification of Mold Health Hazards Using a Smartphone-based Microscope</a:t>
            </a:r>
          </a:p>
        </p:txBody>
      </p:sp>
      <p:sp>
        <p:nvSpPr>
          <p:cNvPr id="47" name="Rectangle 46"/>
          <p:cNvSpPr/>
          <p:nvPr/>
        </p:nvSpPr>
        <p:spPr>
          <a:xfrm>
            <a:off x="29424199" y="27750926"/>
            <a:ext cx="14177328" cy="4600618"/>
          </a:xfrm>
          <a:prstGeom prst="rect">
            <a:avLst/>
          </a:prstGeom>
        </p:spPr>
        <p:txBody>
          <a:bodyPr wrap="square">
            <a:spAutoFit/>
          </a:bodyPr>
          <a:lstStyle/>
          <a:p>
            <a:pPr algn="just">
              <a:lnSpc>
                <a:spcPct val="107000"/>
              </a:lnSpc>
              <a:spcAft>
                <a:spcPts val="1200"/>
              </a:spcAft>
            </a:pPr>
            <a:r>
              <a:rPr lang="en-US" sz="5000" b="1" u="sng"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Acknowledgment</a:t>
            </a:r>
            <a:endParaRPr lang="en-US" sz="3600" b="1" u="sng"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1200"/>
              </a:spcAft>
            </a:pPr>
            <a:r>
              <a:rPr lang="en-US" sz="3600" dirty="0">
                <a:latin typeface="Arial" panose="020B0604020202020204" pitchFamily="34" charset="0"/>
                <a:ea typeface="Calibri" panose="020F0502020204030204" pitchFamily="34" charset="0"/>
                <a:cs typeface="Arial" panose="020B0604020202020204" pitchFamily="34" charset="0"/>
              </a:rPr>
              <a:t>This work has been supported by a SPACE grant from the Department of Engineering, College of Engineering and Technology, East Carolina University.  The authors acknowledge this financial support.  Any opinions, findings, and conclusion or recommendations expressed in this material are those of the authors and do not necessarily reflect the view of the funding </a:t>
            </a:r>
            <a:r>
              <a:rPr lang="en-US" sz="3600" dirty="0" smtClean="0">
                <a:latin typeface="Arial" panose="020B0604020202020204" pitchFamily="34" charset="0"/>
                <a:ea typeface="Calibri" panose="020F0502020204030204" pitchFamily="34" charset="0"/>
                <a:cs typeface="Arial" panose="020B0604020202020204" pitchFamily="34" charset="0"/>
              </a:rPr>
              <a:t>agent.</a:t>
            </a:r>
            <a:endParaRPr lang="en-US" sz="3600" dirty="0">
              <a:latin typeface="Arial" panose="020B0604020202020204" pitchFamily="34" charset="0"/>
              <a:ea typeface="Calibri" panose="020F0502020204030204" pitchFamily="34" charset="0"/>
              <a:cs typeface="Arial" panose="020B0604020202020204" pitchFamily="34" charset="0"/>
            </a:endParaRPr>
          </a:p>
        </p:txBody>
      </p:sp>
      <p:pic>
        <p:nvPicPr>
          <p:cNvPr id="48" name="Picture 4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592134" y="24963712"/>
            <a:ext cx="4874191" cy="3654726"/>
          </a:xfrm>
          <a:prstGeom prst="rect">
            <a:avLst/>
          </a:prstGeom>
        </p:spPr>
      </p:pic>
      <p:sp>
        <p:nvSpPr>
          <p:cNvPr id="50" name="Left Arrow 49"/>
          <p:cNvSpPr/>
          <p:nvPr/>
        </p:nvSpPr>
        <p:spPr>
          <a:xfrm rot="18265008">
            <a:off x="18085674" y="14644590"/>
            <a:ext cx="2789396" cy="1160893"/>
          </a:xfrm>
          <a:prstGeom prst="leftArrow">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1" name="Picture 5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985990" y="16422976"/>
            <a:ext cx="4492209" cy="4492209"/>
          </a:xfrm>
          <a:prstGeom prst="rect">
            <a:avLst/>
          </a:prstGeom>
        </p:spPr>
      </p:pic>
      <p:sp>
        <p:nvSpPr>
          <p:cNvPr id="52" name="Rectangle 51"/>
          <p:cNvSpPr/>
          <p:nvPr/>
        </p:nvSpPr>
        <p:spPr>
          <a:xfrm>
            <a:off x="14392530" y="20990026"/>
            <a:ext cx="5689697" cy="615553"/>
          </a:xfrm>
          <a:prstGeom prst="rect">
            <a:avLst/>
          </a:prstGeom>
        </p:spPr>
        <p:txBody>
          <a:bodyPr wrap="square">
            <a:spAutoFit/>
          </a:bodyPr>
          <a:lstStyle/>
          <a:p>
            <a:pPr algn="ctr"/>
            <a:r>
              <a:rPr lang="en-US" sz="3400" i="1" dirty="0">
                <a:latin typeface="Arial" panose="020B0604020202020204" pitchFamily="34" charset="0"/>
                <a:ea typeface="Calibri" panose="020F0502020204030204" pitchFamily="34" charset="0"/>
                <a:cs typeface="Arial" panose="020B0604020202020204" pitchFamily="34" charset="0"/>
              </a:rPr>
              <a:t>Example of Efflorescence</a:t>
            </a:r>
            <a:endParaRPr lang="en-US" sz="3400" i="1" dirty="0"/>
          </a:p>
        </p:txBody>
      </p:sp>
      <p:pic>
        <p:nvPicPr>
          <p:cNvPr id="53" name="Picture 5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4964065" y="10571837"/>
            <a:ext cx="3890076" cy="3890076"/>
          </a:xfrm>
          <a:prstGeom prst="rect">
            <a:avLst/>
          </a:prstGeom>
        </p:spPr>
      </p:pic>
      <p:pic>
        <p:nvPicPr>
          <p:cNvPr id="55" name="Picture 5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0000203" y="12036906"/>
            <a:ext cx="3417668" cy="3417668"/>
          </a:xfrm>
          <a:prstGeom prst="rect">
            <a:avLst/>
          </a:prstGeom>
        </p:spPr>
      </p:pic>
      <p:pic>
        <p:nvPicPr>
          <p:cNvPr id="56" name="Picture 55"/>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6599636" y="12052517"/>
            <a:ext cx="3406489" cy="3412333"/>
          </a:xfrm>
          <a:prstGeom prst="rect">
            <a:avLst/>
          </a:prstGeom>
        </p:spPr>
      </p:pic>
      <p:pic>
        <p:nvPicPr>
          <p:cNvPr id="57" name="Picture 5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9713308" y="12049851"/>
            <a:ext cx="3411972" cy="3417668"/>
          </a:xfrm>
          <a:prstGeom prst="rect">
            <a:avLst/>
          </a:prstGeom>
        </p:spPr>
      </p:pic>
      <p:pic>
        <p:nvPicPr>
          <p:cNvPr id="58" name="Picture 5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3116701" y="12049850"/>
            <a:ext cx="3409146" cy="3417669"/>
          </a:xfrm>
          <a:prstGeom prst="rect">
            <a:avLst/>
          </a:prstGeom>
        </p:spPr>
      </p:pic>
      <p:sp>
        <p:nvSpPr>
          <p:cNvPr id="59" name="Rectangle 58"/>
          <p:cNvSpPr/>
          <p:nvPr/>
        </p:nvSpPr>
        <p:spPr>
          <a:xfrm>
            <a:off x="29395856" y="15498675"/>
            <a:ext cx="4046875" cy="646331"/>
          </a:xfrm>
          <a:prstGeom prst="rect">
            <a:avLst/>
          </a:prstGeom>
        </p:spPr>
        <p:txBody>
          <a:bodyPr wrap="square">
            <a:spAutoFit/>
          </a:bodyPr>
          <a:lstStyle/>
          <a:p>
            <a:pPr algn="ctr"/>
            <a:r>
              <a:rPr lang="en-US" sz="3600" i="1" dirty="0">
                <a:latin typeface="Arial" panose="020B0604020202020204" pitchFamily="34" charset="0"/>
                <a:ea typeface="Calibri" panose="020F0502020204030204" pitchFamily="34" charset="0"/>
                <a:cs typeface="Arial" panose="020B0604020202020204" pitchFamily="34" charset="0"/>
              </a:rPr>
              <a:t>Efflorescence </a:t>
            </a:r>
            <a:endParaRPr lang="en-US" sz="3600" i="1" dirty="0"/>
          </a:p>
        </p:txBody>
      </p:sp>
      <p:sp>
        <p:nvSpPr>
          <p:cNvPr id="60" name="Rectangle 59"/>
          <p:cNvSpPr/>
          <p:nvPr/>
        </p:nvSpPr>
        <p:spPr>
          <a:xfrm>
            <a:off x="32797836" y="15516071"/>
            <a:ext cx="4046875" cy="646331"/>
          </a:xfrm>
          <a:prstGeom prst="rect">
            <a:avLst/>
          </a:prstGeom>
        </p:spPr>
        <p:txBody>
          <a:bodyPr wrap="square">
            <a:spAutoFit/>
          </a:bodyPr>
          <a:lstStyle/>
          <a:p>
            <a:pPr algn="ctr"/>
            <a:r>
              <a:rPr lang="en-US" sz="3600" i="1" dirty="0">
                <a:latin typeface="Arial" panose="020B0604020202020204" pitchFamily="34" charset="0"/>
                <a:ea typeface="Calibri" panose="020F0502020204030204" pitchFamily="34" charset="0"/>
                <a:cs typeface="Arial" panose="020B0604020202020204" pitchFamily="34" charset="0"/>
              </a:rPr>
              <a:t>Rust</a:t>
            </a:r>
            <a:endParaRPr lang="en-US" sz="3600" i="1" dirty="0"/>
          </a:p>
        </p:txBody>
      </p:sp>
      <p:sp>
        <p:nvSpPr>
          <p:cNvPr id="61" name="Rectangle 60"/>
          <p:cNvSpPr/>
          <p:nvPr/>
        </p:nvSpPr>
        <p:spPr>
          <a:xfrm>
            <a:off x="36279442" y="15498675"/>
            <a:ext cx="4046875" cy="646331"/>
          </a:xfrm>
          <a:prstGeom prst="rect">
            <a:avLst/>
          </a:prstGeom>
        </p:spPr>
        <p:txBody>
          <a:bodyPr wrap="square">
            <a:spAutoFit/>
          </a:bodyPr>
          <a:lstStyle/>
          <a:p>
            <a:pPr algn="ctr"/>
            <a:r>
              <a:rPr lang="en-US" sz="3600" i="1" dirty="0">
                <a:latin typeface="Arial" panose="020B0604020202020204" pitchFamily="34" charset="0"/>
                <a:ea typeface="Calibri" panose="020F0502020204030204" pitchFamily="34" charset="0"/>
                <a:cs typeface="Arial" panose="020B0604020202020204" pitchFamily="34" charset="0"/>
              </a:rPr>
              <a:t>Water Stain </a:t>
            </a:r>
            <a:endParaRPr lang="en-US" sz="3600" i="1" dirty="0"/>
          </a:p>
        </p:txBody>
      </p:sp>
      <p:sp>
        <p:nvSpPr>
          <p:cNvPr id="62" name="Rectangle 61"/>
          <p:cNvSpPr/>
          <p:nvPr/>
        </p:nvSpPr>
        <p:spPr>
          <a:xfrm>
            <a:off x="39413536" y="15498674"/>
            <a:ext cx="4591001" cy="646331"/>
          </a:xfrm>
          <a:prstGeom prst="rect">
            <a:avLst/>
          </a:prstGeom>
        </p:spPr>
        <p:txBody>
          <a:bodyPr wrap="square">
            <a:spAutoFit/>
          </a:bodyPr>
          <a:lstStyle/>
          <a:p>
            <a:pPr algn="ctr"/>
            <a:r>
              <a:rPr lang="en-US" sz="3600" i="1" dirty="0">
                <a:latin typeface="Arial" panose="020B0604020202020204" pitchFamily="34" charset="0"/>
                <a:ea typeface="Calibri" panose="020F0502020204030204" pitchFamily="34" charset="0"/>
                <a:cs typeface="Arial" panose="020B0604020202020204" pitchFamily="34" charset="0"/>
              </a:rPr>
              <a:t>Cricket Feces </a:t>
            </a:r>
            <a:endParaRPr lang="en-US" sz="3600" i="1" dirty="0"/>
          </a:p>
        </p:txBody>
      </p:sp>
      <p:sp>
        <p:nvSpPr>
          <p:cNvPr id="2" name="Rectangle 1"/>
          <p:cNvSpPr/>
          <p:nvPr/>
        </p:nvSpPr>
        <p:spPr>
          <a:xfrm>
            <a:off x="14848325" y="6177499"/>
            <a:ext cx="14031022" cy="2548646"/>
          </a:xfrm>
          <a:prstGeom prst="rect">
            <a:avLst/>
          </a:prstGeom>
        </p:spPr>
        <p:txBody>
          <a:bodyPr wrap="square">
            <a:spAutoFit/>
          </a:bodyPr>
          <a:lstStyle/>
          <a:p>
            <a:pPr marL="342900" indent="-342900" algn="just">
              <a:lnSpc>
                <a:spcPct val="107000"/>
              </a:lnSpc>
              <a:spcAft>
                <a:spcPts val="1000"/>
              </a:spcAft>
              <a:buFont typeface="Symbol" panose="05050102010706020507" pitchFamily="18" charset="2"/>
              <a:buChar char=""/>
            </a:pPr>
            <a:r>
              <a:rPr lang="en-US" sz="3600" dirty="0" smtClean="0">
                <a:latin typeface="Arial" panose="020B0604020202020204" pitchFamily="34" charset="0"/>
                <a:ea typeface="Calibri" panose="020F0502020204030204" pitchFamily="34" charset="0"/>
                <a:cs typeface="Arial" panose="020B0604020202020204" pitchFamily="34" charset="0"/>
              </a:rPr>
              <a:t>Samples are collected from wide variety of places such as bench, fridge, bath tub, brick wall, wood, concrete. </a:t>
            </a:r>
          </a:p>
          <a:p>
            <a:pPr marL="342900" indent="-342900" algn="just">
              <a:lnSpc>
                <a:spcPct val="107000"/>
              </a:lnSpc>
              <a:spcAft>
                <a:spcPts val="1000"/>
              </a:spcAft>
              <a:buFont typeface="Symbol" panose="05050102010706020507" pitchFamily="18" charset="2"/>
              <a:buChar char=""/>
            </a:pPr>
            <a:r>
              <a:rPr lang="en-US" sz="3600" dirty="0" smtClean="0">
                <a:latin typeface="Arial" panose="020B0604020202020204" pitchFamily="34" charset="0"/>
                <a:ea typeface="Calibri" panose="020F0502020204030204" pitchFamily="34" charset="0"/>
                <a:cs typeface="Arial" panose="020B0604020202020204" pitchFamily="34" charset="0"/>
              </a:rPr>
              <a:t>Collected </a:t>
            </a:r>
            <a:r>
              <a:rPr lang="en-US" sz="3600" dirty="0">
                <a:latin typeface="Arial" panose="020B0604020202020204" pitchFamily="34" charset="0"/>
                <a:ea typeface="Calibri" panose="020F0502020204030204" pitchFamily="34" charset="0"/>
                <a:cs typeface="Arial" panose="020B0604020202020204" pitchFamily="34" charset="0"/>
              </a:rPr>
              <a:t>samples were then analyzed by comparing them to microscopic mold samples found in online archives. </a:t>
            </a:r>
            <a:endParaRPr lang="en-US" sz="3600" dirty="0" smtClean="0">
              <a:latin typeface="Arial" panose="020B0604020202020204" pitchFamily="34" charset="0"/>
              <a:ea typeface="Calibri" panose="020F0502020204030204" pitchFamily="34" charset="0"/>
              <a:cs typeface="Arial" panose="020B0604020202020204" pitchFamily="34" charset="0"/>
            </a:endParaRPr>
          </a:p>
        </p:txBody>
      </p:sp>
      <p:sp>
        <p:nvSpPr>
          <p:cNvPr id="3" name="Rectangle 2"/>
          <p:cNvSpPr/>
          <p:nvPr/>
        </p:nvSpPr>
        <p:spPr>
          <a:xfrm>
            <a:off x="14930358" y="14495033"/>
            <a:ext cx="3993401" cy="1338828"/>
          </a:xfrm>
          <a:prstGeom prst="rect">
            <a:avLst/>
          </a:prstGeom>
        </p:spPr>
        <p:txBody>
          <a:bodyPr wrap="none">
            <a:spAutoFit/>
          </a:bodyPr>
          <a:lstStyle/>
          <a:p>
            <a:pPr algn="ctr"/>
            <a:r>
              <a:rPr lang="en-US" sz="2700" i="1" dirty="0">
                <a:latin typeface="Arial" panose="020B0604020202020204" pitchFamily="34" charset="0"/>
                <a:ea typeface="Calibri" panose="020F0502020204030204" pitchFamily="34" charset="0"/>
                <a:cs typeface="Arial" panose="020B0604020202020204" pitchFamily="34" charset="0"/>
              </a:rPr>
              <a:t>100x magnification using</a:t>
            </a:r>
          </a:p>
          <a:p>
            <a:pPr algn="ctr"/>
            <a:r>
              <a:rPr lang="en-US" sz="2700" i="1" dirty="0">
                <a:latin typeface="Arial" panose="020B0604020202020204" pitchFamily="34" charset="0"/>
                <a:ea typeface="Calibri" panose="020F0502020204030204" pitchFamily="34" charset="0"/>
                <a:cs typeface="Arial" panose="020B0604020202020204" pitchFamily="34" charset="0"/>
              </a:rPr>
              <a:t> a 3.5mm glass bead </a:t>
            </a:r>
          </a:p>
          <a:p>
            <a:endParaRPr lang="en-US" sz="2700" dirty="0">
              <a:latin typeface="Arial" panose="020B0604020202020204" pitchFamily="34" charset="0"/>
              <a:ea typeface="Calibri" panose="020F0502020204030204" pitchFamily="34" charset="0"/>
              <a:cs typeface="Arial" panose="020B0604020202020204" pitchFamily="34" charset="0"/>
            </a:endParaRPr>
          </a:p>
        </p:txBody>
      </p:sp>
      <p:sp>
        <p:nvSpPr>
          <p:cNvPr id="44" name="Left Arrow 43"/>
          <p:cNvSpPr/>
          <p:nvPr/>
        </p:nvSpPr>
        <p:spPr>
          <a:xfrm rot="16200000">
            <a:off x="21035529" y="26661345"/>
            <a:ext cx="1824646" cy="1160893"/>
          </a:xfrm>
          <a:prstGeom prst="leftArrow">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Left Arrow 53"/>
          <p:cNvSpPr/>
          <p:nvPr/>
        </p:nvSpPr>
        <p:spPr>
          <a:xfrm rot="16200000">
            <a:off x="25973827" y="26657895"/>
            <a:ext cx="1824646" cy="1160893"/>
          </a:xfrm>
          <a:prstGeom prst="leftArrow">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8" name="Picture 27"/>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4607863" y="28150667"/>
            <a:ext cx="4218121" cy="4218121"/>
          </a:xfrm>
          <a:prstGeom prst="rect">
            <a:avLst/>
          </a:prstGeom>
        </p:spPr>
      </p:pic>
      <p:sp>
        <p:nvSpPr>
          <p:cNvPr id="29" name="Rectangle 28"/>
          <p:cNvSpPr/>
          <p:nvPr/>
        </p:nvSpPr>
        <p:spPr>
          <a:xfrm>
            <a:off x="29459872" y="16919151"/>
            <a:ext cx="761747" cy="646331"/>
          </a:xfrm>
          <a:prstGeom prst="rect">
            <a:avLst/>
          </a:prstGeom>
        </p:spPr>
        <p:txBody>
          <a:bodyPr wrap="none">
            <a:spAutoFit/>
          </a:bodyPr>
          <a:lstStyle/>
          <a:p>
            <a:pPr marL="571500" indent="-571500">
              <a:buFont typeface="Arial" panose="020B0604020202020204" pitchFamily="34" charset="0"/>
              <a:buChar char="•"/>
            </a:pPr>
            <a:endParaRPr lang="en-US" sz="3600" dirty="0">
              <a:latin typeface="Arial" panose="020B0604020202020204" pitchFamily="34" charset="0"/>
              <a:ea typeface="Calibri" panose="020F0502020204030204" pitchFamily="34" charset="0"/>
              <a:cs typeface="Arial" panose="020B0604020202020204" pitchFamily="34" charset="0"/>
            </a:endParaRPr>
          </a:p>
        </p:txBody>
      </p:sp>
      <p:sp>
        <p:nvSpPr>
          <p:cNvPr id="5" name="Rectangle 4"/>
          <p:cNvSpPr/>
          <p:nvPr/>
        </p:nvSpPr>
        <p:spPr>
          <a:xfrm>
            <a:off x="29459872" y="22406231"/>
            <a:ext cx="13993672" cy="4801314"/>
          </a:xfrm>
          <a:prstGeom prst="rect">
            <a:avLst/>
          </a:prstGeom>
        </p:spPr>
        <p:txBody>
          <a:bodyPr wrap="square">
            <a:spAutoFit/>
          </a:bodyPr>
          <a:lstStyle/>
          <a:p>
            <a:pPr>
              <a:spcAft>
                <a:spcPts val="2400"/>
              </a:spcAft>
            </a:pPr>
            <a:r>
              <a:rPr lang="en-US" sz="5000" b="1" u="sng"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Future Directions</a:t>
            </a:r>
          </a:p>
          <a:p>
            <a:pPr marL="571500" indent="-571500" algn="just">
              <a:spcAft>
                <a:spcPts val="2400"/>
              </a:spcAft>
              <a:buFont typeface="Arial" panose="020B0604020202020204" pitchFamily="34" charset="0"/>
              <a:buChar char="•"/>
            </a:pPr>
            <a:r>
              <a:rPr lang="en-US" sz="3600" dirty="0">
                <a:latin typeface="Arial" panose="020B0604020202020204" pitchFamily="34" charset="0"/>
                <a:ea typeface="Calibri" panose="020F0502020204030204" pitchFamily="34" charset="0"/>
                <a:cs typeface="Arial" panose="020B0604020202020204" pitchFamily="34" charset="0"/>
              </a:rPr>
              <a:t>The next step in this research will be using a microscope with </a:t>
            </a:r>
            <a:r>
              <a:rPr lang="en-US" sz="3600" dirty="0" smtClean="0">
                <a:latin typeface="Arial" panose="020B0604020202020204" pitchFamily="34" charset="0"/>
                <a:ea typeface="Calibri" panose="020F0502020204030204" pitchFamily="34" charset="0"/>
                <a:cs typeface="Arial" panose="020B0604020202020204" pitchFamily="34" charset="0"/>
              </a:rPr>
              <a:t>a </a:t>
            </a:r>
            <a:r>
              <a:rPr lang="en-US" sz="3600" dirty="0">
                <a:latin typeface="Arial" panose="020B0604020202020204" pitchFamily="34" charset="0"/>
                <a:ea typeface="Calibri" panose="020F0502020204030204" pitchFamily="34" charset="0"/>
                <a:cs typeface="Arial" panose="020B0604020202020204" pitchFamily="34" charset="0"/>
              </a:rPr>
              <a:t>higher resolution and magnification to capture better images</a:t>
            </a:r>
            <a:r>
              <a:rPr lang="en-US" sz="3600" dirty="0" smtClean="0">
                <a:latin typeface="Arial" panose="020B0604020202020204" pitchFamily="34" charset="0"/>
                <a:ea typeface="Calibri" panose="020F0502020204030204" pitchFamily="34" charset="0"/>
                <a:cs typeface="Arial" panose="020B0604020202020204" pitchFamily="34" charset="0"/>
              </a:rPr>
              <a:t>.</a:t>
            </a:r>
            <a:endParaRPr lang="en-US" sz="3600" dirty="0">
              <a:latin typeface="Arial" panose="020B0604020202020204" pitchFamily="34" charset="0"/>
              <a:ea typeface="Calibri" panose="020F0502020204030204" pitchFamily="34" charset="0"/>
              <a:cs typeface="Arial" panose="020B0604020202020204" pitchFamily="34" charset="0"/>
            </a:endParaRPr>
          </a:p>
          <a:p>
            <a:pPr marL="571500" indent="-571500" algn="just">
              <a:spcAft>
                <a:spcPts val="2400"/>
              </a:spcAft>
              <a:buFont typeface="Arial" panose="020B0604020202020204" pitchFamily="34" charset="0"/>
              <a:buChar char="•"/>
            </a:pPr>
            <a:r>
              <a:rPr lang="en-US" sz="3600" dirty="0">
                <a:latin typeface="Arial" panose="020B0604020202020204" pitchFamily="34" charset="0"/>
                <a:ea typeface="Calibri" panose="020F0502020204030204" pitchFamily="34" charset="0"/>
                <a:cs typeface="Arial" panose="020B0604020202020204" pitchFamily="34" charset="0"/>
              </a:rPr>
              <a:t>Secondary future objective is to create an online database of the most common and hazardous mold samples. The online archive will include photos of mold samples that are taken with a front illumination and matching resolution to the final product. </a:t>
            </a:r>
          </a:p>
        </p:txBody>
      </p:sp>
      <p:pic>
        <p:nvPicPr>
          <p:cNvPr id="13" name="Picture 12"/>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4269878" y="10566918"/>
            <a:ext cx="4564946" cy="4564946"/>
          </a:xfrm>
          <a:prstGeom prst="rect">
            <a:avLst/>
          </a:prstGeom>
        </p:spPr>
      </p:pic>
      <p:pic>
        <p:nvPicPr>
          <p:cNvPr id="49" name="Picture 4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9224528" y="10566918"/>
            <a:ext cx="4564946" cy="4564946"/>
          </a:xfrm>
          <a:prstGeom prst="rect">
            <a:avLst/>
          </a:prstGeom>
        </p:spPr>
      </p:pic>
      <p:pic>
        <p:nvPicPr>
          <p:cNvPr id="20" name="Picture 1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4826464" y="22474316"/>
            <a:ext cx="4203546" cy="4206221"/>
          </a:xfrm>
          <a:prstGeom prst="rect">
            <a:avLst/>
          </a:prstGeom>
        </p:spPr>
      </p:pic>
      <p:pic>
        <p:nvPicPr>
          <p:cNvPr id="23" name="Picture 22"/>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9698140" y="22457536"/>
            <a:ext cx="4221442" cy="4223001"/>
          </a:xfrm>
          <a:prstGeom prst="rect">
            <a:avLst/>
          </a:prstGeom>
        </p:spPr>
      </p:pic>
      <p:pic>
        <p:nvPicPr>
          <p:cNvPr id="26" name="Picture 25"/>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4607864" y="22440755"/>
            <a:ext cx="4239782" cy="4239782"/>
          </a:xfrm>
          <a:prstGeom prst="rect">
            <a:avLst/>
          </a:prstGeom>
        </p:spPr>
      </p:pic>
    </p:spTree>
    <p:extLst>
      <p:ext uri="{BB962C8B-B14F-4D97-AF65-F5344CB8AC3E}">
        <p14:creationId xmlns:p14="http://schemas.microsoft.com/office/powerpoint/2010/main" val="36800758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2604</TotalTime>
  <Words>666</Words>
  <Application>Microsoft Office PowerPoint</Application>
  <PresentationFormat>Custom</PresentationFormat>
  <Paragraphs>39</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Adobe Song Std L</vt:lpstr>
      <vt:lpstr>Andalus</vt:lpstr>
      <vt:lpstr>Arial</vt:lpstr>
      <vt:lpstr>Calibri</vt:lpstr>
      <vt:lpstr>Symbol</vt:lpstr>
      <vt:lpstr>Office Theme</vt:lpstr>
      <vt:lpstr>PowerPoint Presentation</vt:lpstr>
    </vt:vector>
  </TitlesOfParts>
  <Company>ECU</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Laurie Godwin</dc:creator>
  <cp:lastModifiedBy>Windows User</cp:lastModifiedBy>
  <cp:revision>80</cp:revision>
  <dcterms:created xsi:type="dcterms:W3CDTF">2011-02-03T15:18:06Z</dcterms:created>
  <dcterms:modified xsi:type="dcterms:W3CDTF">2018-03-29T14:41:52Z</dcterms:modified>
</cp:coreProperties>
</file>