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50"/>
  </p:notesMasterIdLst>
  <p:sldIdLst>
    <p:sldId id="256" r:id="rId2"/>
    <p:sldId id="30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Lst>
  <p:sldSz cx="9144000" cy="5143500" type="screen16x9"/>
  <p:notesSz cx="6858000" cy="9144000"/>
  <p:embeddedFontLst>
    <p:embeddedFont>
      <p:font typeface="Centaur" panose="02030504050205020304" pitchFamily="18" charset="77"/>
      <p:regular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2A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46"/>
  </p:normalViewPr>
  <p:slideViewPr>
    <p:cSldViewPr snapToGrid="0">
      <p:cViewPr varScale="1">
        <p:scale>
          <a:sx n="118" d="100"/>
          <a:sy n="118" d="100"/>
        </p:scale>
        <p:origin x="944" y="19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font" Target="fonts/font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academia.edu/3272054/A_Cross-National_Investigation_of_Student_Intentions_to_Pursue_a_Sales_Career"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www.researchgate.net/publication/263414009_An_Examination_of_Factors_Influencing_Students_Selection_of_Business_Majors_Using_TRA_Framework"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6423ba694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6423ba694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en"/>
              <a:t>Perceptions- </a:t>
            </a:r>
            <a:r>
              <a:rPr lang="en" u="sng">
                <a:solidFill>
                  <a:schemeClr val="hlink"/>
                </a:solidFill>
                <a:hlinkClick r:id="rId3"/>
              </a:rPr>
              <a:t>https://www.academia.edu/3272054/A_Cross-National_Investigation_of_Student_Intentions_to_Pursue_a_Sales_Career</a:t>
            </a:r>
            <a:endParaRPr/>
          </a:p>
          <a:p>
            <a:pPr marL="457200" lvl="0" indent="-298450" algn="l" rtl="0">
              <a:spcBef>
                <a:spcPts val="0"/>
              </a:spcBef>
              <a:spcAft>
                <a:spcPts val="0"/>
              </a:spcAft>
              <a:buSzPts val="1100"/>
              <a:buChar char="●"/>
            </a:pPr>
            <a:r>
              <a:rPr lang="en"/>
              <a:t>Interest- </a:t>
            </a:r>
            <a:r>
              <a:rPr lang="en" u="sng">
                <a:solidFill>
                  <a:schemeClr val="hlink"/>
                </a:solidFill>
                <a:hlinkClick r:id="rId4"/>
              </a:rPr>
              <a:t>https://www.researchgate.net/publication/263414009_An_Examination_of_Factors_Influencing_Students_Selection_of_Business_Majors_Using_TRA_Framework</a:t>
            </a:r>
            <a:endParaRPr/>
          </a:p>
          <a:p>
            <a:pPr marL="457200" lvl="0" indent="-298450" algn="l" rtl="0">
              <a:spcBef>
                <a:spcPts val="0"/>
              </a:spcBef>
              <a:spcAft>
                <a:spcPts val="0"/>
              </a:spcAft>
              <a:buSzPts val="1100"/>
              <a:buChar char="●"/>
            </a:pPr>
            <a:r>
              <a:rPr lang="en"/>
              <a:t>Attitude and male v female- Allen et al 2014</a:t>
            </a:r>
            <a:endParaRPr/>
          </a:p>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6423ba694c_0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6423ba694c_0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706057302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706057302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Marketing students made up the vast majority of respondents, with Management and FInance majors also making up a significant portion of responses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706057302c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706057302c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study included responses from Sophomores to Graduate students in the MBA program</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706057302c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706057302c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While respondents were split pretty evenly by gender, we had more male respondents than female.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6423ba694c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6423ba694c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6423ba694c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6423ba694c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706057302c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706057302c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706057302c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706057302c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7090336787_1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7090336787_1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6fa0db0d52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6fa0db0d52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*must view show for animated pictures with clicks*</a:t>
            </a:r>
            <a:endParaRPr/>
          </a:p>
          <a:p>
            <a:pPr marL="0" lvl="0" indent="0" algn="l" rtl="0">
              <a:spcBef>
                <a:spcPts val="0"/>
              </a:spcBef>
              <a:spcAft>
                <a:spcPts val="0"/>
              </a:spcAft>
              <a:buNone/>
            </a:pPr>
            <a:r>
              <a:rPr lang="en"/>
              <a:t>What do you think of when you hear this word? *wait for some answers*</a:t>
            </a:r>
            <a:endParaRPr/>
          </a:p>
          <a:p>
            <a:pPr marL="0" lvl="0" indent="0" algn="l" rtl="0">
              <a:spcBef>
                <a:spcPts val="0"/>
              </a:spcBef>
              <a:spcAft>
                <a:spcPts val="0"/>
              </a:spcAft>
              <a:buNone/>
            </a:pPr>
            <a:r>
              <a:rPr lang="en"/>
              <a:t>Sleazy car salesman?</a:t>
            </a:r>
            <a:endParaRPr/>
          </a:p>
          <a:p>
            <a:pPr marL="0" lvl="0" indent="0" algn="l" rtl="0">
              <a:spcBef>
                <a:spcPts val="0"/>
              </a:spcBef>
              <a:spcAft>
                <a:spcPts val="0"/>
              </a:spcAft>
              <a:buNone/>
            </a:pPr>
            <a:r>
              <a:rPr lang="en"/>
              <a:t>Wolf of wall street?</a:t>
            </a:r>
            <a:endParaRPr/>
          </a:p>
          <a:p>
            <a:pPr marL="0" lvl="0" indent="0" algn="l" rtl="0">
              <a:spcBef>
                <a:spcPts val="0"/>
              </a:spcBef>
              <a:spcAft>
                <a:spcPts val="0"/>
              </a:spcAft>
              <a:buNone/>
            </a:pPr>
            <a:r>
              <a:rPr lang="en"/>
              <a:t>Anyone who wants your money?</a:t>
            </a:r>
            <a:endParaRPr/>
          </a:p>
          <a:p>
            <a:pPr marL="0" lvl="0" indent="0" algn="l" rtl="0">
              <a:spcBef>
                <a:spcPts val="0"/>
              </a:spcBef>
              <a:spcAft>
                <a:spcPts val="0"/>
              </a:spcAft>
              <a:buNone/>
            </a:pPr>
            <a:r>
              <a:rPr lang="en"/>
              <a:t>Let’s get out of this mindset.</a:t>
            </a:r>
            <a:endParaRPr/>
          </a:p>
        </p:txBody>
      </p:sp>
    </p:spTree>
    <p:extLst>
      <p:ext uri="{BB962C8B-B14F-4D97-AF65-F5344CB8AC3E}">
        <p14:creationId xmlns:p14="http://schemas.microsoft.com/office/powerpoint/2010/main" val="41951943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706057302c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706057302c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Students were very split on whether or not they were interested in pursuing sales as a career.  In order to make this data easier to digest, I have split it into positive and negative responses in the next slide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706057302c_0_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706057302c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chart combines “somewhat agree” with “strongly agree” and combines “somewhat disagree” with “strongly disagree”. Excludes neutrals to show positive and negative responses.  More students surveyed are interested in pursuing sales as a career than those who were not interested</a:t>
            </a:r>
            <a:endParaRPr/>
          </a:p>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706057302c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706057302c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Marketing majors were most interested in pursuing sales as a career, while unsurprisingly Accounting and MBA students were least likely to pursue sales as a career</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6423ba694c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6423ba694c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Here you see the breakdown of responses specifically from marketing majors.  Marketing majors have a strong trend towards agreeing with the statement.</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706057302c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706057302c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question differs slightly from the last, asking if students would be willing to work in sales as their first position after graduation.  I have also broken this down to positive and negative responses.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706057302c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706057302c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This chart combines “somewhat agree” with “strongly agree” and combines “somewhat disagree” with “strongly disagree”. Excludes neutrals.  Far more students are willing to work in sales as a first professional job initially, regardless of their long-term plans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7068bd0d6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7068bd0d6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7068bd0d6a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7068bd0d6a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This chart combines “somewhat agree” with “strongly agree” and combines “somewhat disagree” with “strongly disagree”. Excludes neutrals.  Here you can see that nearly 60 percent of respondents believe that sales jobs are common for fresh graduates</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7068bd0d6a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7068bd0d6a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7068bd0d6a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7068bd0d6a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Nearly half of respondents strongly agree that sales skills will help them in their career, even of they never work in sales.  This is a testament to the versatility of sales skills in any position</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6fa0db0d52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6fa0db0d52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Who can explain what this means?</a:t>
            </a:r>
            <a:endParaRPr/>
          </a:p>
          <a:p>
            <a:pPr marL="0" lvl="0" indent="0" algn="l" rtl="0">
              <a:spcBef>
                <a:spcPts val="0"/>
              </a:spcBef>
              <a:spcAft>
                <a:spcPts val="0"/>
              </a:spcAft>
              <a:buNone/>
            </a:pPr>
            <a:r>
              <a:rPr lang="en"/>
              <a:t>How do B2B sales differ from B2C?</a:t>
            </a:r>
            <a:endParaRPr/>
          </a:p>
          <a:p>
            <a:pPr marL="0" lvl="0" indent="0" algn="l" rtl="0">
              <a:spcBef>
                <a:spcPts val="0"/>
              </a:spcBef>
              <a:spcAft>
                <a:spcPts val="0"/>
              </a:spcAft>
              <a:buNone/>
            </a:pPr>
            <a:r>
              <a:rPr lang="en"/>
              <a:t>B2C perceptions often keep students from being interested in a sales career.</a:t>
            </a:r>
            <a:endParaRPr/>
          </a:p>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7068bd0d6a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7068bd0d6a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This chart combines “somewhat agree” with “strongly agree” and combines “somewhat disagree” with “strongly disagree”. Excludes neutrals.</a:t>
            </a:r>
            <a:endParaRPr>
              <a:solidFill>
                <a:schemeClr val="dk1"/>
              </a:solidFill>
            </a:endParaRPr>
          </a:p>
          <a:p>
            <a:pPr marL="0" lvl="0" indent="0" algn="l" rtl="0">
              <a:spcBef>
                <a:spcPts val="0"/>
              </a:spcBef>
              <a:spcAft>
                <a:spcPts val="0"/>
              </a:spcAft>
              <a:buNone/>
            </a:pPr>
            <a:r>
              <a:rPr lang="en">
                <a:solidFill>
                  <a:schemeClr val="dk1"/>
                </a:solidFill>
              </a:rPr>
              <a:t>Sales skills can be useful in any of the following scenarios</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Job interviews/job search</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Convincing coworkers/managers to accept your proposal</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Bringing up ideas in meetings</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General networking and conversations</a:t>
            </a:r>
            <a:endParaRPr>
              <a:solidFill>
                <a:schemeClr val="dk1"/>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7068bd0d6a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7068bd0d6a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7090336787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7090336787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7068bd0d6a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2" name="Google Shape;272;g7068bd0d6a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Very few students believe that their program does not prepare them for a position in sales</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7068bd0d6a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7068bd0d6a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This chart combines “somewhat agree” with “strongly agree” and combines “somewhat disagree” with “strongly disagree”. Excludes neutrals.  About 60% of respondents believe that their program in their major goes a good job of preparing them for a position in sales.  Because this question asks specifically how their major prepares them, in the next slide I have broken down responses by major.</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7068bd0d6a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7068bd0d6a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Marketing and management majors believe at a much higher rate than other majors that their major goes a good job of preparing them for a career in sales.  Accounting and MBA students have a much lower positive response to this question.</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6423ba694c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6423ba694c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6423ba694c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6423ba694c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6423ba694c_0_1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6423ba694c_0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6423ba694c_0_1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6423ba694c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706057302c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706057302c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6423ba694c_0_1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5" name="Google Shape;315;g6423ba694c_0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6423ba694c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6423ba694c_0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Opportunity: 62% of management majors have not heard of the professional selling certificate before today, though 86% of them who are aware think it is valuable.  If management students are given more exposure to the certificate, many of them will likely enroll.</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6fa0db0d52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6fa0db0d52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6fa0db0d52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6fa0db0d52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6fa0db0d52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6fa0db0d52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Maybe academic advisors are not promoting it enough?</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65ba50f91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65ba50f91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6423ba694c_0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1" name="Google Shape;351;g6423ba694c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6bf33a20a3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 name="Google Shape;356;g6bf33a20a3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7090336787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5" name="Google Shape;365;g7090336787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6423ba694c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6423ba694c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6423ba694c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6423ba694c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06057302c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706057302c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70c0a99ae2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70c0a99ae2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706057302c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706057302c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*will add Kahoot link to test knowledge before presentation*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dk1"/>
              </a:buClr>
              <a:buSzPts val="1800"/>
              <a:buChar char="●"/>
              <a:defRPr>
                <a:solidFill>
                  <a:schemeClr val="dk1"/>
                </a:solidFill>
              </a:defRPr>
            </a:lvl1pPr>
            <a:lvl2pPr marL="914400" lvl="1" indent="-317500">
              <a:spcBef>
                <a:spcPts val="1600"/>
              </a:spcBef>
              <a:spcAft>
                <a:spcPts val="0"/>
              </a:spcAft>
              <a:buClr>
                <a:schemeClr val="dk1"/>
              </a:buClr>
              <a:buSzPts val="1400"/>
              <a:buChar char="○"/>
              <a:defRPr>
                <a:solidFill>
                  <a:schemeClr val="dk1"/>
                </a:solidFill>
              </a:defRPr>
            </a:lvl2pPr>
            <a:lvl3pPr marL="1371600" lvl="2" indent="-317500">
              <a:spcBef>
                <a:spcPts val="1600"/>
              </a:spcBef>
              <a:spcAft>
                <a:spcPts val="0"/>
              </a:spcAft>
              <a:buClr>
                <a:schemeClr val="dk1"/>
              </a:buClr>
              <a:buSzPts val="1400"/>
              <a:buChar char="■"/>
              <a:defRPr>
                <a:solidFill>
                  <a:schemeClr val="dk1"/>
                </a:solidFill>
              </a:defRPr>
            </a:lvl3pPr>
            <a:lvl4pPr marL="1828800" lvl="3" indent="-317500">
              <a:spcBef>
                <a:spcPts val="1600"/>
              </a:spcBef>
              <a:spcAft>
                <a:spcPts val="0"/>
              </a:spcAft>
              <a:buClr>
                <a:schemeClr val="dk1"/>
              </a:buClr>
              <a:buSzPts val="1400"/>
              <a:buChar char="●"/>
              <a:defRPr>
                <a:solidFill>
                  <a:schemeClr val="dk1"/>
                </a:solidFill>
              </a:defRPr>
            </a:lvl4pPr>
            <a:lvl5pPr marL="2286000" lvl="4" indent="-317500">
              <a:spcBef>
                <a:spcPts val="1600"/>
              </a:spcBef>
              <a:spcAft>
                <a:spcPts val="0"/>
              </a:spcAft>
              <a:buClr>
                <a:schemeClr val="dk1"/>
              </a:buClr>
              <a:buSzPts val="1400"/>
              <a:buChar char="○"/>
              <a:defRPr>
                <a:solidFill>
                  <a:schemeClr val="dk1"/>
                </a:solidFill>
              </a:defRPr>
            </a:lvl5pPr>
            <a:lvl6pPr marL="2743200" lvl="5" indent="-317500">
              <a:spcBef>
                <a:spcPts val="1600"/>
              </a:spcBef>
              <a:spcAft>
                <a:spcPts val="0"/>
              </a:spcAft>
              <a:buClr>
                <a:schemeClr val="dk1"/>
              </a:buClr>
              <a:buSzPts val="1400"/>
              <a:buChar char="■"/>
              <a:defRPr>
                <a:solidFill>
                  <a:schemeClr val="dk1"/>
                </a:solidFill>
              </a:defRPr>
            </a:lvl6pPr>
            <a:lvl7pPr marL="3200400" lvl="6" indent="-317500">
              <a:spcBef>
                <a:spcPts val="1600"/>
              </a:spcBef>
              <a:spcAft>
                <a:spcPts val="0"/>
              </a:spcAft>
              <a:buClr>
                <a:schemeClr val="dk1"/>
              </a:buClr>
              <a:buSzPts val="1400"/>
              <a:buChar char="●"/>
              <a:defRPr>
                <a:solidFill>
                  <a:schemeClr val="dk1"/>
                </a:solidFill>
              </a:defRPr>
            </a:lvl7pPr>
            <a:lvl8pPr marL="3657600" lvl="7" indent="-317500">
              <a:spcBef>
                <a:spcPts val="1600"/>
              </a:spcBef>
              <a:spcAft>
                <a:spcPts val="0"/>
              </a:spcAft>
              <a:buClr>
                <a:schemeClr val="dk1"/>
              </a:buClr>
              <a:buSzPts val="1400"/>
              <a:buChar char="○"/>
              <a:defRPr>
                <a:solidFill>
                  <a:schemeClr val="dk1"/>
                </a:solidFill>
              </a:defRPr>
            </a:lvl8pPr>
            <a:lvl9pPr marL="4114800" lvl="8" indent="-317500">
              <a:spcBef>
                <a:spcPts val="1600"/>
              </a:spcBef>
              <a:spcAft>
                <a:spcPts val="1600"/>
              </a:spcAft>
              <a:buClr>
                <a:schemeClr val="dk1"/>
              </a:buClr>
              <a:buSzPts val="1400"/>
              <a:buChar char="■"/>
              <a:defRPr>
                <a:solidFill>
                  <a:schemeClr val="dk1"/>
                </a:solidFil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blipFill>
          <a:blip r:embed="rId13">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1600"/>
              </a:spcBef>
              <a:spcAft>
                <a:spcPts val="0"/>
              </a:spcAft>
              <a:buClr>
                <a:schemeClr val="lt2"/>
              </a:buClr>
              <a:buSzPts val="1400"/>
              <a:buChar char="○"/>
              <a:defRPr>
                <a:solidFill>
                  <a:schemeClr val="lt2"/>
                </a:solidFill>
              </a:defRPr>
            </a:lvl2pPr>
            <a:lvl3pPr marL="1371600" lvl="2" indent="-317500">
              <a:lnSpc>
                <a:spcPct val="115000"/>
              </a:lnSpc>
              <a:spcBef>
                <a:spcPts val="1600"/>
              </a:spcBef>
              <a:spcAft>
                <a:spcPts val="0"/>
              </a:spcAft>
              <a:buClr>
                <a:schemeClr val="lt2"/>
              </a:buClr>
              <a:buSzPts val="1400"/>
              <a:buChar char="■"/>
              <a:defRPr>
                <a:solidFill>
                  <a:schemeClr val="lt2"/>
                </a:solidFill>
              </a:defRPr>
            </a:lvl3pPr>
            <a:lvl4pPr marL="1828800" lvl="3" indent="-317500">
              <a:lnSpc>
                <a:spcPct val="115000"/>
              </a:lnSpc>
              <a:spcBef>
                <a:spcPts val="1600"/>
              </a:spcBef>
              <a:spcAft>
                <a:spcPts val="0"/>
              </a:spcAft>
              <a:buClr>
                <a:schemeClr val="lt2"/>
              </a:buClr>
              <a:buSzPts val="1400"/>
              <a:buChar char="●"/>
              <a:defRPr>
                <a:solidFill>
                  <a:schemeClr val="lt2"/>
                </a:solidFill>
              </a:defRPr>
            </a:lvl4pPr>
            <a:lvl5pPr marL="2286000" lvl="4" indent="-317500">
              <a:lnSpc>
                <a:spcPct val="115000"/>
              </a:lnSpc>
              <a:spcBef>
                <a:spcPts val="1600"/>
              </a:spcBef>
              <a:spcAft>
                <a:spcPts val="0"/>
              </a:spcAft>
              <a:buClr>
                <a:schemeClr val="lt2"/>
              </a:buClr>
              <a:buSzPts val="1400"/>
              <a:buChar char="○"/>
              <a:defRPr>
                <a:solidFill>
                  <a:schemeClr val="lt2"/>
                </a:solidFill>
              </a:defRPr>
            </a:lvl5pPr>
            <a:lvl6pPr marL="2743200" lvl="5" indent="-317500">
              <a:lnSpc>
                <a:spcPct val="115000"/>
              </a:lnSpc>
              <a:spcBef>
                <a:spcPts val="1600"/>
              </a:spcBef>
              <a:spcAft>
                <a:spcPts val="0"/>
              </a:spcAft>
              <a:buClr>
                <a:schemeClr val="lt2"/>
              </a:buClr>
              <a:buSzPts val="1400"/>
              <a:buChar char="■"/>
              <a:defRPr>
                <a:solidFill>
                  <a:schemeClr val="lt2"/>
                </a:solidFill>
              </a:defRPr>
            </a:lvl6pPr>
            <a:lvl7pPr marL="3200400" lvl="6" indent="-317500">
              <a:lnSpc>
                <a:spcPct val="115000"/>
              </a:lnSpc>
              <a:spcBef>
                <a:spcPts val="1600"/>
              </a:spcBef>
              <a:spcAft>
                <a:spcPts val="0"/>
              </a:spcAft>
              <a:buClr>
                <a:schemeClr val="lt2"/>
              </a:buClr>
              <a:buSzPts val="1400"/>
              <a:buChar char="●"/>
              <a:defRPr>
                <a:solidFill>
                  <a:schemeClr val="lt2"/>
                </a:solidFill>
              </a:defRPr>
            </a:lvl7pPr>
            <a:lvl8pPr marL="3657600" lvl="7" indent="-317500">
              <a:lnSpc>
                <a:spcPct val="115000"/>
              </a:lnSpc>
              <a:spcBef>
                <a:spcPts val="1600"/>
              </a:spcBef>
              <a:spcAft>
                <a:spcPts val="0"/>
              </a:spcAft>
              <a:buClr>
                <a:schemeClr val="lt2"/>
              </a:buClr>
              <a:buSzPts val="1400"/>
              <a:buChar char="○"/>
              <a:defRPr>
                <a:solidFill>
                  <a:schemeClr val="lt2"/>
                </a:solidFill>
              </a:defRPr>
            </a:lvl8pPr>
            <a:lvl9pPr marL="4114800" lvl="8" indent="-31750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3.tiff"/><Relationship Id="rId7"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microsoft.com/office/2007/relationships/hdphoto" Target="../media/hdphoto3.wdp"/><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hyperlink" Target="https://www.youtube.com/watch?v=-y_IHhshQc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40.png"/><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41.png"/><Relationship Id="rId4" Type="http://schemas.openxmlformats.org/officeDocument/2006/relationships/hyperlink" Target="https://www.youtube.com/watch?v=qHrN5Mf5sgo"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3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6.xml"/><Relationship Id="rId1" Type="http://schemas.openxmlformats.org/officeDocument/2006/relationships/slideLayout" Target="../slideLayouts/slideLayout3.xml"/><Relationship Id="rId5" Type="http://schemas.openxmlformats.org/officeDocument/2006/relationships/image" Target="../media/image45.png"/><Relationship Id="rId4" Type="http://schemas.openxmlformats.org/officeDocument/2006/relationships/image" Target="../media/image44.png"/></Relationships>
</file>

<file path=ppt/slides/_rels/slide37.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41.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4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4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4.xml"/><Relationship Id="rId1" Type="http://schemas.openxmlformats.org/officeDocument/2006/relationships/slideLayout" Target="../slideLayouts/slideLayout3.xml"/><Relationship Id="rId5" Type="http://schemas.microsoft.com/office/2007/relationships/hdphoto" Target="../media/hdphoto4.wdp"/><Relationship Id="rId4" Type="http://schemas.openxmlformats.org/officeDocument/2006/relationships/image" Target="../media/image52.png"/></Relationships>
</file>

<file path=ppt/slides/_rels/slide4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5.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4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7" Type="http://schemas.microsoft.com/office/2007/relationships/hdphoto" Target="../media/hdphoto2.wdp"/><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hyperlink" Target="https://play.kahoot.it/v2/?quizId=6b76dc7b-890c-4e9e-a7f1-838c4c8dfb49" TargetMode="Externa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1403293"/>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solidFill>
                  <a:schemeClr val="accent2">
                    <a:lumMod val="10000"/>
                  </a:schemeClr>
                </a:solidFill>
                <a:latin typeface="Centaur" panose="020F0502020204030204" pitchFamily="34" charset="0"/>
                <a:cs typeface="Centaur" panose="020F0502020204030204" pitchFamily="34" charset="0"/>
              </a:rPr>
              <a:t>Professional Selling:</a:t>
            </a:r>
            <a:endParaRPr b="1" dirty="0">
              <a:solidFill>
                <a:schemeClr val="accent2">
                  <a:lumMod val="10000"/>
                </a:schemeClr>
              </a:solidFill>
              <a:latin typeface="Centaur" panose="020F0502020204030204" pitchFamily="34" charset="0"/>
              <a:cs typeface="Centaur" panose="020F0502020204030204" pitchFamily="34" charset="0"/>
            </a:endParaRPr>
          </a:p>
          <a:p>
            <a:pPr marL="0" lvl="0" indent="0" algn="ctr" rtl="0">
              <a:spcBef>
                <a:spcPts val="0"/>
              </a:spcBef>
              <a:spcAft>
                <a:spcPts val="0"/>
              </a:spcAft>
              <a:buNone/>
            </a:pPr>
            <a:r>
              <a:rPr lang="en" sz="2400" b="1" dirty="0">
                <a:solidFill>
                  <a:schemeClr val="accent2">
                    <a:lumMod val="10000"/>
                  </a:schemeClr>
                </a:solidFill>
                <a:latin typeface="Centaur" panose="020F0502020204030204" pitchFamily="34" charset="0"/>
                <a:cs typeface="Centaur" panose="020F0502020204030204" pitchFamily="34" charset="0"/>
              </a:rPr>
              <a:t>A Study of ECU COB Students</a:t>
            </a:r>
            <a:endParaRPr sz="2400" b="1" dirty="0">
              <a:solidFill>
                <a:schemeClr val="accent2">
                  <a:lumMod val="10000"/>
                </a:schemeClr>
              </a:solidFill>
              <a:latin typeface="Centaur" panose="020F0502020204030204" pitchFamily="34" charset="0"/>
              <a:cs typeface="Centaur" panose="020F0502020204030204" pitchFamily="34" charset="0"/>
            </a:endParaRPr>
          </a:p>
          <a:p>
            <a:pPr marL="0" lvl="0" indent="0" algn="ctr" rtl="0">
              <a:spcBef>
                <a:spcPts val="0"/>
              </a:spcBef>
              <a:spcAft>
                <a:spcPts val="0"/>
              </a:spcAft>
              <a:buNone/>
            </a:pPr>
            <a:endParaRPr sz="2400" dirty="0"/>
          </a:p>
        </p:txBody>
      </p:sp>
      <p:sp>
        <p:nvSpPr>
          <p:cNvPr id="55" name="Google Shape;55;p13"/>
          <p:cNvSpPr txBox="1">
            <a:spLocks noGrp="1"/>
          </p:cNvSpPr>
          <p:nvPr>
            <p:ph type="subTitle" idx="1"/>
          </p:nvPr>
        </p:nvSpPr>
        <p:spPr>
          <a:xfrm>
            <a:off x="311700" y="3455893"/>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accent2">
                    <a:lumMod val="10000"/>
                  </a:schemeClr>
                </a:solidFill>
                <a:latin typeface="Centaur" panose="02030504050205020304" pitchFamily="18" charset="77"/>
              </a:rPr>
              <a:t>Andrew William Lee</a:t>
            </a:r>
            <a:endParaRPr b="1" dirty="0">
              <a:solidFill>
                <a:schemeClr val="accent2">
                  <a:lumMod val="10000"/>
                </a:schemeClr>
              </a:solidFill>
              <a:latin typeface="Centaur" panose="02030504050205020304" pitchFamily="18" charset="77"/>
            </a:endParaRPr>
          </a:p>
          <a:p>
            <a:pPr marL="0" lvl="0" indent="0" algn="ctr" rtl="0">
              <a:spcBef>
                <a:spcPts val="0"/>
              </a:spcBef>
              <a:spcAft>
                <a:spcPts val="0"/>
              </a:spcAft>
              <a:buNone/>
            </a:pPr>
            <a:r>
              <a:rPr lang="en" b="1" dirty="0">
                <a:solidFill>
                  <a:schemeClr val="accent2">
                    <a:lumMod val="10000"/>
                  </a:schemeClr>
                </a:solidFill>
                <a:latin typeface="Centaur" panose="02030504050205020304" pitchFamily="18" charset="77"/>
              </a:rPr>
              <a:t>ECU Honors College</a:t>
            </a:r>
            <a:endParaRPr b="1" dirty="0">
              <a:solidFill>
                <a:schemeClr val="accent2">
                  <a:lumMod val="10000"/>
                </a:schemeClr>
              </a:solidFill>
              <a:latin typeface="Centaur" panose="02030504050205020304" pitchFamily="18" charset="77"/>
            </a:endParaRPr>
          </a:p>
        </p:txBody>
      </p:sp>
      <p:sp>
        <p:nvSpPr>
          <p:cNvPr id="9" name="Rectangle 57">
            <a:extLst>
              <a:ext uri="{FF2B5EF4-FFF2-40B4-BE49-F238E27FC236}">
                <a16:creationId xmlns:a16="http://schemas.microsoft.com/office/drawing/2014/main" id="{A4FB8A13-475C-884D-8F05-6ACF305D1099}"/>
              </a:ext>
            </a:extLst>
          </p:cNvPr>
          <p:cNvSpPr>
            <a:spLocks noChangeArrowheads="1"/>
          </p:cNvSpPr>
          <p:nvPr/>
        </p:nvSpPr>
        <p:spPr bwMode="auto">
          <a:xfrm>
            <a:off x="19953962" y="1853018"/>
            <a:ext cx="21729411" cy="1377407"/>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eaLnBrk="1" hangingPunct="1"/>
            <a:endParaRPr lang="en-US" altLang="en-US"/>
          </a:p>
        </p:txBody>
      </p:sp>
      <p:pic>
        <p:nvPicPr>
          <p:cNvPr id="5" name="Picture 4">
            <a:extLst>
              <a:ext uri="{FF2B5EF4-FFF2-40B4-BE49-F238E27FC236}">
                <a16:creationId xmlns:a16="http://schemas.microsoft.com/office/drawing/2014/main" id="{A19672A1-131E-464C-A1D0-F4F33F955E47}"/>
              </a:ext>
            </a:extLst>
          </p:cNvPr>
          <p:cNvPicPr>
            <a:picLocks noChangeAspect="1"/>
          </p:cNvPicPr>
          <p:nvPr/>
        </p:nvPicPr>
        <p:blipFill>
          <a:blip r:embed="rId3"/>
          <a:stretch>
            <a:fillRect/>
          </a:stretch>
        </p:blipFill>
        <p:spPr>
          <a:xfrm>
            <a:off x="2598945" y="173949"/>
            <a:ext cx="3946109" cy="87348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12"/>
        <p:cNvGrpSpPr/>
        <p:nvPr/>
      </p:nvGrpSpPr>
      <p:grpSpPr>
        <a:xfrm>
          <a:off x="0" y="0"/>
          <a:ext cx="0" cy="0"/>
          <a:chOff x="0" y="0"/>
          <a:chExt cx="0" cy="0"/>
        </a:xfrm>
      </p:grpSpPr>
      <p:pic>
        <p:nvPicPr>
          <p:cNvPr id="113" name="Google Shape;113;p22"/>
          <p:cNvPicPr preferRelativeResize="0"/>
          <p:nvPr/>
        </p:nvPicPr>
        <p:blipFill>
          <a:blip r:embed="rId4">
            <a:alphaModFix/>
          </a:blip>
          <a:stretch>
            <a:fillRect/>
          </a:stretch>
        </p:blipFill>
        <p:spPr>
          <a:xfrm>
            <a:off x="1342657" y="2859505"/>
            <a:ext cx="1891800" cy="1745345"/>
          </a:xfrm>
          <a:prstGeom prst="rect">
            <a:avLst/>
          </a:prstGeom>
          <a:noFill/>
          <a:ln>
            <a:noFill/>
          </a:ln>
        </p:spPr>
      </p:pic>
      <p:pic>
        <p:nvPicPr>
          <p:cNvPr id="114" name="Google Shape;114;p22"/>
          <p:cNvPicPr preferRelativeResize="0"/>
          <p:nvPr/>
        </p:nvPicPr>
        <p:blipFill>
          <a:blip r:embed="rId5">
            <a:alphaModFix/>
            <a:biLevel thresh="75000"/>
            <a:extLst>
              <a:ext uri="{BEBA8EAE-BF5A-486C-A8C5-ECC9F3942E4B}">
                <a14:imgProps xmlns:a14="http://schemas.microsoft.com/office/drawing/2010/main">
                  <a14:imgLayer r:embed="rId6">
                    <a14:imgEffect>
                      <a14:colorTemperature colorTemp="3204"/>
                    </a14:imgEffect>
                    <a14:imgEffect>
                      <a14:saturation sat="0"/>
                    </a14:imgEffect>
                  </a14:imgLayer>
                </a14:imgProps>
              </a:ext>
            </a:extLst>
          </a:blip>
          <a:stretch>
            <a:fillRect/>
          </a:stretch>
        </p:blipFill>
        <p:spPr>
          <a:xfrm>
            <a:off x="5772551" y="2237225"/>
            <a:ext cx="1501758" cy="2571750"/>
          </a:xfrm>
          <a:prstGeom prst="rect">
            <a:avLst/>
          </a:prstGeom>
          <a:noFill/>
          <a:ln>
            <a:noFill/>
          </a:ln>
        </p:spPr>
      </p:pic>
      <p:pic>
        <p:nvPicPr>
          <p:cNvPr id="115" name="Google Shape;115;p22"/>
          <p:cNvPicPr preferRelativeResize="0"/>
          <p:nvPr/>
        </p:nvPicPr>
        <p:blipFill>
          <a:blip r:embed="rId7">
            <a:alphaModFix/>
          </a:blip>
          <a:stretch>
            <a:fillRect/>
          </a:stretch>
        </p:blipFill>
        <p:spPr>
          <a:xfrm>
            <a:off x="303638" y="969751"/>
            <a:ext cx="3969824" cy="1512200"/>
          </a:xfrm>
          <a:prstGeom prst="rect">
            <a:avLst/>
          </a:prstGeom>
          <a:noFill/>
          <a:ln>
            <a:noFill/>
          </a:ln>
        </p:spPr>
      </p:pic>
      <p:sp>
        <p:nvSpPr>
          <p:cNvPr id="116" name="Google Shape;116;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Previous Research</a:t>
            </a:r>
            <a:endParaRPr b="1" dirty="0">
              <a:solidFill>
                <a:schemeClr val="bg1"/>
              </a:solidFill>
              <a:latin typeface="Centaur" panose="02030504050205020304" pitchFamily="18" charset="77"/>
            </a:endParaRPr>
          </a:p>
        </p:txBody>
      </p:sp>
      <p:sp>
        <p:nvSpPr>
          <p:cNvPr id="117" name="Google Shape;117;p22"/>
          <p:cNvSpPr txBox="1">
            <a:spLocks noGrp="1"/>
          </p:cNvSpPr>
          <p:nvPr>
            <p:ph type="body" idx="1"/>
          </p:nvPr>
        </p:nvSpPr>
        <p:spPr>
          <a:xfrm>
            <a:off x="-64650" y="1305400"/>
            <a:ext cx="4706400" cy="840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dirty="0">
                <a:solidFill>
                  <a:srgbClr val="FFFFFF"/>
                </a:solidFill>
                <a:latin typeface="Centaur" panose="02030504050205020304" pitchFamily="18" charset="77"/>
              </a:rPr>
              <a:t>Perceptions of sales as a career greatly influence students’ interest in sales.</a:t>
            </a:r>
            <a:endParaRPr dirty="0">
              <a:solidFill>
                <a:srgbClr val="FFFFFF"/>
              </a:solidFill>
              <a:latin typeface="Centaur" panose="02030504050205020304" pitchFamily="18" charset="77"/>
            </a:endParaRPr>
          </a:p>
        </p:txBody>
      </p:sp>
      <p:sp>
        <p:nvSpPr>
          <p:cNvPr id="118" name="Google Shape;118;p22"/>
          <p:cNvSpPr txBox="1">
            <a:spLocks noGrp="1"/>
          </p:cNvSpPr>
          <p:nvPr>
            <p:ph type="body" idx="1"/>
          </p:nvPr>
        </p:nvSpPr>
        <p:spPr>
          <a:xfrm>
            <a:off x="4293225" y="3103025"/>
            <a:ext cx="4460400" cy="11067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dirty="0">
                <a:solidFill>
                  <a:srgbClr val="FFFFFF"/>
                </a:solidFill>
                <a:latin typeface="Centaur" panose="02030504050205020304" pitchFamily="18" charset="77"/>
              </a:rPr>
              <a:t>Interest in sales influences a students’ choice to pursue sales education.</a:t>
            </a:r>
            <a:endParaRPr dirty="0">
              <a:solidFill>
                <a:srgbClr val="FFFFFF"/>
              </a:solidFill>
              <a:latin typeface="Centaur" panose="02030504050205020304" pitchFamily="18" charset="77"/>
            </a:endParaRPr>
          </a:p>
        </p:txBody>
      </p:sp>
      <p:pic>
        <p:nvPicPr>
          <p:cNvPr id="119" name="Google Shape;119;p22"/>
          <p:cNvPicPr preferRelativeResize="0"/>
          <p:nvPr/>
        </p:nvPicPr>
        <p:blipFill>
          <a:blip r:embed="rId8">
            <a:alphaModFix/>
          </a:blip>
          <a:stretch>
            <a:fillRect/>
          </a:stretch>
        </p:blipFill>
        <p:spPr>
          <a:xfrm>
            <a:off x="6285575" y="216800"/>
            <a:ext cx="1687550" cy="1179526"/>
          </a:xfrm>
          <a:prstGeom prst="rect">
            <a:avLst/>
          </a:prstGeom>
          <a:noFill/>
          <a:ln>
            <a:noFill/>
          </a:ln>
        </p:spPr>
      </p:pic>
      <p:sp>
        <p:nvSpPr>
          <p:cNvPr id="120" name="Google Shape;120;p22"/>
          <p:cNvSpPr txBox="1">
            <a:spLocks noGrp="1"/>
          </p:cNvSpPr>
          <p:nvPr>
            <p:ph type="body" idx="1"/>
          </p:nvPr>
        </p:nvSpPr>
        <p:spPr>
          <a:xfrm>
            <a:off x="4437600" y="1396325"/>
            <a:ext cx="4706400" cy="840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dirty="0">
                <a:solidFill>
                  <a:srgbClr val="FFFFFF"/>
                </a:solidFill>
                <a:latin typeface="Centaur" panose="02030504050205020304" pitchFamily="18" charset="77"/>
              </a:rPr>
              <a:t>Changes in attitude towards sales can occur if sales is presented in a realistic way.</a:t>
            </a:r>
            <a:endParaRPr dirty="0">
              <a:solidFill>
                <a:srgbClr val="FFFFFF"/>
              </a:solidFill>
              <a:latin typeface="Centaur" panose="02030504050205020304" pitchFamily="18" charset="77"/>
            </a:endParaRPr>
          </a:p>
        </p:txBody>
      </p:sp>
      <p:sp>
        <p:nvSpPr>
          <p:cNvPr id="121" name="Google Shape;121;p22"/>
          <p:cNvSpPr txBox="1">
            <a:spLocks noGrp="1"/>
          </p:cNvSpPr>
          <p:nvPr>
            <p:ph type="body" idx="1"/>
          </p:nvPr>
        </p:nvSpPr>
        <p:spPr>
          <a:xfrm>
            <a:off x="-64650" y="3311725"/>
            <a:ext cx="4706400" cy="840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dirty="0">
                <a:solidFill>
                  <a:srgbClr val="FFFFFF"/>
                </a:solidFill>
                <a:latin typeface="Centaur" panose="02030504050205020304" pitchFamily="18" charset="77"/>
              </a:rPr>
              <a:t>Males are more likely to pursue sales education than females.</a:t>
            </a:r>
            <a:endParaRPr dirty="0">
              <a:solidFill>
                <a:srgbClr val="FFFFFF"/>
              </a:solidFill>
              <a:latin typeface="Centaur" panose="02030504050205020304" pitchFamily="18"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fade">
                                      <p:cBhvr>
                                        <p:cTn id="7" dur="1000"/>
                                        <p:tgtEl>
                                          <p:spTgt spid="117"/>
                                        </p:tgtEl>
                                      </p:cBhvr>
                                    </p:animEffect>
                                  </p:childTnLst>
                                </p:cTn>
                              </p:par>
                              <p:par>
                                <p:cTn id="8" presetID="10" presetClass="entr" presetSubtype="0" fill="hold" nodeType="withEffect">
                                  <p:stCondLst>
                                    <p:cond delay="0"/>
                                  </p:stCondLst>
                                  <p:childTnLst>
                                    <p:set>
                                      <p:cBhvr>
                                        <p:cTn id="9" dur="1" fill="hold">
                                          <p:stCondLst>
                                            <p:cond delay="0"/>
                                          </p:stCondLst>
                                        </p:cTn>
                                        <p:tgtEl>
                                          <p:spTgt spid="115"/>
                                        </p:tgtEl>
                                        <p:attrNameLst>
                                          <p:attrName>style.visibility</p:attrName>
                                        </p:attrNameLst>
                                      </p:cBhvr>
                                      <p:to>
                                        <p:strVal val="visible"/>
                                      </p:to>
                                    </p:set>
                                    <p:animEffect transition="in" filter="fade">
                                      <p:cBhvr>
                                        <p:cTn id="10" dur="1000"/>
                                        <p:tgtEl>
                                          <p:spTgt spid="1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8"/>
                                        </p:tgtEl>
                                        <p:attrNameLst>
                                          <p:attrName>style.visibility</p:attrName>
                                        </p:attrNameLst>
                                      </p:cBhvr>
                                      <p:to>
                                        <p:strVal val="visible"/>
                                      </p:to>
                                    </p:set>
                                    <p:animEffect transition="in" filter="fade">
                                      <p:cBhvr>
                                        <p:cTn id="15" dur="300"/>
                                        <p:tgtEl>
                                          <p:spTgt spid="118"/>
                                        </p:tgtEl>
                                      </p:cBhvr>
                                    </p:animEffect>
                                  </p:childTnLst>
                                </p:cTn>
                              </p:par>
                              <p:par>
                                <p:cTn id="16" presetID="10" presetClass="entr" presetSubtype="0" fill="hold" nodeType="withEffect">
                                  <p:stCondLst>
                                    <p:cond delay="0"/>
                                  </p:stCondLst>
                                  <p:childTnLst>
                                    <p:set>
                                      <p:cBhvr>
                                        <p:cTn id="17" dur="1" fill="hold">
                                          <p:stCondLst>
                                            <p:cond delay="0"/>
                                          </p:stCondLst>
                                        </p:cTn>
                                        <p:tgtEl>
                                          <p:spTgt spid="114"/>
                                        </p:tgtEl>
                                        <p:attrNameLst>
                                          <p:attrName>style.visibility</p:attrName>
                                        </p:attrNameLst>
                                      </p:cBhvr>
                                      <p:to>
                                        <p:strVal val="visible"/>
                                      </p:to>
                                    </p:set>
                                    <p:animEffect transition="in" filter="fade">
                                      <p:cBhvr>
                                        <p:cTn id="18" dur="1000"/>
                                        <p:tgtEl>
                                          <p:spTgt spid="1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0"/>
                                        </p:tgtEl>
                                        <p:attrNameLst>
                                          <p:attrName>style.visibility</p:attrName>
                                        </p:attrNameLst>
                                      </p:cBhvr>
                                      <p:to>
                                        <p:strVal val="visible"/>
                                      </p:to>
                                    </p:set>
                                    <p:animEffect transition="in" filter="fade">
                                      <p:cBhvr>
                                        <p:cTn id="23" dur="300"/>
                                        <p:tgtEl>
                                          <p:spTgt spid="120"/>
                                        </p:tgtEl>
                                      </p:cBhvr>
                                    </p:animEffect>
                                  </p:childTnLst>
                                </p:cTn>
                              </p:par>
                              <p:par>
                                <p:cTn id="24" presetID="10" presetClass="entr" presetSubtype="0" fill="hold" nodeType="with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fade">
                                      <p:cBhvr>
                                        <p:cTn id="26" dur="1000"/>
                                        <p:tgtEl>
                                          <p:spTgt spid="11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3"/>
                                        </p:tgtEl>
                                        <p:attrNameLst>
                                          <p:attrName>style.visibility</p:attrName>
                                        </p:attrNameLst>
                                      </p:cBhvr>
                                      <p:to>
                                        <p:strVal val="visible"/>
                                      </p:to>
                                    </p:set>
                                    <p:animEffect transition="in" filter="fade">
                                      <p:cBhvr>
                                        <p:cTn id="31" dur="300"/>
                                        <p:tgtEl>
                                          <p:spTgt spid="113"/>
                                        </p:tgtEl>
                                      </p:cBhvr>
                                    </p:animEffect>
                                  </p:childTnLst>
                                </p:cTn>
                              </p:par>
                              <p:par>
                                <p:cTn id="32" presetID="10" presetClass="entr" presetSubtype="0" fill="hold" nodeType="withEffect">
                                  <p:stCondLst>
                                    <p:cond delay="0"/>
                                  </p:stCondLst>
                                  <p:childTnLst>
                                    <p:set>
                                      <p:cBhvr>
                                        <p:cTn id="33" dur="1" fill="hold">
                                          <p:stCondLst>
                                            <p:cond delay="0"/>
                                          </p:stCondLst>
                                        </p:cTn>
                                        <p:tgtEl>
                                          <p:spTgt spid="121"/>
                                        </p:tgtEl>
                                        <p:attrNameLst>
                                          <p:attrName>style.visibility</p:attrName>
                                        </p:attrNameLst>
                                      </p:cBhvr>
                                      <p:to>
                                        <p:strVal val="visible"/>
                                      </p:to>
                                    </p:set>
                                    <p:animEffect transition="in" filter="fade">
                                      <p:cBhvr>
                                        <p:cTn id="34" dur="10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25"/>
        <p:cNvGrpSpPr/>
        <p:nvPr/>
      </p:nvGrpSpPr>
      <p:grpSpPr>
        <a:xfrm>
          <a:off x="0" y="0"/>
          <a:ext cx="0" cy="0"/>
          <a:chOff x="0" y="0"/>
          <a:chExt cx="0" cy="0"/>
        </a:xfrm>
      </p:grpSpPr>
      <p:sp>
        <p:nvSpPr>
          <p:cNvPr id="126" name="Google Shape;126;p23"/>
          <p:cNvSpPr txBox="1">
            <a:spLocks noGrp="1"/>
          </p:cNvSpPr>
          <p:nvPr>
            <p:ph type="title"/>
          </p:nvPr>
        </p:nvSpPr>
        <p:spPr>
          <a:xfrm>
            <a:off x="311700" y="1946850"/>
            <a:ext cx="8520600" cy="1249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6000" b="1" dirty="0">
                <a:solidFill>
                  <a:schemeClr val="bg1"/>
                </a:solidFill>
                <a:latin typeface="Centaur" panose="02030504050205020304" pitchFamily="18" charset="77"/>
              </a:rPr>
              <a:t>Demographics</a:t>
            </a:r>
            <a:endParaRPr sz="6000" b="1" dirty="0">
              <a:solidFill>
                <a:schemeClr val="bg1"/>
              </a:solidFill>
              <a:latin typeface="Centaur" panose="02030504050205020304" pitchFamily="18" charset="77"/>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30"/>
        <p:cNvGrpSpPr/>
        <p:nvPr/>
      </p:nvGrpSpPr>
      <p:grpSpPr>
        <a:xfrm>
          <a:off x="0" y="0"/>
          <a:ext cx="0" cy="0"/>
          <a:chOff x="0" y="0"/>
          <a:chExt cx="0" cy="0"/>
        </a:xfrm>
      </p:grpSpPr>
      <p:sp>
        <p:nvSpPr>
          <p:cNvPr id="131" name="Google Shape;131;p24"/>
          <p:cNvSpPr txBox="1">
            <a:spLocks noGrp="1"/>
          </p:cNvSpPr>
          <p:nvPr>
            <p:ph type="title"/>
          </p:nvPr>
        </p:nvSpPr>
        <p:spPr>
          <a:xfrm>
            <a:off x="311700" y="83150"/>
            <a:ext cx="8520600" cy="100013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Demographics</a:t>
            </a:r>
            <a:br>
              <a:rPr lang="en" b="1" dirty="0">
                <a:solidFill>
                  <a:schemeClr val="bg1"/>
                </a:solidFill>
                <a:latin typeface="Centaur" panose="02030504050205020304" pitchFamily="18" charset="77"/>
              </a:rPr>
            </a:br>
            <a:r>
              <a:rPr lang="en" sz="2400" dirty="0">
                <a:solidFill>
                  <a:schemeClr val="bg1"/>
                </a:solidFill>
                <a:latin typeface="Centaur" panose="02030504050205020304" pitchFamily="18" charset="77"/>
              </a:rPr>
              <a:t>Responses by Major</a:t>
            </a:r>
            <a:endParaRPr sz="2400" dirty="0">
              <a:solidFill>
                <a:schemeClr val="bg1"/>
              </a:solidFill>
              <a:latin typeface="Centaur" panose="02030504050205020304" pitchFamily="18" charset="77"/>
            </a:endParaRPr>
          </a:p>
        </p:txBody>
      </p:sp>
      <p:pic>
        <p:nvPicPr>
          <p:cNvPr id="132" name="Google Shape;132;p24" title="Chart"/>
          <p:cNvPicPr preferRelativeResize="0"/>
          <p:nvPr/>
        </p:nvPicPr>
        <p:blipFill rotWithShape="1">
          <a:blip r:embed="rId4">
            <a:alphaModFix/>
          </a:blip>
          <a:srcRect l="1470" t="12787" r="-1469" b="-2590"/>
          <a:stretch/>
        </p:blipFill>
        <p:spPr>
          <a:xfrm>
            <a:off x="1396583" y="944984"/>
            <a:ext cx="6782913" cy="3852341"/>
          </a:xfrm>
          <a:prstGeom prst="rect">
            <a:avLst/>
          </a:prstGeom>
          <a:noFill/>
          <a:ln>
            <a:noFill/>
          </a:ln>
        </p:spPr>
      </p:pic>
      <p:sp>
        <p:nvSpPr>
          <p:cNvPr id="133" name="Google Shape;133;p24"/>
          <p:cNvSpPr txBox="1"/>
          <p:nvPr/>
        </p:nvSpPr>
        <p:spPr>
          <a:xfrm>
            <a:off x="145550" y="4797325"/>
            <a:ext cx="7741500" cy="276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dirty="0">
                <a:solidFill>
                  <a:schemeClr val="bg1"/>
                </a:solidFill>
                <a:latin typeface="Centaur" panose="02030504050205020304" pitchFamily="18" charset="77"/>
              </a:rPr>
              <a:t>A total of 424 Responses were received for a 70.6% response rate (conservative estimate)</a:t>
            </a:r>
            <a:endParaRPr sz="1200" dirty="0">
              <a:solidFill>
                <a:schemeClr val="bg1"/>
              </a:solidFill>
              <a:latin typeface="Centaur" panose="02030504050205020304" pitchFamily="18" charset="77"/>
            </a:endParaRPr>
          </a:p>
          <a:p>
            <a:pPr marL="0" lvl="0" indent="0" algn="l" rtl="0">
              <a:spcBef>
                <a:spcPts val="1600"/>
              </a:spcBef>
              <a:spcAft>
                <a:spcPts val="0"/>
              </a:spcAft>
              <a:buNone/>
            </a:pP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37"/>
        <p:cNvGrpSpPr/>
        <p:nvPr/>
      </p:nvGrpSpPr>
      <p:grpSpPr>
        <a:xfrm>
          <a:off x="0" y="0"/>
          <a:ext cx="0" cy="0"/>
          <a:chOff x="0" y="0"/>
          <a:chExt cx="0" cy="0"/>
        </a:xfrm>
      </p:grpSpPr>
      <p:sp>
        <p:nvSpPr>
          <p:cNvPr id="138" name="Google Shape;138;p25"/>
          <p:cNvSpPr txBox="1">
            <a:spLocks noGrp="1"/>
          </p:cNvSpPr>
          <p:nvPr>
            <p:ph type="title"/>
          </p:nvPr>
        </p:nvSpPr>
        <p:spPr>
          <a:xfrm>
            <a:off x="311700" y="250175"/>
            <a:ext cx="8520600" cy="111516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Demographics</a:t>
            </a:r>
            <a:br>
              <a:rPr lang="en" b="1" dirty="0">
                <a:solidFill>
                  <a:schemeClr val="bg1"/>
                </a:solidFill>
                <a:latin typeface="Centaur" panose="02030504050205020304" pitchFamily="18" charset="77"/>
              </a:rPr>
            </a:br>
            <a:r>
              <a:rPr lang="en" dirty="0">
                <a:solidFill>
                  <a:schemeClr val="bg1"/>
                </a:solidFill>
                <a:latin typeface="Centaur" panose="02030504050205020304" pitchFamily="18" charset="77"/>
              </a:rPr>
              <a:t>Responses by Classification</a:t>
            </a:r>
            <a:endParaRPr dirty="0">
              <a:solidFill>
                <a:schemeClr val="bg1"/>
              </a:solidFill>
              <a:latin typeface="Centaur" panose="02030504050205020304" pitchFamily="18" charset="77"/>
            </a:endParaRPr>
          </a:p>
        </p:txBody>
      </p:sp>
      <p:pic>
        <p:nvPicPr>
          <p:cNvPr id="139" name="Google Shape;139;p25" title="Chart"/>
          <p:cNvPicPr preferRelativeResize="0"/>
          <p:nvPr/>
        </p:nvPicPr>
        <p:blipFill rotWithShape="1">
          <a:blip r:embed="rId4">
            <a:alphaModFix/>
          </a:blip>
          <a:srcRect t="12851"/>
          <a:stretch/>
        </p:blipFill>
        <p:spPr>
          <a:xfrm>
            <a:off x="1158651" y="1365337"/>
            <a:ext cx="6826674" cy="367868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43"/>
        <p:cNvGrpSpPr/>
        <p:nvPr/>
      </p:nvGrpSpPr>
      <p:grpSpPr>
        <a:xfrm>
          <a:off x="0" y="0"/>
          <a:ext cx="0" cy="0"/>
          <a:chOff x="0" y="0"/>
          <a:chExt cx="0" cy="0"/>
        </a:xfrm>
      </p:grpSpPr>
      <p:sp>
        <p:nvSpPr>
          <p:cNvPr id="144" name="Google Shape;144;p26"/>
          <p:cNvSpPr txBox="1">
            <a:spLocks noGrp="1"/>
          </p:cNvSpPr>
          <p:nvPr>
            <p:ph type="title"/>
          </p:nvPr>
        </p:nvSpPr>
        <p:spPr>
          <a:xfrm>
            <a:off x="311700" y="250725"/>
            <a:ext cx="8520600" cy="127745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Demographics</a:t>
            </a:r>
            <a:br>
              <a:rPr lang="en" b="1" dirty="0">
                <a:solidFill>
                  <a:schemeClr val="bg1"/>
                </a:solidFill>
                <a:latin typeface="Centaur" panose="02030504050205020304" pitchFamily="18" charset="77"/>
              </a:rPr>
            </a:br>
            <a:r>
              <a:rPr lang="en" sz="2400" dirty="0">
                <a:solidFill>
                  <a:schemeClr val="bg1"/>
                </a:solidFill>
                <a:latin typeface="Centaur" panose="02030504050205020304" pitchFamily="18" charset="77"/>
              </a:rPr>
              <a:t>Responses by Gender</a:t>
            </a:r>
            <a:endParaRPr dirty="0">
              <a:solidFill>
                <a:schemeClr val="bg1"/>
              </a:solidFill>
              <a:latin typeface="Centaur" panose="02030504050205020304" pitchFamily="18" charset="77"/>
            </a:endParaRPr>
          </a:p>
        </p:txBody>
      </p:sp>
      <p:pic>
        <p:nvPicPr>
          <p:cNvPr id="145" name="Google Shape;145;p26" title="Chart"/>
          <p:cNvPicPr preferRelativeResize="0"/>
          <p:nvPr/>
        </p:nvPicPr>
        <p:blipFill rotWithShape="1">
          <a:blip r:embed="rId4">
            <a:alphaModFix/>
          </a:blip>
          <a:srcRect t="13704"/>
          <a:stretch/>
        </p:blipFill>
        <p:spPr>
          <a:xfrm>
            <a:off x="1078675" y="1415441"/>
            <a:ext cx="6986649" cy="372805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49"/>
        <p:cNvGrpSpPr/>
        <p:nvPr/>
      </p:nvGrpSpPr>
      <p:grpSpPr>
        <a:xfrm>
          <a:off x="0" y="0"/>
          <a:ext cx="0" cy="0"/>
          <a:chOff x="0" y="0"/>
          <a:chExt cx="0" cy="0"/>
        </a:xfrm>
      </p:grpSpPr>
      <p:sp>
        <p:nvSpPr>
          <p:cNvPr id="150" name="Google Shape;150;p27"/>
          <p:cNvSpPr txBox="1">
            <a:spLocks noGrp="1"/>
          </p:cNvSpPr>
          <p:nvPr>
            <p:ph type="title"/>
          </p:nvPr>
        </p:nvSpPr>
        <p:spPr>
          <a:xfrm>
            <a:off x="311700" y="1946850"/>
            <a:ext cx="8520600" cy="1249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6000" b="1" dirty="0">
                <a:solidFill>
                  <a:schemeClr val="bg1"/>
                </a:solidFill>
                <a:latin typeface="Centaur" panose="02030504050205020304" pitchFamily="18" charset="77"/>
              </a:rPr>
              <a:t>Key Findings</a:t>
            </a:r>
            <a:endParaRPr sz="6000" b="1" dirty="0">
              <a:solidFill>
                <a:schemeClr val="bg1"/>
              </a:solidFill>
              <a:latin typeface="Centaur" panose="02030504050205020304" pitchFamily="18" charset="77"/>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54"/>
        <p:cNvGrpSpPr/>
        <p:nvPr/>
      </p:nvGrpSpPr>
      <p:grpSpPr>
        <a:xfrm>
          <a:off x="0" y="0"/>
          <a:ext cx="0" cy="0"/>
          <a:chOff x="0" y="0"/>
          <a:chExt cx="0" cy="0"/>
        </a:xfrm>
      </p:grpSpPr>
      <p:sp>
        <p:nvSpPr>
          <p:cNvPr id="155" name="Google Shape;155;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Key Findings - Interests of COB Students</a:t>
            </a:r>
            <a:endParaRPr b="1" dirty="0">
              <a:solidFill>
                <a:schemeClr val="bg1"/>
              </a:solidFill>
              <a:latin typeface="Centaur" panose="02030504050205020304" pitchFamily="18" charset="77"/>
            </a:endParaRPr>
          </a:p>
        </p:txBody>
      </p:sp>
      <p:sp>
        <p:nvSpPr>
          <p:cNvPr id="156" name="Google Shape;156;p28"/>
          <p:cNvSpPr txBox="1">
            <a:spLocks noGrp="1"/>
          </p:cNvSpPr>
          <p:nvPr>
            <p:ph type="body" idx="1"/>
          </p:nvPr>
        </p:nvSpPr>
        <p:spPr>
          <a:xfrm>
            <a:off x="311700" y="1152475"/>
            <a:ext cx="38358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FFFFFF"/>
              </a:buClr>
              <a:buSzPts val="1800"/>
              <a:buChar char="●"/>
            </a:pPr>
            <a:r>
              <a:rPr lang="en" sz="2400" dirty="0">
                <a:solidFill>
                  <a:schemeClr val="bg1"/>
                </a:solidFill>
                <a:latin typeface="Centaur" panose="02030504050205020304" pitchFamily="18" charset="77"/>
              </a:rPr>
              <a:t>Students believe sales positions are common first jobs</a:t>
            </a:r>
            <a:endParaRPr sz="2400" dirty="0">
              <a:solidFill>
                <a:schemeClr val="bg1"/>
              </a:solidFill>
              <a:latin typeface="Centaur" panose="02030504050205020304" pitchFamily="18" charset="77"/>
            </a:endParaRPr>
          </a:p>
          <a:p>
            <a:pPr marL="457200" lvl="0" indent="-342900" algn="l" rtl="0">
              <a:spcBef>
                <a:spcPts val="0"/>
              </a:spcBef>
              <a:spcAft>
                <a:spcPts val="0"/>
              </a:spcAft>
              <a:buClr>
                <a:srgbClr val="FFFFFF"/>
              </a:buClr>
              <a:buSzPts val="1800"/>
              <a:buChar char="●"/>
            </a:pPr>
            <a:r>
              <a:rPr lang="en" sz="2400" dirty="0">
                <a:solidFill>
                  <a:schemeClr val="bg1"/>
                </a:solidFill>
                <a:latin typeface="Centaur" panose="02030504050205020304" pitchFamily="18" charset="77"/>
              </a:rPr>
              <a:t>About half of students surveyed are interested in pursuing a career in sales, while more are willing to start in sales after graduation.</a:t>
            </a:r>
            <a:endParaRPr sz="2400" dirty="0">
              <a:solidFill>
                <a:schemeClr val="bg1"/>
              </a:solidFill>
              <a:latin typeface="Centaur" panose="02030504050205020304" pitchFamily="18" charset="77"/>
            </a:endParaRPr>
          </a:p>
        </p:txBody>
      </p:sp>
      <p:pic>
        <p:nvPicPr>
          <p:cNvPr id="157" name="Google Shape;157;p28"/>
          <p:cNvPicPr preferRelativeResize="0"/>
          <p:nvPr/>
        </p:nvPicPr>
        <p:blipFill>
          <a:blip r:embed="rId4">
            <a:alphaModFix/>
          </a:blip>
          <a:stretch>
            <a:fillRect/>
          </a:stretch>
        </p:blipFill>
        <p:spPr>
          <a:xfrm>
            <a:off x="4327725" y="1711100"/>
            <a:ext cx="4598300" cy="22991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61"/>
        <p:cNvGrpSpPr/>
        <p:nvPr/>
      </p:nvGrpSpPr>
      <p:grpSpPr>
        <a:xfrm>
          <a:off x="0" y="0"/>
          <a:ext cx="0" cy="0"/>
          <a:chOff x="0" y="0"/>
          <a:chExt cx="0" cy="0"/>
        </a:xfrm>
      </p:grpSpPr>
      <p:sp>
        <p:nvSpPr>
          <p:cNvPr id="162" name="Google Shape;162;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Key Findings - Professional Selling Certificate</a:t>
            </a:r>
            <a:endParaRPr b="1" dirty="0">
              <a:solidFill>
                <a:schemeClr val="bg1"/>
              </a:solidFill>
              <a:latin typeface="Centaur" panose="02030504050205020304" pitchFamily="18" charset="77"/>
            </a:endParaRPr>
          </a:p>
        </p:txBody>
      </p:sp>
      <p:sp>
        <p:nvSpPr>
          <p:cNvPr id="163" name="Google Shape;163;p29"/>
          <p:cNvSpPr txBox="1">
            <a:spLocks noGrp="1"/>
          </p:cNvSpPr>
          <p:nvPr>
            <p:ph type="body" idx="1"/>
          </p:nvPr>
        </p:nvSpPr>
        <p:spPr>
          <a:xfrm>
            <a:off x="311700" y="1152475"/>
            <a:ext cx="43995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FFFFFF"/>
              </a:buClr>
              <a:buSzPts val="1800"/>
              <a:buChar char="●"/>
            </a:pPr>
            <a:r>
              <a:rPr lang="en" sz="2400" dirty="0">
                <a:solidFill>
                  <a:schemeClr val="bg1"/>
                </a:solidFill>
                <a:latin typeface="Centaur" panose="02030504050205020304" pitchFamily="18" charset="77"/>
              </a:rPr>
              <a:t>The majority of ECU COB students have heard of the Professional Selling Certificate</a:t>
            </a:r>
            <a:endParaRPr sz="2400" dirty="0">
              <a:solidFill>
                <a:schemeClr val="bg1"/>
              </a:solidFill>
              <a:latin typeface="Centaur" panose="02030504050205020304" pitchFamily="18" charset="77"/>
            </a:endParaRPr>
          </a:p>
          <a:p>
            <a:pPr marL="457200" lvl="0" indent="-342900" algn="l" rtl="0">
              <a:spcBef>
                <a:spcPts val="0"/>
              </a:spcBef>
              <a:spcAft>
                <a:spcPts val="0"/>
              </a:spcAft>
              <a:buClr>
                <a:srgbClr val="FFFFFF"/>
              </a:buClr>
              <a:buSzPts val="1800"/>
              <a:buChar char="●"/>
            </a:pPr>
            <a:r>
              <a:rPr lang="en" sz="2400" dirty="0">
                <a:solidFill>
                  <a:schemeClr val="bg1"/>
                </a:solidFill>
                <a:latin typeface="Centaur" panose="02030504050205020304" pitchFamily="18" charset="77"/>
              </a:rPr>
              <a:t>84% of those who </a:t>
            </a:r>
            <a:r>
              <a:rPr lang="en" sz="2400" b="1" dirty="0">
                <a:solidFill>
                  <a:schemeClr val="bg1"/>
                </a:solidFill>
                <a:latin typeface="Centaur" panose="02030504050205020304" pitchFamily="18" charset="77"/>
              </a:rPr>
              <a:t>have</a:t>
            </a:r>
            <a:r>
              <a:rPr lang="en" sz="2400" dirty="0">
                <a:solidFill>
                  <a:schemeClr val="bg1"/>
                </a:solidFill>
                <a:latin typeface="Centaur" panose="02030504050205020304" pitchFamily="18" charset="77"/>
              </a:rPr>
              <a:t> heard of it view it as a valuable addition to their education.</a:t>
            </a:r>
            <a:endParaRPr sz="2400" dirty="0">
              <a:solidFill>
                <a:schemeClr val="bg1"/>
              </a:solidFill>
              <a:latin typeface="Centaur" panose="02030504050205020304" pitchFamily="18" charset="77"/>
            </a:endParaRPr>
          </a:p>
          <a:p>
            <a:pPr marL="457200" lvl="0" indent="-342900" algn="l" rtl="0">
              <a:spcBef>
                <a:spcPts val="0"/>
              </a:spcBef>
              <a:spcAft>
                <a:spcPts val="0"/>
              </a:spcAft>
              <a:buClr>
                <a:srgbClr val="FFFFFF"/>
              </a:buClr>
              <a:buSzPts val="1800"/>
              <a:buChar char="●"/>
            </a:pPr>
            <a:r>
              <a:rPr lang="en" sz="2400" dirty="0">
                <a:solidFill>
                  <a:schemeClr val="bg1"/>
                </a:solidFill>
                <a:latin typeface="Centaur" panose="02030504050205020304" pitchFamily="18" charset="77"/>
              </a:rPr>
              <a:t>Only 26% of these students have signed up to take the certificate.</a:t>
            </a:r>
            <a:endParaRPr sz="2400" dirty="0">
              <a:solidFill>
                <a:schemeClr val="bg1"/>
              </a:solidFill>
              <a:latin typeface="Centaur" panose="02030504050205020304" pitchFamily="18" charset="77"/>
            </a:endParaRPr>
          </a:p>
        </p:txBody>
      </p:sp>
      <p:pic>
        <p:nvPicPr>
          <p:cNvPr id="164" name="Google Shape;164;p29"/>
          <p:cNvPicPr preferRelativeResize="0"/>
          <p:nvPr/>
        </p:nvPicPr>
        <p:blipFill>
          <a:blip r:embed="rId4">
            <a:alphaModFix/>
          </a:blip>
          <a:stretch>
            <a:fillRect/>
          </a:stretch>
        </p:blipFill>
        <p:spPr>
          <a:xfrm>
            <a:off x="5590250" y="1302875"/>
            <a:ext cx="2537749" cy="253774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68"/>
        <p:cNvGrpSpPr/>
        <p:nvPr/>
      </p:nvGrpSpPr>
      <p:grpSpPr>
        <a:xfrm>
          <a:off x="0" y="0"/>
          <a:ext cx="0" cy="0"/>
          <a:chOff x="0" y="0"/>
          <a:chExt cx="0" cy="0"/>
        </a:xfrm>
      </p:grpSpPr>
      <p:sp>
        <p:nvSpPr>
          <p:cNvPr id="169" name="Google Shape;169;p30"/>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b="1" dirty="0">
                <a:solidFill>
                  <a:schemeClr val="bg1"/>
                </a:solidFill>
                <a:latin typeface="Centaur" panose="02030504050205020304" pitchFamily="18" charset="77"/>
              </a:rPr>
              <a:t>Detailed Findings</a:t>
            </a:r>
            <a:endParaRPr sz="6000" b="1" dirty="0">
              <a:solidFill>
                <a:schemeClr val="bg1"/>
              </a:solidFill>
              <a:latin typeface="Centaur" panose="02030504050205020304" pitchFamily="18" charset="77"/>
            </a:endParaRPr>
          </a:p>
          <a:p>
            <a:pPr marL="0" lvl="0" indent="0" algn="ctr" rtl="0">
              <a:spcBef>
                <a:spcPts val="0"/>
              </a:spcBef>
              <a:spcAft>
                <a:spcPts val="0"/>
              </a:spcAft>
              <a:buNone/>
            </a:pPr>
            <a:r>
              <a:rPr lang="en" sz="1800" b="1" dirty="0">
                <a:solidFill>
                  <a:schemeClr val="bg1"/>
                </a:solidFill>
                <a:latin typeface="Centaur" panose="02030504050205020304" pitchFamily="18" charset="77"/>
              </a:rPr>
              <a:t>General Sales Questions</a:t>
            </a:r>
            <a:endParaRPr sz="1800" b="1" dirty="0">
              <a:solidFill>
                <a:schemeClr val="bg1"/>
              </a:solidFill>
              <a:latin typeface="Centaur" panose="02030504050205020304" pitchFamily="18" charset="77"/>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73"/>
        <p:cNvGrpSpPr/>
        <p:nvPr/>
      </p:nvGrpSpPr>
      <p:grpSpPr>
        <a:xfrm>
          <a:off x="0" y="0"/>
          <a:ext cx="0" cy="0"/>
          <a:chOff x="0" y="0"/>
          <a:chExt cx="0" cy="0"/>
        </a:xfrm>
      </p:grpSpPr>
      <p:sp>
        <p:nvSpPr>
          <p:cNvPr id="174" name="Google Shape;174;p31"/>
          <p:cNvSpPr txBox="1">
            <a:spLocks noGrp="1"/>
          </p:cNvSpPr>
          <p:nvPr>
            <p:ph type="title"/>
          </p:nvPr>
        </p:nvSpPr>
        <p:spPr>
          <a:xfrm>
            <a:off x="311700" y="2372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Sales Career Interest</a:t>
            </a:r>
            <a:endParaRPr b="1" dirty="0">
              <a:solidFill>
                <a:schemeClr val="bg1"/>
              </a:solidFill>
              <a:latin typeface="Centaur" panose="02030504050205020304" pitchFamily="18" charset="77"/>
            </a:endParaRPr>
          </a:p>
        </p:txBody>
      </p:sp>
      <p:pic>
        <p:nvPicPr>
          <p:cNvPr id="175" name="Google Shape;175;p31">
            <a:hlinkClick r:id="rId4"/>
          </p:cNvPr>
          <p:cNvPicPr preferRelativeResize="0"/>
          <p:nvPr/>
        </p:nvPicPr>
        <p:blipFill>
          <a:blip r:embed="rId5">
            <a:alphaModFix/>
          </a:blip>
          <a:stretch>
            <a:fillRect/>
          </a:stretch>
        </p:blipFill>
        <p:spPr>
          <a:xfrm>
            <a:off x="1866875" y="924200"/>
            <a:ext cx="5605524" cy="360622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59"/>
        <p:cNvGrpSpPr/>
        <p:nvPr/>
      </p:nvGrpSpPr>
      <p:grpSpPr>
        <a:xfrm>
          <a:off x="0" y="0"/>
          <a:ext cx="0" cy="0"/>
          <a:chOff x="0" y="0"/>
          <a:chExt cx="0" cy="0"/>
        </a:xfrm>
      </p:grpSpPr>
      <p:sp>
        <p:nvSpPr>
          <p:cNvPr id="61" name="Google Shape;61;p14"/>
          <p:cNvSpPr txBox="1"/>
          <p:nvPr/>
        </p:nvSpPr>
        <p:spPr>
          <a:xfrm>
            <a:off x="150" y="1617700"/>
            <a:ext cx="9144000" cy="124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dirty="0">
                <a:solidFill>
                  <a:schemeClr val="bg1"/>
                </a:solidFill>
                <a:latin typeface="Centaur" panose="02030504050205020304" pitchFamily="18" charset="77"/>
                <a:ea typeface="Creepster"/>
                <a:cs typeface="Creepster"/>
                <a:sym typeface="Creepster"/>
              </a:rPr>
              <a:t>SALESPERSON</a:t>
            </a:r>
            <a:endParaRPr sz="9600" dirty="0">
              <a:solidFill>
                <a:schemeClr val="bg1"/>
              </a:solidFill>
              <a:latin typeface="Centaur" panose="02030504050205020304" pitchFamily="18" charset="77"/>
              <a:ea typeface="Creepster"/>
              <a:cs typeface="Creepster"/>
              <a:sym typeface="Creepster"/>
            </a:endParaRPr>
          </a:p>
        </p:txBody>
      </p:sp>
      <p:sp>
        <p:nvSpPr>
          <p:cNvPr id="60" name="Google Shape;60;p14"/>
          <p:cNvSpPr txBox="1">
            <a:spLocks noGrp="1"/>
          </p:cNvSpPr>
          <p:nvPr>
            <p:ph type="title"/>
          </p:nvPr>
        </p:nvSpPr>
        <p:spPr>
          <a:xfrm>
            <a:off x="150" y="445025"/>
            <a:ext cx="914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Tell me what you think of when you hear the word:</a:t>
            </a:r>
            <a:endParaRPr b="1" dirty="0">
              <a:solidFill>
                <a:schemeClr val="bg1"/>
              </a:solidFill>
              <a:latin typeface="Centaur" panose="02030504050205020304" pitchFamily="18" charset="77"/>
            </a:endParaRPr>
          </a:p>
        </p:txBody>
      </p:sp>
      <p:pic>
        <p:nvPicPr>
          <p:cNvPr id="62" name="Google Shape;62;p14"/>
          <p:cNvPicPr preferRelativeResize="0"/>
          <p:nvPr/>
        </p:nvPicPr>
        <p:blipFill>
          <a:blip r:embed="rId4">
            <a:alphaModFix/>
          </a:blip>
          <a:stretch>
            <a:fillRect/>
          </a:stretch>
        </p:blipFill>
        <p:spPr>
          <a:xfrm>
            <a:off x="1792450" y="1251600"/>
            <a:ext cx="5393149" cy="2813425"/>
          </a:xfrm>
          <a:prstGeom prst="rect">
            <a:avLst/>
          </a:prstGeom>
          <a:noFill/>
          <a:ln>
            <a:noFill/>
          </a:ln>
        </p:spPr>
      </p:pic>
      <p:pic>
        <p:nvPicPr>
          <p:cNvPr id="63" name="Google Shape;63;p14"/>
          <p:cNvPicPr preferRelativeResize="0"/>
          <p:nvPr/>
        </p:nvPicPr>
        <p:blipFill>
          <a:blip r:embed="rId5">
            <a:alphaModFix/>
          </a:blip>
          <a:stretch>
            <a:fillRect/>
          </a:stretch>
        </p:blipFill>
        <p:spPr>
          <a:xfrm>
            <a:off x="1670700" y="837901"/>
            <a:ext cx="5802600" cy="3971800"/>
          </a:xfrm>
          <a:prstGeom prst="rect">
            <a:avLst/>
          </a:prstGeom>
          <a:noFill/>
          <a:ln>
            <a:noFill/>
          </a:ln>
        </p:spPr>
      </p:pic>
      <p:pic>
        <p:nvPicPr>
          <p:cNvPr id="64" name="Google Shape;64;p14"/>
          <p:cNvPicPr preferRelativeResize="0"/>
          <p:nvPr/>
        </p:nvPicPr>
        <p:blipFill>
          <a:blip r:embed="rId6">
            <a:alphaModFix/>
          </a:blip>
          <a:stretch>
            <a:fillRect/>
          </a:stretch>
        </p:blipFill>
        <p:spPr>
          <a:xfrm>
            <a:off x="1179632" y="0"/>
            <a:ext cx="6785043" cy="5143500"/>
          </a:xfrm>
          <a:prstGeom prst="rect">
            <a:avLst/>
          </a:prstGeom>
          <a:noFill/>
          <a:ln>
            <a:noFill/>
          </a:ln>
        </p:spPr>
      </p:pic>
    </p:spTree>
    <p:extLst>
      <p:ext uri="{BB962C8B-B14F-4D97-AF65-F5344CB8AC3E}">
        <p14:creationId xmlns:p14="http://schemas.microsoft.com/office/powerpoint/2010/main" val="226909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300"/>
                                        <p:tgtEl>
                                          <p:spTgt spid="62"/>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nodeType="click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300"/>
                                        <p:tgtEl>
                                          <p:spTgt spid="6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1" fill="hold" nodeType="click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additive="base">
                                        <p:cTn id="22" dur="200"/>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79"/>
        <p:cNvGrpSpPr/>
        <p:nvPr/>
      </p:nvGrpSpPr>
      <p:grpSpPr>
        <a:xfrm>
          <a:off x="0" y="0"/>
          <a:ext cx="0" cy="0"/>
          <a:chOff x="0" y="0"/>
          <a:chExt cx="0" cy="0"/>
        </a:xfrm>
      </p:grpSpPr>
      <p:sp>
        <p:nvSpPr>
          <p:cNvPr id="180" name="Google Shape;180;p32"/>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Sales Career Interest</a:t>
            </a:r>
            <a:endParaRPr b="1" dirty="0">
              <a:solidFill>
                <a:schemeClr val="bg1"/>
              </a:solidFill>
              <a:latin typeface="Centaur" panose="02030504050205020304" pitchFamily="18" charset="77"/>
            </a:endParaRPr>
          </a:p>
        </p:txBody>
      </p:sp>
      <p:pic>
        <p:nvPicPr>
          <p:cNvPr id="181" name="Google Shape;181;p32" title="Chart"/>
          <p:cNvPicPr preferRelativeResize="0"/>
          <p:nvPr/>
        </p:nvPicPr>
        <p:blipFill>
          <a:blip r:embed="rId4">
            <a:alphaModFix/>
          </a:blip>
          <a:stretch>
            <a:fillRect/>
          </a:stretch>
        </p:blipFill>
        <p:spPr>
          <a:xfrm>
            <a:off x="1122400" y="877500"/>
            <a:ext cx="6899190" cy="4265999"/>
          </a:xfrm>
          <a:prstGeom prst="rect">
            <a:avLst/>
          </a:prstGeom>
          <a:noFill/>
          <a:ln>
            <a:noFill/>
          </a:ln>
        </p:spPr>
      </p:pic>
      <p:sp>
        <p:nvSpPr>
          <p:cNvPr id="182" name="Google Shape;182;p32"/>
          <p:cNvSpPr txBox="1"/>
          <p:nvPr/>
        </p:nvSpPr>
        <p:spPr>
          <a:xfrm>
            <a:off x="2135100" y="597600"/>
            <a:ext cx="4873800" cy="279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rgbClr val="FFFFFF"/>
                </a:solidFill>
                <a:latin typeface="Centaur" panose="02030504050205020304" pitchFamily="18" charset="77"/>
              </a:rPr>
              <a:t>I have an interest in pursuing sales as a career.</a:t>
            </a:r>
            <a:endParaRPr dirty="0">
              <a:solidFill>
                <a:srgbClr val="FFFFFF"/>
              </a:solidFill>
              <a:latin typeface="Centaur" panose="02030504050205020304" pitchFamily="18" charset="77"/>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86"/>
        <p:cNvGrpSpPr/>
        <p:nvPr/>
      </p:nvGrpSpPr>
      <p:grpSpPr>
        <a:xfrm>
          <a:off x="0" y="0"/>
          <a:ext cx="0" cy="0"/>
          <a:chOff x="0" y="0"/>
          <a:chExt cx="0" cy="0"/>
        </a:xfrm>
      </p:grpSpPr>
      <p:sp>
        <p:nvSpPr>
          <p:cNvPr id="187" name="Google Shape;187;p33"/>
          <p:cNvSpPr txBox="1">
            <a:spLocks noGrp="1"/>
          </p:cNvSpPr>
          <p:nvPr>
            <p:ph type="title"/>
          </p:nvPr>
        </p:nvSpPr>
        <p:spPr>
          <a:xfrm>
            <a:off x="311700" y="2084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Sales Career Interest</a:t>
            </a:r>
            <a:endParaRPr b="1" dirty="0">
              <a:solidFill>
                <a:schemeClr val="bg1"/>
              </a:solidFill>
              <a:latin typeface="Centaur" panose="02030504050205020304" pitchFamily="18" charset="77"/>
            </a:endParaRPr>
          </a:p>
        </p:txBody>
      </p:sp>
      <p:pic>
        <p:nvPicPr>
          <p:cNvPr id="188" name="Google Shape;188;p33" title="Chart"/>
          <p:cNvPicPr preferRelativeResize="0"/>
          <p:nvPr/>
        </p:nvPicPr>
        <p:blipFill rotWithShape="1">
          <a:blip r:embed="rId4">
            <a:alphaModFix/>
          </a:blip>
          <a:srcRect t="12177"/>
          <a:stretch/>
        </p:blipFill>
        <p:spPr>
          <a:xfrm>
            <a:off x="1089075" y="1152395"/>
            <a:ext cx="6965850" cy="3782705"/>
          </a:xfrm>
          <a:prstGeom prst="rect">
            <a:avLst/>
          </a:prstGeom>
          <a:noFill/>
          <a:ln>
            <a:noFill/>
          </a:ln>
        </p:spPr>
      </p:pic>
      <p:sp>
        <p:nvSpPr>
          <p:cNvPr id="4" name="Google Shape;195;p34">
            <a:extLst>
              <a:ext uri="{FF2B5EF4-FFF2-40B4-BE49-F238E27FC236}">
                <a16:creationId xmlns:a16="http://schemas.microsoft.com/office/drawing/2014/main" id="{7AD46C61-6F1D-5440-B3A5-1D116F5BDD28}"/>
              </a:ext>
            </a:extLst>
          </p:cNvPr>
          <p:cNvSpPr txBox="1"/>
          <p:nvPr/>
        </p:nvSpPr>
        <p:spPr>
          <a:xfrm>
            <a:off x="1234522" y="822150"/>
            <a:ext cx="6513600" cy="37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rgbClr val="FFFFFF"/>
                </a:solidFill>
                <a:latin typeface="Centaur" panose="02030504050205020304" pitchFamily="18" charset="77"/>
              </a:rPr>
              <a:t>I have an interest in pursuing a career in sales</a:t>
            </a:r>
            <a:endParaRPr dirty="0">
              <a:solidFill>
                <a:srgbClr val="FFFFFF"/>
              </a:solidFill>
              <a:latin typeface="Centaur" panose="02030504050205020304" pitchFamily="18" charset="77"/>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92"/>
        <p:cNvGrpSpPr/>
        <p:nvPr/>
      </p:nvGrpSpPr>
      <p:grpSpPr>
        <a:xfrm>
          <a:off x="0" y="0"/>
          <a:ext cx="0" cy="0"/>
          <a:chOff x="0" y="0"/>
          <a:chExt cx="0" cy="0"/>
        </a:xfrm>
      </p:grpSpPr>
      <p:sp>
        <p:nvSpPr>
          <p:cNvPr id="193" name="Google Shape;193;p34"/>
          <p:cNvSpPr txBox="1">
            <a:spLocks noGrp="1"/>
          </p:cNvSpPr>
          <p:nvPr>
            <p:ph type="title"/>
          </p:nvPr>
        </p:nvSpPr>
        <p:spPr>
          <a:xfrm>
            <a:off x="311700" y="1510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Sales Career Interest by Major</a:t>
            </a:r>
            <a:endParaRPr b="1" dirty="0">
              <a:solidFill>
                <a:schemeClr val="bg1"/>
              </a:solidFill>
              <a:latin typeface="Centaur" panose="02030504050205020304" pitchFamily="18" charset="77"/>
            </a:endParaRPr>
          </a:p>
          <a:p>
            <a:pPr marL="0" lvl="0" indent="0" algn="ctr" rtl="0">
              <a:spcBef>
                <a:spcPts val="0"/>
              </a:spcBef>
              <a:spcAft>
                <a:spcPts val="0"/>
              </a:spcAft>
              <a:buNone/>
            </a:pPr>
            <a:endParaRPr dirty="0"/>
          </a:p>
        </p:txBody>
      </p:sp>
      <p:pic>
        <p:nvPicPr>
          <p:cNvPr id="194" name="Google Shape;194;p34" title="Chart"/>
          <p:cNvPicPr preferRelativeResize="0"/>
          <p:nvPr/>
        </p:nvPicPr>
        <p:blipFill rotWithShape="1">
          <a:blip r:embed="rId4">
            <a:alphaModFix/>
          </a:blip>
          <a:srcRect t="11968"/>
          <a:stretch/>
        </p:blipFill>
        <p:spPr>
          <a:xfrm>
            <a:off x="987750" y="1296450"/>
            <a:ext cx="7007145" cy="3847049"/>
          </a:xfrm>
          <a:prstGeom prst="rect">
            <a:avLst/>
          </a:prstGeom>
          <a:noFill/>
          <a:ln>
            <a:noFill/>
          </a:ln>
        </p:spPr>
      </p:pic>
      <p:sp>
        <p:nvSpPr>
          <p:cNvPr id="195" name="Google Shape;195;p34"/>
          <p:cNvSpPr txBox="1"/>
          <p:nvPr/>
        </p:nvSpPr>
        <p:spPr>
          <a:xfrm>
            <a:off x="1234522" y="822150"/>
            <a:ext cx="6513600" cy="37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rgbClr val="FFFFFF"/>
                </a:solidFill>
                <a:latin typeface="Centaur" panose="02030504050205020304" pitchFamily="18" charset="77"/>
              </a:rPr>
              <a:t>I have an interest in pursuing a career in sales- Somewhat and strongly agree</a:t>
            </a:r>
            <a:endParaRPr dirty="0">
              <a:solidFill>
                <a:srgbClr val="FFFFFF"/>
              </a:solidFill>
              <a:latin typeface="Centaur" panose="02030504050205020304" pitchFamily="18" charset="77"/>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99"/>
        <p:cNvGrpSpPr/>
        <p:nvPr/>
      </p:nvGrpSpPr>
      <p:grpSpPr>
        <a:xfrm>
          <a:off x="0" y="0"/>
          <a:ext cx="0" cy="0"/>
          <a:chOff x="0" y="0"/>
          <a:chExt cx="0" cy="0"/>
        </a:xfrm>
      </p:grpSpPr>
      <p:sp>
        <p:nvSpPr>
          <p:cNvPr id="200" name="Google Shape;200;p35"/>
          <p:cNvSpPr txBox="1">
            <a:spLocks noGrp="1"/>
          </p:cNvSpPr>
          <p:nvPr>
            <p:ph type="title"/>
          </p:nvPr>
        </p:nvSpPr>
        <p:spPr>
          <a:xfrm>
            <a:off x="311700" y="1510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Sales Career Interest - Marketing Majors</a:t>
            </a:r>
            <a:endParaRPr b="1" dirty="0">
              <a:solidFill>
                <a:schemeClr val="bg1"/>
              </a:solidFill>
              <a:latin typeface="Centaur" panose="02030504050205020304" pitchFamily="18" charset="77"/>
            </a:endParaRPr>
          </a:p>
          <a:p>
            <a:pPr marL="0" lvl="0" indent="0" algn="ctr" rtl="0">
              <a:spcBef>
                <a:spcPts val="0"/>
              </a:spcBef>
              <a:spcAft>
                <a:spcPts val="0"/>
              </a:spcAft>
              <a:buNone/>
            </a:pPr>
            <a:endParaRPr dirty="0"/>
          </a:p>
        </p:txBody>
      </p:sp>
      <p:pic>
        <p:nvPicPr>
          <p:cNvPr id="201" name="Google Shape;201;p35" title="Chart"/>
          <p:cNvPicPr preferRelativeResize="0"/>
          <p:nvPr/>
        </p:nvPicPr>
        <p:blipFill>
          <a:blip r:embed="rId4">
            <a:alphaModFix/>
          </a:blip>
          <a:stretch>
            <a:fillRect/>
          </a:stretch>
        </p:blipFill>
        <p:spPr>
          <a:xfrm>
            <a:off x="152400" y="1249475"/>
            <a:ext cx="4419600" cy="2732788"/>
          </a:xfrm>
          <a:prstGeom prst="rect">
            <a:avLst/>
          </a:prstGeom>
          <a:noFill/>
          <a:ln>
            <a:noFill/>
          </a:ln>
        </p:spPr>
      </p:pic>
      <p:sp>
        <p:nvSpPr>
          <p:cNvPr id="202" name="Google Shape;202;p35"/>
          <p:cNvSpPr txBox="1"/>
          <p:nvPr/>
        </p:nvSpPr>
        <p:spPr>
          <a:xfrm>
            <a:off x="2119500" y="674050"/>
            <a:ext cx="4905000" cy="300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rgbClr val="FFFFFF"/>
                </a:solidFill>
                <a:latin typeface="Centaur" panose="02030504050205020304" pitchFamily="18" charset="77"/>
              </a:rPr>
              <a:t>I have an interest in pursuing a career in sales</a:t>
            </a:r>
            <a:endParaRPr dirty="0">
              <a:latin typeface="Centaur" panose="02030504050205020304" pitchFamily="18" charset="77"/>
            </a:endParaRPr>
          </a:p>
        </p:txBody>
      </p:sp>
      <p:pic>
        <p:nvPicPr>
          <p:cNvPr id="203" name="Google Shape;203;p35" title="Chart"/>
          <p:cNvPicPr preferRelativeResize="0"/>
          <p:nvPr/>
        </p:nvPicPr>
        <p:blipFill>
          <a:blip r:embed="rId5">
            <a:alphaModFix/>
          </a:blip>
          <a:stretch>
            <a:fillRect/>
          </a:stretch>
        </p:blipFill>
        <p:spPr>
          <a:xfrm>
            <a:off x="4634225" y="1264538"/>
            <a:ext cx="4370901" cy="2702674"/>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07"/>
        <p:cNvGrpSpPr/>
        <p:nvPr/>
      </p:nvGrpSpPr>
      <p:grpSpPr>
        <a:xfrm>
          <a:off x="0" y="0"/>
          <a:ext cx="0" cy="0"/>
          <a:chOff x="0" y="0"/>
          <a:chExt cx="0" cy="0"/>
        </a:xfrm>
      </p:grpSpPr>
      <p:sp>
        <p:nvSpPr>
          <p:cNvPr id="208" name="Google Shape;208;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Willingness to Work in Sales</a:t>
            </a:r>
            <a:endParaRPr b="1" dirty="0">
              <a:solidFill>
                <a:schemeClr val="bg1"/>
              </a:solidFill>
              <a:latin typeface="Centaur" panose="02030504050205020304" pitchFamily="18" charset="77"/>
            </a:endParaRPr>
          </a:p>
        </p:txBody>
      </p:sp>
      <p:pic>
        <p:nvPicPr>
          <p:cNvPr id="209" name="Google Shape;209;p36" title="Chart"/>
          <p:cNvPicPr preferRelativeResize="0"/>
          <p:nvPr/>
        </p:nvPicPr>
        <p:blipFill rotWithShape="1">
          <a:blip r:embed="rId4">
            <a:alphaModFix/>
          </a:blip>
          <a:srcRect t="18734"/>
          <a:stretch/>
        </p:blipFill>
        <p:spPr>
          <a:xfrm>
            <a:off x="1237899" y="1565753"/>
            <a:ext cx="6668199" cy="3350747"/>
          </a:xfrm>
          <a:prstGeom prst="rect">
            <a:avLst/>
          </a:prstGeom>
          <a:noFill/>
          <a:ln>
            <a:noFill/>
          </a:ln>
        </p:spPr>
      </p:pic>
      <p:sp>
        <p:nvSpPr>
          <p:cNvPr id="4" name="Google Shape;223;p38">
            <a:extLst>
              <a:ext uri="{FF2B5EF4-FFF2-40B4-BE49-F238E27FC236}">
                <a16:creationId xmlns:a16="http://schemas.microsoft.com/office/drawing/2014/main" id="{C65A1C5C-6F66-6349-9A89-1FF338E3B58D}"/>
              </a:ext>
            </a:extLst>
          </p:cNvPr>
          <p:cNvSpPr txBox="1"/>
          <p:nvPr/>
        </p:nvSpPr>
        <p:spPr>
          <a:xfrm>
            <a:off x="1056600" y="943675"/>
            <a:ext cx="7030800" cy="331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rgbClr val="FFFFFF"/>
                </a:solidFill>
                <a:latin typeface="Centaur" panose="02030504050205020304" pitchFamily="18" charset="77"/>
              </a:rPr>
              <a:t>Regardless of my long-term career goals, I would be willing to work in sales initially.</a:t>
            </a:r>
            <a:endParaRPr dirty="0">
              <a:solidFill>
                <a:srgbClr val="FFFFFF"/>
              </a:solidFill>
              <a:latin typeface="Centaur" panose="02030504050205020304" pitchFamily="18" charset="77"/>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13"/>
        <p:cNvGrpSpPr/>
        <p:nvPr/>
      </p:nvGrpSpPr>
      <p:grpSpPr>
        <a:xfrm>
          <a:off x="0" y="0"/>
          <a:ext cx="0" cy="0"/>
          <a:chOff x="0" y="0"/>
          <a:chExt cx="0" cy="0"/>
        </a:xfrm>
      </p:grpSpPr>
      <p:sp>
        <p:nvSpPr>
          <p:cNvPr id="214" name="Google Shape;214;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Willingness to Work in Sales</a:t>
            </a:r>
            <a:endParaRPr b="1" dirty="0">
              <a:solidFill>
                <a:schemeClr val="bg1"/>
              </a:solidFill>
              <a:latin typeface="Centaur" panose="02030504050205020304" pitchFamily="18" charset="77"/>
            </a:endParaRPr>
          </a:p>
        </p:txBody>
      </p:sp>
      <p:pic>
        <p:nvPicPr>
          <p:cNvPr id="215" name="Google Shape;215;p37" title="Chart"/>
          <p:cNvPicPr preferRelativeResize="0"/>
          <p:nvPr/>
        </p:nvPicPr>
        <p:blipFill rotWithShape="1">
          <a:blip r:embed="rId4">
            <a:alphaModFix/>
          </a:blip>
          <a:srcRect t="20840"/>
          <a:stretch/>
        </p:blipFill>
        <p:spPr>
          <a:xfrm>
            <a:off x="1193463" y="1615857"/>
            <a:ext cx="6757074" cy="3307391"/>
          </a:xfrm>
          <a:prstGeom prst="rect">
            <a:avLst/>
          </a:prstGeom>
          <a:noFill/>
          <a:ln>
            <a:noFill/>
          </a:ln>
        </p:spPr>
      </p:pic>
      <p:sp>
        <p:nvSpPr>
          <p:cNvPr id="4" name="Google Shape;223;p38">
            <a:extLst>
              <a:ext uri="{FF2B5EF4-FFF2-40B4-BE49-F238E27FC236}">
                <a16:creationId xmlns:a16="http://schemas.microsoft.com/office/drawing/2014/main" id="{084CC2B0-1D94-7047-8927-57D77E28D39E}"/>
              </a:ext>
            </a:extLst>
          </p:cNvPr>
          <p:cNvSpPr txBox="1"/>
          <p:nvPr/>
        </p:nvSpPr>
        <p:spPr>
          <a:xfrm>
            <a:off x="1056600" y="943675"/>
            <a:ext cx="7030800" cy="331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rgbClr val="FFFFFF"/>
                </a:solidFill>
                <a:latin typeface="Centaur" panose="02030504050205020304" pitchFamily="18" charset="77"/>
              </a:rPr>
              <a:t>Regardless of my long-term career goals, I would be willing to work in sales initially.</a:t>
            </a:r>
            <a:endParaRPr dirty="0">
              <a:solidFill>
                <a:srgbClr val="FFFFFF"/>
              </a:solidFill>
              <a:latin typeface="Centaur" panose="02030504050205020304" pitchFamily="18" charset="77"/>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19"/>
        <p:cNvGrpSpPr/>
        <p:nvPr/>
      </p:nvGrpSpPr>
      <p:grpSpPr>
        <a:xfrm>
          <a:off x="0" y="0"/>
          <a:ext cx="0" cy="0"/>
          <a:chOff x="0" y="0"/>
          <a:chExt cx="0" cy="0"/>
        </a:xfrm>
      </p:grpSpPr>
      <p:sp>
        <p:nvSpPr>
          <p:cNvPr id="220" name="Google Shape;220;p38"/>
          <p:cNvSpPr txBox="1">
            <a:spLocks noGrp="1"/>
          </p:cNvSpPr>
          <p:nvPr>
            <p:ph type="title"/>
          </p:nvPr>
        </p:nvSpPr>
        <p:spPr>
          <a:xfrm>
            <a:off x="311700" y="3206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Willingness to Work in Sales - Marketing Majors</a:t>
            </a:r>
            <a:endParaRPr b="1" dirty="0">
              <a:solidFill>
                <a:schemeClr val="bg1"/>
              </a:solidFill>
              <a:latin typeface="Centaur" panose="02030504050205020304" pitchFamily="18" charset="77"/>
            </a:endParaRPr>
          </a:p>
          <a:p>
            <a:pPr marL="0" lvl="0" indent="0" algn="ctr" rtl="0">
              <a:spcBef>
                <a:spcPts val="0"/>
              </a:spcBef>
              <a:spcAft>
                <a:spcPts val="0"/>
              </a:spcAft>
              <a:buNone/>
            </a:pPr>
            <a:endParaRPr dirty="0"/>
          </a:p>
        </p:txBody>
      </p:sp>
      <p:pic>
        <p:nvPicPr>
          <p:cNvPr id="221" name="Google Shape;221;p38" title="Chart"/>
          <p:cNvPicPr preferRelativeResize="0"/>
          <p:nvPr/>
        </p:nvPicPr>
        <p:blipFill>
          <a:blip r:embed="rId4">
            <a:alphaModFix/>
          </a:blip>
          <a:stretch>
            <a:fillRect/>
          </a:stretch>
        </p:blipFill>
        <p:spPr>
          <a:xfrm>
            <a:off x="0" y="1564175"/>
            <a:ext cx="4683249" cy="2895809"/>
          </a:xfrm>
          <a:prstGeom prst="rect">
            <a:avLst/>
          </a:prstGeom>
          <a:noFill/>
          <a:ln>
            <a:noFill/>
          </a:ln>
        </p:spPr>
      </p:pic>
      <p:pic>
        <p:nvPicPr>
          <p:cNvPr id="222" name="Google Shape;222;p38" title="Chart"/>
          <p:cNvPicPr preferRelativeResize="0"/>
          <p:nvPr/>
        </p:nvPicPr>
        <p:blipFill>
          <a:blip r:embed="rId5">
            <a:alphaModFix/>
          </a:blip>
          <a:stretch>
            <a:fillRect/>
          </a:stretch>
        </p:blipFill>
        <p:spPr>
          <a:xfrm>
            <a:off x="4529300" y="1585363"/>
            <a:ext cx="4614699" cy="2853426"/>
          </a:xfrm>
          <a:prstGeom prst="rect">
            <a:avLst/>
          </a:prstGeom>
          <a:noFill/>
          <a:ln>
            <a:noFill/>
          </a:ln>
        </p:spPr>
      </p:pic>
      <p:sp>
        <p:nvSpPr>
          <p:cNvPr id="223" name="Google Shape;223;p38"/>
          <p:cNvSpPr txBox="1"/>
          <p:nvPr/>
        </p:nvSpPr>
        <p:spPr>
          <a:xfrm>
            <a:off x="1056600" y="943675"/>
            <a:ext cx="7030800" cy="331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rgbClr val="FFFFFF"/>
                </a:solidFill>
                <a:latin typeface="Centaur" panose="02030504050205020304" pitchFamily="18" charset="77"/>
              </a:rPr>
              <a:t>Regardless of my long-term career goals, I would be willing to work in sales initially.</a:t>
            </a:r>
            <a:endParaRPr dirty="0">
              <a:solidFill>
                <a:srgbClr val="FFFFFF"/>
              </a:solidFill>
              <a:latin typeface="Centaur" panose="02030504050205020304" pitchFamily="18" charset="77"/>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33"/>
        <p:cNvGrpSpPr/>
        <p:nvPr/>
      </p:nvGrpSpPr>
      <p:grpSpPr>
        <a:xfrm>
          <a:off x="0" y="0"/>
          <a:ext cx="0" cy="0"/>
          <a:chOff x="0" y="0"/>
          <a:chExt cx="0" cy="0"/>
        </a:xfrm>
      </p:grpSpPr>
      <p:sp>
        <p:nvSpPr>
          <p:cNvPr id="234" name="Google Shape;234;p4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Sales-related first jobs</a:t>
            </a:r>
            <a:endParaRPr b="1" dirty="0">
              <a:solidFill>
                <a:schemeClr val="bg1"/>
              </a:solidFill>
              <a:latin typeface="Centaur" panose="02030504050205020304" pitchFamily="18" charset="77"/>
            </a:endParaRPr>
          </a:p>
        </p:txBody>
      </p:sp>
      <p:pic>
        <p:nvPicPr>
          <p:cNvPr id="235" name="Google Shape;235;p40" title="Chart"/>
          <p:cNvPicPr preferRelativeResize="0"/>
          <p:nvPr/>
        </p:nvPicPr>
        <p:blipFill rotWithShape="1">
          <a:blip r:embed="rId4">
            <a:alphaModFix/>
          </a:blip>
          <a:srcRect t="19588"/>
          <a:stretch/>
        </p:blipFill>
        <p:spPr>
          <a:xfrm>
            <a:off x="1482263" y="1766170"/>
            <a:ext cx="6179475" cy="3072530"/>
          </a:xfrm>
          <a:prstGeom prst="rect">
            <a:avLst/>
          </a:prstGeom>
          <a:noFill/>
          <a:ln>
            <a:noFill/>
          </a:ln>
        </p:spPr>
      </p:pic>
      <p:sp>
        <p:nvSpPr>
          <p:cNvPr id="4" name="Google Shape;241;p41">
            <a:extLst>
              <a:ext uri="{FF2B5EF4-FFF2-40B4-BE49-F238E27FC236}">
                <a16:creationId xmlns:a16="http://schemas.microsoft.com/office/drawing/2014/main" id="{60D3B3A3-5289-D649-B486-59541EC9D378}"/>
              </a:ext>
            </a:extLst>
          </p:cNvPr>
          <p:cNvSpPr txBox="1"/>
          <p:nvPr/>
        </p:nvSpPr>
        <p:spPr>
          <a:xfrm>
            <a:off x="1296250" y="902175"/>
            <a:ext cx="6501900" cy="29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solidFill>
                  <a:srgbClr val="FFFFFF"/>
                </a:solidFill>
                <a:latin typeface="Centaur" panose="02030504050205020304" pitchFamily="18" charset="77"/>
              </a:rPr>
              <a:t>I believe it’s common for a new graduate’s first job to be sales-related.</a:t>
            </a:r>
            <a:endParaRPr sz="1600" dirty="0">
              <a:solidFill>
                <a:srgbClr val="FFFFFF"/>
              </a:solidFill>
              <a:latin typeface="Centaur" panose="02030504050205020304" pitchFamily="18" charset="77"/>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39"/>
        <p:cNvGrpSpPr/>
        <p:nvPr/>
      </p:nvGrpSpPr>
      <p:grpSpPr>
        <a:xfrm>
          <a:off x="0" y="0"/>
          <a:ext cx="0" cy="0"/>
          <a:chOff x="0" y="0"/>
          <a:chExt cx="0" cy="0"/>
        </a:xfrm>
      </p:grpSpPr>
      <p:sp>
        <p:nvSpPr>
          <p:cNvPr id="240" name="Google Shape;240;p41"/>
          <p:cNvSpPr txBox="1">
            <a:spLocks noGrp="1"/>
          </p:cNvSpPr>
          <p:nvPr>
            <p:ph type="title"/>
          </p:nvPr>
        </p:nvSpPr>
        <p:spPr>
          <a:xfrm>
            <a:off x="311700" y="2583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Sales-related first jobs - Marketing Majors</a:t>
            </a:r>
            <a:endParaRPr b="1" dirty="0">
              <a:solidFill>
                <a:schemeClr val="bg1"/>
              </a:solidFill>
              <a:latin typeface="Centaur" panose="02030504050205020304" pitchFamily="18" charset="77"/>
            </a:endParaRPr>
          </a:p>
        </p:txBody>
      </p:sp>
      <p:sp>
        <p:nvSpPr>
          <p:cNvPr id="241" name="Google Shape;241;p41"/>
          <p:cNvSpPr txBox="1"/>
          <p:nvPr/>
        </p:nvSpPr>
        <p:spPr>
          <a:xfrm>
            <a:off x="1296250" y="902175"/>
            <a:ext cx="6501900" cy="29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rgbClr val="FFFFFF"/>
                </a:solidFill>
                <a:latin typeface="Centaur" panose="02030504050205020304" pitchFamily="18" charset="77"/>
              </a:rPr>
              <a:t>I believe it’s common for a new graduate’s first job to be sales-related.</a:t>
            </a:r>
            <a:endParaRPr dirty="0">
              <a:solidFill>
                <a:srgbClr val="FFFFFF"/>
              </a:solidFill>
              <a:latin typeface="Centaur" panose="02030504050205020304" pitchFamily="18" charset="77"/>
            </a:endParaRPr>
          </a:p>
        </p:txBody>
      </p:sp>
      <p:pic>
        <p:nvPicPr>
          <p:cNvPr id="242" name="Google Shape;242;p41" title="Chart"/>
          <p:cNvPicPr preferRelativeResize="0"/>
          <p:nvPr/>
        </p:nvPicPr>
        <p:blipFill>
          <a:blip r:embed="rId4">
            <a:alphaModFix/>
          </a:blip>
          <a:stretch>
            <a:fillRect/>
          </a:stretch>
        </p:blipFill>
        <p:spPr>
          <a:xfrm>
            <a:off x="-62225" y="1192575"/>
            <a:ext cx="4930575" cy="3048750"/>
          </a:xfrm>
          <a:prstGeom prst="rect">
            <a:avLst/>
          </a:prstGeom>
          <a:noFill/>
          <a:ln>
            <a:noFill/>
          </a:ln>
        </p:spPr>
      </p:pic>
      <p:pic>
        <p:nvPicPr>
          <p:cNvPr id="243" name="Google Shape;243;p41" title="Chart"/>
          <p:cNvPicPr preferRelativeResize="0"/>
          <p:nvPr/>
        </p:nvPicPr>
        <p:blipFill>
          <a:blip r:embed="rId5">
            <a:alphaModFix/>
          </a:blip>
          <a:stretch>
            <a:fillRect/>
          </a:stretch>
        </p:blipFill>
        <p:spPr>
          <a:xfrm>
            <a:off x="4508750" y="1250750"/>
            <a:ext cx="4635249" cy="286612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47"/>
        <p:cNvGrpSpPr/>
        <p:nvPr/>
      </p:nvGrpSpPr>
      <p:grpSpPr>
        <a:xfrm>
          <a:off x="0" y="0"/>
          <a:ext cx="0" cy="0"/>
          <a:chOff x="0" y="0"/>
          <a:chExt cx="0" cy="0"/>
        </a:xfrm>
      </p:grpSpPr>
      <p:sp>
        <p:nvSpPr>
          <p:cNvPr id="248" name="Google Shape;248;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Sales skills in any Career</a:t>
            </a:r>
            <a:endParaRPr b="1" dirty="0">
              <a:solidFill>
                <a:schemeClr val="bg1"/>
              </a:solidFill>
              <a:latin typeface="Centaur" panose="02030504050205020304" pitchFamily="18" charset="77"/>
            </a:endParaRPr>
          </a:p>
        </p:txBody>
      </p:sp>
      <p:pic>
        <p:nvPicPr>
          <p:cNvPr id="249" name="Google Shape;249;p42" title="Chart"/>
          <p:cNvPicPr preferRelativeResize="0"/>
          <p:nvPr/>
        </p:nvPicPr>
        <p:blipFill rotWithShape="1">
          <a:blip r:embed="rId4">
            <a:alphaModFix/>
          </a:blip>
          <a:srcRect t="19150"/>
          <a:stretch/>
        </p:blipFill>
        <p:spPr>
          <a:xfrm>
            <a:off x="1482262" y="1480425"/>
            <a:ext cx="6179475" cy="3089274"/>
          </a:xfrm>
          <a:prstGeom prst="rect">
            <a:avLst/>
          </a:prstGeom>
          <a:noFill/>
          <a:ln>
            <a:noFill/>
          </a:ln>
        </p:spPr>
      </p:pic>
      <p:sp>
        <p:nvSpPr>
          <p:cNvPr id="4" name="Google Shape;261;p44">
            <a:extLst>
              <a:ext uri="{FF2B5EF4-FFF2-40B4-BE49-F238E27FC236}">
                <a16:creationId xmlns:a16="http://schemas.microsoft.com/office/drawing/2014/main" id="{C904B677-CB1D-DE40-9C6A-90E55830AE93}"/>
              </a:ext>
            </a:extLst>
          </p:cNvPr>
          <p:cNvSpPr txBox="1"/>
          <p:nvPr/>
        </p:nvSpPr>
        <p:spPr>
          <a:xfrm>
            <a:off x="693600" y="833125"/>
            <a:ext cx="7756800" cy="259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rgbClr val="FFFFFF"/>
                </a:solidFill>
                <a:latin typeface="Centaur" panose="02030504050205020304" pitchFamily="18" charset="77"/>
              </a:rPr>
              <a:t>Even if I never work in a sales role, I believe developing selling skills will help me in my career.</a:t>
            </a:r>
            <a:endParaRPr dirty="0">
              <a:solidFill>
                <a:srgbClr val="FFFFFF"/>
              </a:solidFill>
              <a:latin typeface="Centaur" panose="02030504050205020304" pitchFamily="18" charset="77"/>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68"/>
        <p:cNvGrpSpPr/>
        <p:nvPr/>
      </p:nvGrpSpPr>
      <p:grpSpPr>
        <a:xfrm>
          <a:off x="0" y="0"/>
          <a:ext cx="0" cy="0"/>
          <a:chOff x="0" y="0"/>
          <a:chExt cx="0" cy="0"/>
        </a:xfrm>
      </p:grpSpPr>
      <p:pic>
        <p:nvPicPr>
          <p:cNvPr id="69" name="Google Shape;69;p15"/>
          <p:cNvPicPr preferRelativeResize="0"/>
          <p:nvPr/>
        </p:nvPicPr>
        <p:blipFill>
          <a:blip r:embed="rId4">
            <a:alphaModFix/>
          </a:blip>
          <a:stretch>
            <a:fillRect/>
          </a:stretch>
        </p:blipFill>
        <p:spPr>
          <a:xfrm>
            <a:off x="137786" y="341094"/>
            <a:ext cx="8868427" cy="396785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53"/>
        <p:cNvGrpSpPr/>
        <p:nvPr/>
      </p:nvGrpSpPr>
      <p:grpSpPr>
        <a:xfrm>
          <a:off x="0" y="0"/>
          <a:ext cx="0" cy="0"/>
          <a:chOff x="0" y="0"/>
          <a:chExt cx="0" cy="0"/>
        </a:xfrm>
      </p:grpSpPr>
      <p:sp>
        <p:nvSpPr>
          <p:cNvPr id="254" name="Google Shape;254;p4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Sales skills in any Career</a:t>
            </a:r>
            <a:endParaRPr b="1" dirty="0">
              <a:solidFill>
                <a:schemeClr val="bg1"/>
              </a:solidFill>
              <a:latin typeface="Centaur" panose="02030504050205020304" pitchFamily="18" charset="77"/>
            </a:endParaRPr>
          </a:p>
        </p:txBody>
      </p:sp>
      <p:pic>
        <p:nvPicPr>
          <p:cNvPr id="255" name="Google Shape;255;p43" title="Chart"/>
          <p:cNvPicPr preferRelativeResize="0"/>
          <p:nvPr/>
        </p:nvPicPr>
        <p:blipFill rotWithShape="1">
          <a:blip r:embed="rId4">
            <a:alphaModFix/>
          </a:blip>
          <a:srcRect t="18947"/>
          <a:stretch/>
        </p:blipFill>
        <p:spPr>
          <a:xfrm>
            <a:off x="1482262" y="1405825"/>
            <a:ext cx="6179475" cy="3097026"/>
          </a:xfrm>
          <a:prstGeom prst="rect">
            <a:avLst/>
          </a:prstGeom>
          <a:noFill/>
          <a:ln>
            <a:noFill/>
          </a:ln>
        </p:spPr>
      </p:pic>
      <p:sp>
        <p:nvSpPr>
          <p:cNvPr id="4" name="Google Shape;261;p44">
            <a:extLst>
              <a:ext uri="{FF2B5EF4-FFF2-40B4-BE49-F238E27FC236}">
                <a16:creationId xmlns:a16="http://schemas.microsoft.com/office/drawing/2014/main" id="{D55911D4-8479-9A44-AD46-505EBF194655}"/>
              </a:ext>
            </a:extLst>
          </p:cNvPr>
          <p:cNvSpPr txBox="1"/>
          <p:nvPr/>
        </p:nvSpPr>
        <p:spPr>
          <a:xfrm>
            <a:off x="693600" y="833125"/>
            <a:ext cx="7756800" cy="259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rgbClr val="FFFFFF"/>
                </a:solidFill>
                <a:latin typeface="Centaur" panose="02030504050205020304" pitchFamily="18" charset="77"/>
              </a:rPr>
              <a:t>Even if I never work in a sales role, I believe developing selling skills will help me in my career.</a:t>
            </a:r>
            <a:endParaRPr dirty="0">
              <a:solidFill>
                <a:srgbClr val="FFFFFF"/>
              </a:solidFill>
              <a:latin typeface="Centaur" panose="02030504050205020304" pitchFamily="18" charset="77"/>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59"/>
        <p:cNvGrpSpPr/>
        <p:nvPr/>
      </p:nvGrpSpPr>
      <p:grpSpPr>
        <a:xfrm>
          <a:off x="0" y="0"/>
          <a:ext cx="0" cy="0"/>
          <a:chOff x="0" y="0"/>
          <a:chExt cx="0" cy="0"/>
        </a:xfrm>
      </p:grpSpPr>
      <p:sp>
        <p:nvSpPr>
          <p:cNvPr id="260" name="Google Shape;260;p44"/>
          <p:cNvSpPr txBox="1">
            <a:spLocks noGrp="1"/>
          </p:cNvSpPr>
          <p:nvPr>
            <p:ph type="title"/>
          </p:nvPr>
        </p:nvSpPr>
        <p:spPr>
          <a:xfrm>
            <a:off x="311700" y="2376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Sales skills in any Career - Marketing Majors</a:t>
            </a:r>
            <a:endParaRPr b="1" dirty="0">
              <a:solidFill>
                <a:schemeClr val="bg1"/>
              </a:solidFill>
              <a:latin typeface="Centaur" panose="02030504050205020304" pitchFamily="18" charset="77"/>
            </a:endParaRPr>
          </a:p>
        </p:txBody>
      </p:sp>
      <p:sp>
        <p:nvSpPr>
          <p:cNvPr id="261" name="Google Shape;261;p44"/>
          <p:cNvSpPr txBox="1"/>
          <p:nvPr/>
        </p:nvSpPr>
        <p:spPr>
          <a:xfrm>
            <a:off x="705150" y="737750"/>
            <a:ext cx="7756800" cy="259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rgbClr val="FFFFFF"/>
                </a:solidFill>
                <a:latin typeface="Centaur" panose="02030504050205020304" pitchFamily="18" charset="77"/>
              </a:rPr>
              <a:t>Even if I never work in a sales role, I believe developing selling skills will help me in my career.</a:t>
            </a:r>
            <a:endParaRPr dirty="0">
              <a:solidFill>
                <a:srgbClr val="FFFFFF"/>
              </a:solidFill>
              <a:latin typeface="Centaur" panose="02030504050205020304" pitchFamily="18" charset="77"/>
            </a:endParaRPr>
          </a:p>
        </p:txBody>
      </p:sp>
      <p:pic>
        <p:nvPicPr>
          <p:cNvPr id="262" name="Google Shape;262;p44" title="Chart"/>
          <p:cNvPicPr preferRelativeResize="0"/>
          <p:nvPr/>
        </p:nvPicPr>
        <p:blipFill>
          <a:blip r:embed="rId4">
            <a:alphaModFix/>
          </a:blip>
          <a:stretch>
            <a:fillRect/>
          </a:stretch>
        </p:blipFill>
        <p:spPr>
          <a:xfrm>
            <a:off x="0" y="1411750"/>
            <a:ext cx="4776357" cy="2953375"/>
          </a:xfrm>
          <a:prstGeom prst="rect">
            <a:avLst/>
          </a:prstGeom>
          <a:noFill/>
          <a:ln>
            <a:noFill/>
          </a:ln>
        </p:spPr>
      </p:pic>
      <p:pic>
        <p:nvPicPr>
          <p:cNvPr id="263" name="Google Shape;263;p44" title="Chart"/>
          <p:cNvPicPr preferRelativeResize="0"/>
          <p:nvPr/>
        </p:nvPicPr>
        <p:blipFill>
          <a:blip r:embed="rId5">
            <a:alphaModFix/>
          </a:blip>
          <a:stretch>
            <a:fillRect/>
          </a:stretch>
        </p:blipFill>
        <p:spPr>
          <a:xfrm>
            <a:off x="4572010" y="1466900"/>
            <a:ext cx="4597989" cy="2843075"/>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67"/>
        <p:cNvGrpSpPr/>
        <p:nvPr/>
      </p:nvGrpSpPr>
      <p:grpSpPr>
        <a:xfrm>
          <a:off x="0" y="0"/>
          <a:ext cx="0" cy="0"/>
          <a:chOff x="0" y="0"/>
          <a:chExt cx="0" cy="0"/>
        </a:xfrm>
      </p:grpSpPr>
      <p:sp>
        <p:nvSpPr>
          <p:cNvPr id="268" name="Google Shape;268;p4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Sales Skills</a:t>
            </a:r>
            <a:endParaRPr b="1" dirty="0">
              <a:solidFill>
                <a:schemeClr val="bg1"/>
              </a:solidFill>
              <a:latin typeface="Centaur" panose="02030504050205020304" pitchFamily="18" charset="77"/>
            </a:endParaRPr>
          </a:p>
        </p:txBody>
      </p:sp>
      <p:pic>
        <p:nvPicPr>
          <p:cNvPr id="269" name="Google Shape;269;p45">
            <a:hlinkClick r:id="rId4"/>
          </p:cNvPr>
          <p:cNvPicPr preferRelativeResize="0"/>
          <p:nvPr/>
        </p:nvPicPr>
        <p:blipFill rotWithShape="1">
          <a:blip r:embed="rId5">
            <a:alphaModFix/>
          </a:blip>
          <a:srcRect t="12450" b="12547"/>
          <a:stretch/>
        </p:blipFill>
        <p:spPr>
          <a:xfrm>
            <a:off x="1981800" y="1244375"/>
            <a:ext cx="5180400" cy="291397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73"/>
        <p:cNvGrpSpPr/>
        <p:nvPr/>
      </p:nvGrpSpPr>
      <p:grpSpPr>
        <a:xfrm>
          <a:off x="0" y="0"/>
          <a:ext cx="0" cy="0"/>
          <a:chOff x="0" y="0"/>
          <a:chExt cx="0" cy="0"/>
        </a:xfrm>
      </p:grpSpPr>
      <p:sp>
        <p:nvSpPr>
          <p:cNvPr id="274" name="Google Shape;274;p46"/>
          <p:cNvSpPr txBox="1">
            <a:spLocks noGrp="1"/>
          </p:cNvSpPr>
          <p:nvPr>
            <p:ph type="title"/>
          </p:nvPr>
        </p:nvSpPr>
        <p:spPr>
          <a:xfrm>
            <a:off x="311700" y="3336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My Major Teaches Sales Skills</a:t>
            </a:r>
            <a:endParaRPr b="1" dirty="0">
              <a:solidFill>
                <a:schemeClr val="bg1"/>
              </a:solidFill>
              <a:latin typeface="Centaur" panose="02030504050205020304" pitchFamily="18" charset="77"/>
            </a:endParaRPr>
          </a:p>
        </p:txBody>
      </p:sp>
      <p:pic>
        <p:nvPicPr>
          <p:cNvPr id="275" name="Google Shape;275;p46" title="Chart"/>
          <p:cNvPicPr preferRelativeResize="0"/>
          <p:nvPr/>
        </p:nvPicPr>
        <p:blipFill rotWithShape="1">
          <a:blip r:embed="rId4">
            <a:alphaModFix/>
          </a:blip>
          <a:srcRect t="21128"/>
          <a:stretch/>
        </p:blipFill>
        <p:spPr>
          <a:xfrm>
            <a:off x="1189661" y="1565753"/>
            <a:ext cx="6764676" cy="3299072"/>
          </a:xfrm>
          <a:prstGeom prst="rect">
            <a:avLst/>
          </a:prstGeom>
          <a:noFill/>
          <a:ln>
            <a:noFill/>
          </a:ln>
        </p:spPr>
      </p:pic>
      <p:sp>
        <p:nvSpPr>
          <p:cNvPr id="4" name="Google Shape;293;p49">
            <a:extLst>
              <a:ext uri="{FF2B5EF4-FFF2-40B4-BE49-F238E27FC236}">
                <a16:creationId xmlns:a16="http://schemas.microsoft.com/office/drawing/2014/main" id="{2346CB55-A7BC-444E-87C0-C46100981CE0}"/>
              </a:ext>
            </a:extLst>
          </p:cNvPr>
          <p:cNvSpPr txBox="1"/>
          <p:nvPr/>
        </p:nvSpPr>
        <p:spPr>
          <a:xfrm>
            <a:off x="481049" y="906375"/>
            <a:ext cx="8181900" cy="321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solidFill>
                  <a:srgbClr val="FFFFFF"/>
                </a:solidFill>
                <a:latin typeface="Centaur" panose="02030504050205020304" pitchFamily="18" charset="77"/>
              </a:rPr>
              <a:t>The program in my major or concentration does a good job of preparing me for a position in sales.</a:t>
            </a:r>
            <a:endParaRPr sz="1600" dirty="0">
              <a:solidFill>
                <a:srgbClr val="FFFFFF"/>
              </a:solidFill>
              <a:latin typeface="Centaur" panose="02030504050205020304" pitchFamily="18" charset="77"/>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79"/>
        <p:cNvGrpSpPr/>
        <p:nvPr/>
      </p:nvGrpSpPr>
      <p:grpSpPr>
        <a:xfrm>
          <a:off x="0" y="0"/>
          <a:ext cx="0" cy="0"/>
          <a:chOff x="0" y="0"/>
          <a:chExt cx="0" cy="0"/>
        </a:xfrm>
      </p:grpSpPr>
      <p:sp>
        <p:nvSpPr>
          <p:cNvPr id="280" name="Google Shape;280;p4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My Major Teaches Sales Skills</a:t>
            </a:r>
            <a:endParaRPr b="1" dirty="0">
              <a:solidFill>
                <a:schemeClr val="bg1"/>
              </a:solidFill>
              <a:latin typeface="Centaur" panose="02030504050205020304" pitchFamily="18" charset="77"/>
            </a:endParaRPr>
          </a:p>
        </p:txBody>
      </p:sp>
      <p:pic>
        <p:nvPicPr>
          <p:cNvPr id="281" name="Google Shape;281;p47" title="Chart"/>
          <p:cNvPicPr preferRelativeResize="0"/>
          <p:nvPr/>
        </p:nvPicPr>
        <p:blipFill rotWithShape="1">
          <a:blip r:embed="rId4">
            <a:alphaModFix/>
          </a:blip>
          <a:srcRect l="7213" t="19728"/>
          <a:stretch/>
        </p:blipFill>
        <p:spPr>
          <a:xfrm>
            <a:off x="1475364" y="1553227"/>
            <a:ext cx="6193271" cy="3312972"/>
          </a:xfrm>
          <a:prstGeom prst="rect">
            <a:avLst/>
          </a:prstGeom>
          <a:noFill/>
          <a:ln>
            <a:noFill/>
          </a:ln>
        </p:spPr>
      </p:pic>
      <p:sp>
        <p:nvSpPr>
          <p:cNvPr id="4" name="Google Shape;293;p49">
            <a:extLst>
              <a:ext uri="{FF2B5EF4-FFF2-40B4-BE49-F238E27FC236}">
                <a16:creationId xmlns:a16="http://schemas.microsoft.com/office/drawing/2014/main" id="{994EE0D3-9EA8-D946-98E6-8BA29F7B8A1F}"/>
              </a:ext>
            </a:extLst>
          </p:cNvPr>
          <p:cNvSpPr txBox="1"/>
          <p:nvPr/>
        </p:nvSpPr>
        <p:spPr>
          <a:xfrm>
            <a:off x="481049" y="964176"/>
            <a:ext cx="8181900" cy="321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solidFill>
                  <a:srgbClr val="FFFFFF"/>
                </a:solidFill>
                <a:latin typeface="Centaur" panose="02030504050205020304" pitchFamily="18" charset="77"/>
              </a:rPr>
              <a:t>The program in my major or concentration does a good job of preparing me for a position in sales.</a:t>
            </a:r>
            <a:endParaRPr sz="1600" dirty="0">
              <a:solidFill>
                <a:srgbClr val="FFFFFF"/>
              </a:solidFill>
              <a:latin typeface="Centaur" panose="02030504050205020304" pitchFamily="18" charset="77"/>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85"/>
        <p:cNvGrpSpPr/>
        <p:nvPr/>
      </p:nvGrpSpPr>
      <p:grpSpPr>
        <a:xfrm>
          <a:off x="0" y="0"/>
          <a:ext cx="0" cy="0"/>
          <a:chOff x="0" y="0"/>
          <a:chExt cx="0" cy="0"/>
        </a:xfrm>
      </p:grpSpPr>
      <p:sp>
        <p:nvSpPr>
          <p:cNvPr id="286" name="Google Shape;286;p48"/>
          <p:cNvSpPr txBox="1">
            <a:spLocks noGrp="1"/>
          </p:cNvSpPr>
          <p:nvPr>
            <p:ph type="title"/>
          </p:nvPr>
        </p:nvSpPr>
        <p:spPr>
          <a:xfrm>
            <a:off x="311700" y="166674"/>
            <a:ext cx="8520600" cy="97319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My Major Teaches Sales Skills</a:t>
            </a:r>
            <a:endParaRPr b="1" dirty="0">
              <a:solidFill>
                <a:schemeClr val="bg1"/>
              </a:solidFill>
              <a:latin typeface="Centaur" panose="02030504050205020304" pitchFamily="18" charset="77"/>
            </a:endParaRPr>
          </a:p>
          <a:p>
            <a:pPr marL="0" lvl="0" indent="0" algn="ctr" rtl="0">
              <a:spcBef>
                <a:spcPts val="0"/>
              </a:spcBef>
              <a:spcAft>
                <a:spcPts val="0"/>
              </a:spcAft>
              <a:buNone/>
            </a:pPr>
            <a:r>
              <a:rPr lang="en" sz="1400" dirty="0">
                <a:solidFill>
                  <a:schemeClr val="bg1"/>
                </a:solidFill>
                <a:latin typeface="Centaur" panose="02030504050205020304" pitchFamily="18" charset="77"/>
              </a:rPr>
              <a:t>(agree at any capacity)</a:t>
            </a:r>
            <a:endParaRPr sz="1400" dirty="0">
              <a:solidFill>
                <a:schemeClr val="bg1"/>
              </a:solidFill>
              <a:latin typeface="Centaur" panose="02030504050205020304" pitchFamily="18" charset="77"/>
            </a:endParaRPr>
          </a:p>
          <a:p>
            <a:pPr marL="0" lvl="0" indent="0" algn="l" rtl="0">
              <a:spcBef>
                <a:spcPts val="0"/>
              </a:spcBef>
              <a:spcAft>
                <a:spcPts val="0"/>
              </a:spcAft>
              <a:buNone/>
            </a:pPr>
            <a:endParaRPr dirty="0"/>
          </a:p>
        </p:txBody>
      </p:sp>
      <p:pic>
        <p:nvPicPr>
          <p:cNvPr id="287" name="Google Shape;287;p48" title="Chart"/>
          <p:cNvPicPr preferRelativeResize="0"/>
          <p:nvPr/>
        </p:nvPicPr>
        <p:blipFill>
          <a:blip r:embed="rId4">
            <a:alphaModFix/>
          </a:blip>
          <a:stretch>
            <a:fillRect/>
          </a:stretch>
        </p:blipFill>
        <p:spPr>
          <a:xfrm>
            <a:off x="1482263" y="1017725"/>
            <a:ext cx="6179475" cy="382097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91"/>
        <p:cNvGrpSpPr/>
        <p:nvPr/>
      </p:nvGrpSpPr>
      <p:grpSpPr>
        <a:xfrm>
          <a:off x="0" y="0"/>
          <a:ext cx="0" cy="0"/>
          <a:chOff x="0" y="0"/>
          <a:chExt cx="0" cy="0"/>
        </a:xfrm>
      </p:grpSpPr>
      <p:sp>
        <p:nvSpPr>
          <p:cNvPr id="292" name="Google Shape;292;p49"/>
          <p:cNvSpPr txBox="1">
            <a:spLocks noGrp="1"/>
          </p:cNvSpPr>
          <p:nvPr>
            <p:ph type="title"/>
          </p:nvPr>
        </p:nvSpPr>
        <p:spPr>
          <a:xfrm>
            <a:off x="311700" y="2065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My Major Teaches Sales Skills - Marketing Majors</a:t>
            </a:r>
            <a:endParaRPr b="1" dirty="0">
              <a:solidFill>
                <a:schemeClr val="bg1"/>
              </a:solidFill>
              <a:latin typeface="Centaur" panose="02030504050205020304" pitchFamily="18" charset="77"/>
            </a:endParaRPr>
          </a:p>
        </p:txBody>
      </p:sp>
      <p:sp>
        <p:nvSpPr>
          <p:cNvPr id="293" name="Google Shape;293;p49"/>
          <p:cNvSpPr txBox="1"/>
          <p:nvPr/>
        </p:nvSpPr>
        <p:spPr>
          <a:xfrm>
            <a:off x="539225" y="674050"/>
            <a:ext cx="8181900" cy="321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solidFill>
                  <a:srgbClr val="FFFFFF"/>
                </a:solidFill>
                <a:latin typeface="Centaur" panose="02030504050205020304" pitchFamily="18" charset="77"/>
              </a:rPr>
              <a:t>The program in my major or concentration does a good job of preparing me for a position in sales.</a:t>
            </a:r>
            <a:endParaRPr sz="1600" dirty="0">
              <a:solidFill>
                <a:srgbClr val="FFFFFF"/>
              </a:solidFill>
              <a:latin typeface="Centaur" panose="02030504050205020304" pitchFamily="18" charset="77"/>
            </a:endParaRPr>
          </a:p>
        </p:txBody>
      </p:sp>
      <p:pic>
        <p:nvPicPr>
          <p:cNvPr id="294" name="Google Shape;294;p49" title="Chart"/>
          <p:cNvPicPr preferRelativeResize="0"/>
          <p:nvPr/>
        </p:nvPicPr>
        <p:blipFill>
          <a:blip r:embed="rId4">
            <a:alphaModFix/>
          </a:blip>
          <a:stretch>
            <a:fillRect/>
          </a:stretch>
        </p:blipFill>
        <p:spPr>
          <a:xfrm>
            <a:off x="-64975" y="1261825"/>
            <a:ext cx="4717950" cy="2917262"/>
          </a:xfrm>
          <a:prstGeom prst="rect">
            <a:avLst/>
          </a:prstGeom>
          <a:noFill/>
          <a:ln>
            <a:noFill/>
          </a:ln>
        </p:spPr>
      </p:pic>
      <p:pic>
        <p:nvPicPr>
          <p:cNvPr id="295" name="Google Shape;295;p49" title="Chart"/>
          <p:cNvPicPr preferRelativeResize="0"/>
          <p:nvPr/>
        </p:nvPicPr>
        <p:blipFill>
          <a:blip r:embed="rId5">
            <a:alphaModFix/>
          </a:blip>
          <a:stretch>
            <a:fillRect/>
          </a:stretch>
        </p:blipFill>
        <p:spPr>
          <a:xfrm>
            <a:off x="4426050" y="1147750"/>
            <a:ext cx="4803225" cy="29700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99"/>
        <p:cNvGrpSpPr/>
        <p:nvPr/>
      </p:nvGrpSpPr>
      <p:grpSpPr>
        <a:xfrm>
          <a:off x="0" y="0"/>
          <a:ext cx="0" cy="0"/>
          <a:chOff x="0" y="0"/>
          <a:chExt cx="0" cy="0"/>
        </a:xfrm>
      </p:grpSpPr>
      <p:sp>
        <p:nvSpPr>
          <p:cNvPr id="300" name="Google Shape;300;p50"/>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b="1" dirty="0">
                <a:solidFill>
                  <a:schemeClr val="bg1"/>
                </a:solidFill>
                <a:latin typeface="Centaur" panose="02030504050205020304" pitchFamily="18" charset="77"/>
              </a:rPr>
              <a:t>Detailed Findings</a:t>
            </a:r>
            <a:endParaRPr sz="6000" b="1" dirty="0">
              <a:solidFill>
                <a:schemeClr val="bg1"/>
              </a:solidFill>
              <a:latin typeface="Centaur" panose="02030504050205020304" pitchFamily="18" charset="77"/>
            </a:endParaRPr>
          </a:p>
          <a:p>
            <a:pPr marL="0" lvl="0" indent="0" algn="ctr" rtl="0">
              <a:spcBef>
                <a:spcPts val="0"/>
              </a:spcBef>
              <a:spcAft>
                <a:spcPts val="0"/>
              </a:spcAft>
              <a:buNone/>
            </a:pPr>
            <a:r>
              <a:rPr lang="en" sz="1800" b="1" dirty="0">
                <a:solidFill>
                  <a:schemeClr val="bg1"/>
                </a:solidFill>
                <a:latin typeface="Centaur" panose="02030504050205020304" pitchFamily="18" charset="77"/>
              </a:rPr>
              <a:t>Professional Selling Certificate</a:t>
            </a:r>
            <a:endParaRPr sz="1800" b="1" dirty="0">
              <a:solidFill>
                <a:schemeClr val="bg1"/>
              </a:solidFill>
              <a:latin typeface="Centaur" panose="02030504050205020304" pitchFamily="18" charset="77"/>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304"/>
        <p:cNvGrpSpPr/>
        <p:nvPr/>
      </p:nvGrpSpPr>
      <p:grpSpPr>
        <a:xfrm>
          <a:off x="0" y="0"/>
          <a:ext cx="0" cy="0"/>
          <a:chOff x="0" y="0"/>
          <a:chExt cx="0" cy="0"/>
        </a:xfrm>
      </p:grpSpPr>
      <p:sp>
        <p:nvSpPr>
          <p:cNvPr id="305" name="Google Shape;305;p51"/>
          <p:cNvSpPr txBox="1">
            <a:spLocks noGrp="1"/>
          </p:cNvSpPr>
          <p:nvPr>
            <p:ph type="title"/>
          </p:nvPr>
        </p:nvSpPr>
        <p:spPr>
          <a:xfrm>
            <a:off x="311700" y="104450"/>
            <a:ext cx="8520600" cy="13736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Awareness</a:t>
            </a:r>
            <a:br>
              <a:rPr lang="en" b="1" dirty="0">
                <a:solidFill>
                  <a:schemeClr val="bg1"/>
                </a:solidFill>
                <a:latin typeface="Centaur" panose="02030504050205020304" pitchFamily="18" charset="77"/>
              </a:rPr>
            </a:br>
            <a:r>
              <a:rPr lang="en" sz="2400" dirty="0">
                <a:solidFill>
                  <a:schemeClr val="bg1"/>
                </a:solidFill>
                <a:latin typeface="Centaur" panose="02030504050205020304" pitchFamily="18" charset="77"/>
              </a:rPr>
              <a:t>Have you heard of ECU’s Professional Selling Certificate before today?</a:t>
            </a:r>
            <a:endParaRPr sz="2400" dirty="0">
              <a:solidFill>
                <a:schemeClr val="bg1"/>
              </a:solidFill>
              <a:latin typeface="Centaur" panose="02030504050205020304" pitchFamily="18" charset="77"/>
            </a:endParaRPr>
          </a:p>
          <a:p>
            <a:pPr marL="0" lvl="0" indent="0" algn="l" rtl="0">
              <a:spcBef>
                <a:spcPts val="0"/>
              </a:spcBef>
              <a:spcAft>
                <a:spcPts val="0"/>
              </a:spcAft>
              <a:buNone/>
            </a:pPr>
            <a:endParaRPr dirty="0"/>
          </a:p>
        </p:txBody>
      </p:sp>
      <p:pic>
        <p:nvPicPr>
          <p:cNvPr id="306" name="Google Shape;306;p51" title="Chart"/>
          <p:cNvPicPr preferRelativeResize="0"/>
          <p:nvPr/>
        </p:nvPicPr>
        <p:blipFill rotWithShape="1">
          <a:blip r:embed="rId4">
            <a:alphaModFix/>
          </a:blip>
          <a:srcRect t="19245"/>
          <a:stretch/>
        </p:blipFill>
        <p:spPr>
          <a:xfrm>
            <a:off x="1206865" y="1265128"/>
            <a:ext cx="6730269" cy="3360629"/>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310"/>
        <p:cNvGrpSpPr/>
        <p:nvPr/>
      </p:nvGrpSpPr>
      <p:grpSpPr>
        <a:xfrm>
          <a:off x="0" y="0"/>
          <a:ext cx="0" cy="0"/>
          <a:chOff x="0" y="0"/>
          <a:chExt cx="0" cy="0"/>
        </a:xfrm>
      </p:grpSpPr>
      <p:sp>
        <p:nvSpPr>
          <p:cNvPr id="311" name="Google Shape;311;p52"/>
          <p:cNvSpPr txBox="1">
            <a:spLocks noGrp="1"/>
          </p:cNvSpPr>
          <p:nvPr>
            <p:ph type="title"/>
          </p:nvPr>
        </p:nvSpPr>
        <p:spPr>
          <a:xfrm>
            <a:off x="311700" y="104449"/>
            <a:ext cx="8520600" cy="131099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Awareness by Major</a:t>
            </a:r>
            <a:br>
              <a:rPr lang="en" b="1" dirty="0">
                <a:solidFill>
                  <a:schemeClr val="bg1"/>
                </a:solidFill>
                <a:latin typeface="Centaur" panose="02030504050205020304" pitchFamily="18" charset="77"/>
              </a:rPr>
            </a:br>
            <a:r>
              <a:rPr lang="en" sz="2400" dirty="0">
                <a:solidFill>
                  <a:schemeClr val="bg1"/>
                </a:solidFill>
                <a:latin typeface="Centaur" panose="02030504050205020304" pitchFamily="18" charset="77"/>
              </a:rPr>
              <a:t>Have you heard of the Professional Selling Certificate before today?</a:t>
            </a:r>
            <a:endParaRPr dirty="0">
              <a:solidFill>
                <a:schemeClr val="bg1"/>
              </a:solidFill>
              <a:latin typeface="Centaur" panose="02030504050205020304" pitchFamily="18" charset="77"/>
            </a:endParaRPr>
          </a:p>
          <a:p>
            <a:pPr marL="0" lvl="0" indent="0" algn="l" rtl="0">
              <a:spcBef>
                <a:spcPts val="0"/>
              </a:spcBef>
              <a:spcAft>
                <a:spcPts val="0"/>
              </a:spcAft>
              <a:buNone/>
            </a:pPr>
            <a:endParaRPr dirty="0"/>
          </a:p>
        </p:txBody>
      </p:sp>
      <p:pic>
        <p:nvPicPr>
          <p:cNvPr id="312" name="Google Shape;312;p52" title="Chart"/>
          <p:cNvPicPr preferRelativeResize="0"/>
          <p:nvPr/>
        </p:nvPicPr>
        <p:blipFill rotWithShape="1">
          <a:blip r:embed="rId4">
            <a:alphaModFix/>
          </a:blip>
          <a:srcRect t="20110"/>
          <a:stretch/>
        </p:blipFill>
        <p:spPr>
          <a:xfrm>
            <a:off x="798550" y="1114816"/>
            <a:ext cx="7546899" cy="372805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Background</a:t>
            </a:r>
            <a:endParaRPr b="1" dirty="0">
              <a:solidFill>
                <a:schemeClr val="bg1"/>
              </a:solidFill>
              <a:latin typeface="Centaur" panose="02030504050205020304" pitchFamily="18" charset="77"/>
            </a:endParaRPr>
          </a:p>
        </p:txBody>
      </p:sp>
      <p:sp>
        <p:nvSpPr>
          <p:cNvPr id="75" name="Google Shape;75;p16"/>
          <p:cNvSpPr txBox="1">
            <a:spLocks noGrp="1"/>
          </p:cNvSpPr>
          <p:nvPr>
            <p:ph type="body" idx="1"/>
          </p:nvPr>
        </p:nvSpPr>
        <p:spPr>
          <a:xfrm>
            <a:off x="405000" y="1287144"/>
            <a:ext cx="49875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FFFFFF"/>
              </a:buClr>
              <a:buSzPts val="1800"/>
              <a:buChar char="●"/>
            </a:pPr>
            <a:r>
              <a:rPr lang="en" dirty="0">
                <a:solidFill>
                  <a:srgbClr val="FFFFFF"/>
                </a:solidFill>
                <a:latin typeface="Centaur" panose="02030504050205020304" pitchFamily="18" charset="77"/>
              </a:rPr>
              <a:t>ECU’s College of Business offers a Professional Selling Certificate to students of any major</a:t>
            </a:r>
            <a:endParaRPr dirty="0">
              <a:solidFill>
                <a:srgbClr val="FFFFFF"/>
              </a:solidFill>
              <a:latin typeface="Centaur" panose="02030504050205020304" pitchFamily="18" charset="77"/>
            </a:endParaRPr>
          </a:p>
          <a:p>
            <a:pPr marL="457200" lvl="0" indent="-342900" algn="l" rtl="0">
              <a:spcBef>
                <a:spcPts val="0"/>
              </a:spcBef>
              <a:spcAft>
                <a:spcPts val="0"/>
              </a:spcAft>
              <a:buClr>
                <a:srgbClr val="FFFFFF"/>
              </a:buClr>
              <a:buSzPts val="1800"/>
              <a:buChar char="●"/>
            </a:pPr>
            <a:r>
              <a:rPr lang="en" dirty="0">
                <a:solidFill>
                  <a:srgbClr val="FFFFFF"/>
                </a:solidFill>
                <a:latin typeface="Centaur" panose="02030504050205020304" pitchFamily="18" charset="77"/>
              </a:rPr>
              <a:t>The majority of its required classes are already required for a Marketing major</a:t>
            </a:r>
            <a:endParaRPr dirty="0">
              <a:solidFill>
                <a:srgbClr val="FFFFFF"/>
              </a:solidFill>
              <a:latin typeface="Centaur" panose="02030504050205020304" pitchFamily="18" charset="77"/>
            </a:endParaRPr>
          </a:p>
          <a:p>
            <a:pPr marL="457200" lvl="0" indent="-342900" algn="l" rtl="0">
              <a:spcBef>
                <a:spcPts val="0"/>
              </a:spcBef>
              <a:spcAft>
                <a:spcPts val="0"/>
              </a:spcAft>
              <a:buClr>
                <a:srgbClr val="FFFFFF"/>
              </a:buClr>
              <a:buSzPts val="1800"/>
              <a:buChar char="●"/>
            </a:pPr>
            <a:r>
              <a:rPr lang="en" dirty="0">
                <a:solidFill>
                  <a:srgbClr val="FFFFFF"/>
                </a:solidFill>
                <a:latin typeface="Centaur" panose="02030504050205020304" pitchFamily="18" charset="77"/>
              </a:rPr>
              <a:t>I hypothesized that many students who could benefit from the Professional Selling Certificate would be unaware of it</a:t>
            </a:r>
            <a:endParaRPr dirty="0">
              <a:solidFill>
                <a:srgbClr val="FFFFFF"/>
              </a:solidFill>
              <a:latin typeface="Centaur" panose="02030504050205020304" pitchFamily="18" charset="77"/>
            </a:endParaRPr>
          </a:p>
          <a:p>
            <a:pPr marL="914400" lvl="0" indent="0" algn="l" rtl="0">
              <a:spcBef>
                <a:spcPts val="1600"/>
              </a:spcBef>
              <a:spcAft>
                <a:spcPts val="1600"/>
              </a:spcAft>
              <a:buNone/>
            </a:pPr>
            <a:endParaRPr dirty="0"/>
          </a:p>
        </p:txBody>
      </p:sp>
      <p:pic>
        <p:nvPicPr>
          <p:cNvPr id="76" name="Google Shape;76;p16"/>
          <p:cNvPicPr preferRelativeResize="0"/>
          <p:nvPr/>
        </p:nvPicPr>
        <p:blipFill>
          <a:blip r:embed="rId4">
            <a:alphaModFix/>
          </a:blip>
          <a:stretch>
            <a:fillRect/>
          </a:stretch>
        </p:blipFill>
        <p:spPr>
          <a:xfrm>
            <a:off x="5678050" y="994625"/>
            <a:ext cx="3154248" cy="3154248"/>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316"/>
        <p:cNvGrpSpPr/>
        <p:nvPr/>
      </p:nvGrpSpPr>
      <p:grpSpPr>
        <a:xfrm>
          <a:off x="0" y="0"/>
          <a:ext cx="0" cy="0"/>
          <a:chOff x="0" y="0"/>
          <a:chExt cx="0" cy="0"/>
        </a:xfrm>
      </p:grpSpPr>
      <p:pic>
        <p:nvPicPr>
          <p:cNvPr id="318" name="Google Shape;318;p53" title="Chart"/>
          <p:cNvPicPr preferRelativeResize="0"/>
          <p:nvPr/>
        </p:nvPicPr>
        <p:blipFill rotWithShape="1">
          <a:blip r:embed="rId4">
            <a:alphaModFix/>
          </a:blip>
          <a:srcRect t="17030"/>
          <a:stretch/>
        </p:blipFill>
        <p:spPr>
          <a:xfrm>
            <a:off x="1154026" y="1290181"/>
            <a:ext cx="6835926" cy="3507019"/>
          </a:xfrm>
          <a:prstGeom prst="rect">
            <a:avLst/>
          </a:prstGeom>
          <a:noFill/>
          <a:ln>
            <a:noFill/>
          </a:ln>
        </p:spPr>
      </p:pic>
      <p:sp>
        <p:nvSpPr>
          <p:cNvPr id="4" name="Google Shape;323;p54">
            <a:extLst>
              <a:ext uri="{FF2B5EF4-FFF2-40B4-BE49-F238E27FC236}">
                <a16:creationId xmlns:a16="http://schemas.microsoft.com/office/drawing/2014/main" id="{CC8EFF5E-79CC-9C46-8A11-369CC77FE27C}"/>
              </a:ext>
            </a:extLst>
          </p:cNvPr>
          <p:cNvSpPr txBox="1">
            <a:spLocks/>
          </p:cNvSpPr>
          <p:nvPr/>
        </p:nvSpPr>
        <p:spPr>
          <a:xfrm>
            <a:off x="311689" y="227680"/>
            <a:ext cx="8520600" cy="136312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b="1" dirty="0">
                <a:solidFill>
                  <a:schemeClr val="bg1"/>
                </a:solidFill>
                <a:latin typeface="Centaur" panose="02030504050205020304" pitchFamily="18" charset="77"/>
              </a:rPr>
              <a:t>Value</a:t>
            </a:r>
            <a:br>
              <a:rPr lang="en-US" b="1" dirty="0">
                <a:solidFill>
                  <a:schemeClr val="bg1"/>
                </a:solidFill>
                <a:latin typeface="Centaur" panose="02030504050205020304" pitchFamily="18" charset="77"/>
              </a:rPr>
            </a:br>
            <a:r>
              <a:rPr lang="en-US" sz="2400" dirty="0">
                <a:solidFill>
                  <a:schemeClr val="bg1"/>
                </a:solidFill>
                <a:latin typeface="Centaur" panose="02030504050205020304" pitchFamily="18" charset="77"/>
              </a:rPr>
              <a:t>Do you view the certificate as a valuable addition to your education?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322"/>
        <p:cNvGrpSpPr/>
        <p:nvPr/>
      </p:nvGrpSpPr>
      <p:grpSpPr>
        <a:xfrm>
          <a:off x="0" y="0"/>
          <a:ext cx="0" cy="0"/>
          <a:chOff x="0" y="0"/>
          <a:chExt cx="0" cy="0"/>
        </a:xfrm>
      </p:grpSpPr>
      <p:sp>
        <p:nvSpPr>
          <p:cNvPr id="323" name="Google Shape;323;p54"/>
          <p:cNvSpPr txBox="1">
            <a:spLocks noGrp="1"/>
          </p:cNvSpPr>
          <p:nvPr>
            <p:ph type="title"/>
          </p:nvPr>
        </p:nvSpPr>
        <p:spPr>
          <a:xfrm>
            <a:off x="311688" y="165049"/>
            <a:ext cx="8520600" cy="136312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Value by Major</a:t>
            </a:r>
            <a:br>
              <a:rPr lang="en" b="1" dirty="0">
                <a:solidFill>
                  <a:schemeClr val="bg1"/>
                </a:solidFill>
                <a:latin typeface="Centaur" panose="02030504050205020304" pitchFamily="18" charset="77"/>
              </a:rPr>
            </a:br>
            <a:r>
              <a:rPr lang="en" sz="2400" dirty="0">
                <a:solidFill>
                  <a:schemeClr val="bg1"/>
                </a:solidFill>
                <a:latin typeface="Centaur" panose="02030504050205020304" pitchFamily="18" charset="77"/>
              </a:rPr>
              <a:t>Do you view the certificate as a valuable addition to your education?</a:t>
            </a:r>
            <a:endParaRPr sz="2400" dirty="0">
              <a:solidFill>
                <a:schemeClr val="bg1"/>
              </a:solidFill>
              <a:latin typeface="Centaur" panose="02030504050205020304" pitchFamily="18" charset="77"/>
            </a:endParaRPr>
          </a:p>
        </p:txBody>
      </p:sp>
      <p:pic>
        <p:nvPicPr>
          <p:cNvPr id="324" name="Google Shape;324;p54" title="Chart"/>
          <p:cNvPicPr preferRelativeResize="0"/>
          <p:nvPr/>
        </p:nvPicPr>
        <p:blipFill rotWithShape="1">
          <a:blip r:embed="rId4">
            <a:alphaModFix/>
          </a:blip>
          <a:srcRect t="21843"/>
          <a:stretch/>
        </p:blipFill>
        <p:spPr>
          <a:xfrm>
            <a:off x="1058275" y="1290181"/>
            <a:ext cx="7027425" cy="339615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328"/>
        <p:cNvGrpSpPr/>
        <p:nvPr/>
      </p:nvGrpSpPr>
      <p:grpSpPr>
        <a:xfrm>
          <a:off x="0" y="0"/>
          <a:ext cx="0" cy="0"/>
          <a:chOff x="0" y="0"/>
          <a:chExt cx="0" cy="0"/>
        </a:xfrm>
      </p:grpSpPr>
      <p:pic>
        <p:nvPicPr>
          <p:cNvPr id="330" name="Google Shape;330;p55" title="Chart"/>
          <p:cNvPicPr preferRelativeResize="0"/>
          <p:nvPr/>
        </p:nvPicPr>
        <p:blipFill rotWithShape="1">
          <a:blip r:embed="rId4">
            <a:alphaModFix/>
          </a:blip>
          <a:srcRect t="16225"/>
          <a:stretch/>
        </p:blipFill>
        <p:spPr>
          <a:xfrm>
            <a:off x="834350" y="1271256"/>
            <a:ext cx="7475280" cy="3872244"/>
          </a:xfrm>
          <a:prstGeom prst="rect">
            <a:avLst/>
          </a:prstGeom>
          <a:noFill/>
          <a:ln>
            <a:noFill/>
          </a:ln>
        </p:spPr>
      </p:pic>
      <p:sp>
        <p:nvSpPr>
          <p:cNvPr id="6" name="Google Shape;335;p56">
            <a:extLst>
              <a:ext uri="{FF2B5EF4-FFF2-40B4-BE49-F238E27FC236}">
                <a16:creationId xmlns:a16="http://schemas.microsoft.com/office/drawing/2014/main" id="{1392B0A9-A28C-2C4E-AC9D-29F2C9769A24}"/>
              </a:ext>
            </a:extLst>
          </p:cNvPr>
          <p:cNvSpPr txBox="1">
            <a:spLocks/>
          </p:cNvSpPr>
          <p:nvPr/>
        </p:nvSpPr>
        <p:spPr>
          <a:xfrm>
            <a:off x="311690" y="116648"/>
            <a:ext cx="8520600" cy="130049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b="1" dirty="0">
                <a:solidFill>
                  <a:schemeClr val="bg1"/>
                </a:solidFill>
                <a:latin typeface="Centaur" panose="02030504050205020304" pitchFamily="18" charset="77"/>
              </a:rPr>
              <a:t>Enrolled</a:t>
            </a:r>
            <a:br>
              <a:rPr lang="en-US" b="1" dirty="0">
                <a:solidFill>
                  <a:schemeClr val="bg1"/>
                </a:solidFill>
                <a:latin typeface="Centaur" panose="02030504050205020304" pitchFamily="18" charset="77"/>
              </a:rPr>
            </a:br>
            <a:r>
              <a:rPr lang="en-US" sz="2400" dirty="0">
                <a:solidFill>
                  <a:schemeClr val="bg1"/>
                </a:solidFill>
                <a:latin typeface="Centaur" panose="02030504050205020304" pitchFamily="18" charset="77"/>
              </a:rPr>
              <a:t>Have you signed up for the professional selling certificate with your advisor?</a:t>
            </a:r>
            <a:endParaRPr lang="en-US" dirty="0">
              <a:solidFill>
                <a:schemeClr val="bg1"/>
              </a:solidFill>
              <a:latin typeface="Centaur" panose="02030504050205020304" pitchFamily="18" charset="77"/>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334"/>
        <p:cNvGrpSpPr/>
        <p:nvPr/>
      </p:nvGrpSpPr>
      <p:grpSpPr>
        <a:xfrm>
          <a:off x="0" y="0"/>
          <a:ext cx="0" cy="0"/>
          <a:chOff x="0" y="0"/>
          <a:chExt cx="0" cy="0"/>
        </a:xfrm>
      </p:grpSpPr>
      <p:sp>
        <p:nvSpPr>
          <p:cNvPr id="335" name="Google Shape;335;p56"/>
          <p:cNvSpPr txBox="1">
            <a:spLocks noGrp="1"/>
          </p:cNvSpPr>
          <p:nvPr>
            <p:ph type="title"/>
          </p:nvPr>
        </p:nvSpPr>
        <p:spPr>
          <a:xfrm>
            <a:off x="311688" y="165049"/>
            <a:ext cx="8520600" cy="130049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Enrolled by Major</a:t>
            </a:r>
            <a:br>
              <a:rPr lang="en" b="1" dirty="0">
                <a:solidFill>
                  <a:schemeClr val="bg1"/>
                </a:solidFill>
                <a:latin typeface="Centaur" panose="02030504050205020304" pitchFamily="18" charset="77"/>
              </a:rPr>
            </a:br>
            <a:r>
              <a:rPr lang="en" sz="2400" dirty="0">
                <a:solidFill>
                  <a:schemeClr val="bg1"/>
                </a:solidFill>
                <a:latin typeface="Centaur" panose="02030504050205020304" pitchFamily="18" charset="77"/>
              </a:rPr>
              <a:t>Have you signed up for the professional selling certificate with your advisor?</a:t>
            </a:r>
            <a:endParaRPr dirty="0">
              <a:solidFill>
                <a:schemeClr val="bg1"/>
              </a:solidFill>
              <a:latin typeface="Centaur" panose="02030504050205020304" pitchFamily="18" charset="77"/>
            </a:endParaRPr>
          </a:p>
        </p:txBody>
      </p:sp>
      <p:pic>
        <p:nvPicPr>
          <p:cNvPr id="336" name="Google Shape;336;p56" title="Chart"/>
          <p:cNvPicPr preferRelativeResize="0"/>
          <p:nvPr/>
        </p:nvPicPr>
        <p:blipFill rotWithShape="1">
          <a:blip r:embed="rId4">
            <a:alphaModFix/>
          </a:blip>
          <a:srcRect t="17250"/>
          <a:stretch/>
        </p:blipFill>
        <p:spPr>
          <a:xfrm>
            <a:off x="1160325" y="1465545"/>
            <a:ext cx="6823350" cy="3491304"/>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340"/>
        <p:cNvGrpSpPr/>
        <p:nvPr/>
      </p:nvGrpSpPr>
      <p:grpSpPr>
        <a:xfrm>
          <a:off x="0" y="0"/>
          <a:ext cx="0" cy="0"/>
          <a:chOff x="0" y="0"/>
          <a:chExt cx="0" cy="0"/>
        </a:xfrm>
      </p:grpSpPr>
      <p:sp>
        <p:nvSpPr>
          <p:cNvPr id="341" name="Google Shape;341;p57"/>
          <p:cNvSpPr txBox="1">
            <a:spLocks noGrp="1"/>
          </p:cNvSpPr>
          <p:nvPr>
            <p:ph type="title"/>
          </p:nvPr>
        </p:nvSpPr>
        <p:spPr>
          <a:xfrm>
            <a:off x="311700" y="237625"/>
            <a:ext cx="8520600" cy="95234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Messenger</a:t>
            </a:r>
            <a:br>
              <a:rPr lang="en" b="1" dirty="0">
                <a:solidFill>
                  <a:schemeClr val="bg1"/>
                </a:solidFill>
                <a:latin typeface="Centaur" panose="02030504050205020304" pitchFamily="18" charset="77"/>
              </a:rPr>
            </a:br>
            <a:r>
              <a:rPr lang="en" sz="2400" dirty="0">
                <a:solidFill>
                  <a:schemeClr val="bg1"/>
                </a:solidFill>
                <a:latin typeface="Centaur" panose="02030504050205020304" pitchFamily="18" charset="77"/>
              </a:rPr>
              <a:t>Where did you hear about the professional selling certificate?</a:t>
            </a:r>
            <a:endParaRPr dirty="0">
              <a:solidFill>
                <a:schemeClr val="bg1"/>
              </a:solidFill>
              <a:latin typeface="Centaur" panose="02030504050205020304" pitchFamily="18" charset="77"/>
            </a:endParaRPr>
          </a:p>
        </p:txBody>
      </p:sp>
      <p:pic>
        <p:nvPicPr>
          <p:cNvPr id="342" name="Google Shape;342;p57" title="Chart"/>
          <p:cNvPicPr preferRelativeResize="0"/>
          <p:nvPr/>
        </p:nvPicPr>
        <p:blipFill rotWithShape="1">
          <a:blip r:embed="rId4">
            <a:alphaModFix/>
            <a:extLst>
              <a:ext uri="{BEBA8EAE-BF5A-486C-A8C5-ECC9F3942E4B}">
                <a14:imgProps xmlns:a14="http://schemas.microsoft.com/office/drawing/2010/main">
                  <a14:imgLayer r:embed="rId5">
                    <a14:imgEffect>
                      <a14:colorTemperature colorTemp="5900"/>
                    </a14:imgEffect>
                  </a14:imgLayer>
                </a14:imgProps>
              </a:ext>
            </a:extLst>
          </a:blip>
          <a:srcRect t="11606"/>
          <a:stretch/>
        </p:blipFill>
        <p:spPr>
          <a:xfrm>
            <a:off x="1161101" y="1189973"/>
            <a:ext cx="6821775" cy="3728552"/>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346"/>
        <p:cNvGrpSpPr/>
        <p:nvPr/>
      </p:nvGrpSpPr>
      <p:grpSpPr>
        <a:xfrm>
          <a:off x="0" y="0"/>
          <a:ext cx="0" cy="0"/>
          <a:chOff x="0" y="0"/>
          <a:chExt cx="0" cy="0"/>
        </a:xfrm>
      </p:grpSpPr>
      <p:pic>
        <p:nvPicPr>
          <p:cNvPr id="347" name="Google Shape;347;p58" title="Chart"/>
          <p:cNvPicPr preferRelativeResize="0"/>
          <p:nvPr/>
        </p:nvPicPr>
        <p:blipFill>
          <a:blip r:embed="rId4">
            <a:alphaModFix/>
          </a:blip>
          <a:stretch>
            <a:fillRect/>
          </a:stretch>
        </p:blipFill>
        <p:spPr>
          <a:xfrm>
            <a:off x="1168763" y="704625"/>
            <a:ext cx="6806475" cy="4208650"/>
          </a:xfrm>
          <a:prstGeom prst="rect">
            <a:avLst/>
          </a:prstGeom>
          <a:noFill/>
          <a:ln>
            <a:noFill/>
          </a:ln>
        </p:spPr>
      </p:pic>
      <p:sp>
        <p:nvSpPr>
          <p:cNvPr id="348" name="Google Shape;348;p58"/>
          <p:cNvSpPr txBox="1">
            <a:spLocks noGrp="1"/>
          </p:cNvSpPr>
          <p:nvPr>
            <p:ph type="title"/>
          </p:nvPr>
        </p:nvSpPr>
        <p:spPr>
          <a:xfrm>
            <a:off x="311700" y="2376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Career Interests</a:t>
            </a:r>
            <a:endParaRPr dirty="0">
              <a:solidFill>
                <a:schemeClr val="bg1"/>
              </a:solidFill>
              <a:latin typeface="Centaur" panose="02030504050205020304" pitchFamily="18" charset="77"/>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352"/>
        <p:cNvGrpSpPr/>
        <p:nvPr/>
      </p:nvGrpSpPr>
      <p:grpSpPr>
        <a:xfrm>
          <a:off x="0" y="0"/>
          <a:ext cx="0" cy="0"/>
          <a:chOff x="0" y="0"/>
          <a:chExt cx="0" cy="0"/>
        </a:xfrm>
      </p:grpSpPr>
      <p:sp>
        <p:nvSpPr>
          <p:cNvPr id="353" name="Google Shape;353;p5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b="1" dirty="0">
                <a:solidFill>
                  <a:schemeClr val="bg1"/>
                </a:solidFill>
                <a:latin typeface="Centaur" panose="02030504050205020304" pitchFamily="18" charset="77"/>
              </a:rPr>
              <a:t>Conclusion</a:t>
            </a:r>
            <a:endParaRPr sz="1800" b="1" dirty="0">
              <a:solidFill>
                <a:schemeClr val="bg1"/>
              </a:solidFill>
              <a:latin typeface="Centaur" panose="02030504050205020304" pitchFamily="18" charset="77"/>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357"/>
        <p:cNvGrpSpPr/>
        <p:nvPr/>
      </p:nvGrpSpPr>
      <p:grpSpPr>
        <a:xfrm>
          <a:off x="0" y="0"/>
          <a:ext cx="0" cy="0"/>
          <a:chOff x="0" y="0"/>
          <a:chExt cx="0" cy="0"/>
        </a:xfrm>
      </p:grpSpPr>
      <p:sp>
        <p:nvSpPr>
          <p:cNvPr id="358" name="Google Shape;358;p6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Conclusion</a:t>
            </a:r>
            <a:endParaRPr dirty="0">
              <a:solidFill>
                <a:schemeClr val="bg1"/>
              </a:solidFill>
              <a:latin typeface="Centaur" panose="02030504050205020304" pitchFamily="18" charset="77"/>
            </a:endParaRPr>
          </a:p>
        </p:txBody>
      </p:sp>
      <p:sp>
        <p:nvSpPr>
          <p:cNvPr id="359" name="Google Shape;359;p60"/>
          <p:cNvSpPr txBox="1">
            <a:spLocks noGrp="1"/>
          </p:cNvSpPr>
          <p:nvPr>
            <p:ph type="body" idx="1"/>
          </p:nvPr>
        </p:nvSpPr>
        <p:spPr>
          <a:xfrm>
            <a:off x="4832300" y="3060125"/>
            <a:ext cx="4244700" cy="1071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dirty="0">
                <a:solidFill>
                  <a:schemeClr val="bg1"/>
                </a:solidFill>
                <a:latin typeface="Centaur" panose="02030504050205020304" pitchFamily="18" charset="77"/>
              </a:rPr>
              <a:t>While most students believe the PSC would add value to their education, only 26% have signed up for it</a:t>
            </a:r>
            <a:endParaRPr dirty="0">
              <a:solidFill>
                <a:schemeClr val="bg1"/>
              </a:solidFill>
              <a:latin typeface="Centaur" panose="02030504050205020304" pitchFamily="18" charset="77"/>
            </a:endParaRPr>
          </a:p>
        </p:txBody>
      </p:sp>
      <p:sp>
        <p:nvSpPr>
          <p:cNvPr id="360" name="Google Shape;360;p60"/>
          <p:cNvSpPr txBox="1"/>
          <p:nvPr/>
        </p:nvSpPr>
        <p:spPr>
          <a:xfrm>
            <a:off x="311700" y="1214550"/>
            <a:ext cx="3570300" cy="13572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800" dirty="0">
                <a:solidFill>
                  <a:schemeClr val="bg1"/>
                </a:solidFill>
                <a:latin typeface="Centaur" panose="02030504050205020304" pitchFamily="18" charset="77"/>
              </a:rPr>
              <a:t>ECU COB students in general feel that their program prepares them for a career in sales</a:t>
            </a:r>
            <a:endParaRPr dirty="0">
              <a:solidFill>
                <a:schemeClr val="bg1"/>
              </a:solidFill>
              <a:latin typeface="Centaur" panose="02030504050205020304" pitchFamily="18" charset="77"/>
            </a:endParaRPr>
          </a:p>
        </p:txBody>
      </p:sp>
      <p:sp>
        <p:nvSpPr>
          <p:cNvPr id="361" name="Google Shape;361;p60"/>
          <p:cNvSpPr txBox="1"/>
          <p:nvPr/>
        </p:nvSpPr>
        <p:spPr>
          <a:xfrm>
            <a:off x="5264500" y="1270725"/>
            <a:ext cx="3293700" cy="1149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800" dirty="0">
                <a:solidFill>
                  <a:schemeClr val="bg1"/>
                </a:solidFill>
                <a:latin typeface="Centaur" panose="02030504050205020304" pitchFamily="18" charset="77"/>
              </a:rPr>
              <a:t>Marketing Majors are more interested in sales careers than other students</a:t>
            </a:r>
            <a:endParaRPr sz="1800" dirty="0">
              <a:solidFill>
                <a:schemeClr val="bg1"/>
              </a:solidFill>
              <a:latin typeface="Centaur" panose="02030504050205020304" pitchFamily="18" charset="77"/>
            </a:endParaRPr>
          </a:p>
          <a:p>
            <a:pPr marL="0" lvl="0" indent="0" algn="l" rtl="0">
              <a:spcBef>
                <a:spcPts val="1600"/>
              </a:spcBef>
              <a:spcAft>
                <a:spcPts val="0"/>
              </a:spcAft>
              <a:buNone/>
            </a:pPr>
            <a:endParaRPr dirty="0"/>
          </a:p>
        </p:txBody>
      </p:sp>
      <p:sp>
        <p:nvSpPr>
          <p:cNvPr id="362" name="Google Shape;362;p60"/>
          <p:cNvSpPr txBox="1"/>
          <p:nvPr/>
        </p:nvSpPr>
        <p:spPr>
          <a:xfrm>
            <a:off x="147450" y="3133650"/>
            <a:ext cx="3898800" cy="1149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800" dirty="0">
                <a:solidFill>
                  <a:schemeClr val="bg1"/>
                </a:solidFill>
                <a:latin typeface="Centaur" panose="02030504050205020304" pitchFamily="18" charset="77"/>
              </a:rPr>
              <a:t>The majority of students believe sales positions are common first jobs</a:t>
            </a:r>
            <a:endParaRPr dirty="0">
              <a:solidFill>
                <a:schemeClr val="bg1"/>
              </a:solidFill>
              <a:latin typeface="Centaur" panose="02030504050205020304" pitchFamily="18" charset="77"/>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366"/>
        <p:cNvGrpSpPr/>
        <p:nvPr/>
      </p:nvGrpSpPr>
      <p:grpSpPr>
        <a:xfrm>
          <a:off x="0" y="0"/>
          <a:ext cx="0" cy="0"/>
          <a:chOff x="0" y="0"/>
          <a:chExt cx="0" cy="0"/>
        </a:xfrm>
      </p:grpSpPr>
      <p:sp>
        <p:nvSpPr>
          <p:cNvPr id="367" name="Google Shape;367;p61"/>
          <p:cNvSpPr txBox="1">
            <a:spLocks noGrp="1"/>
          </p:cNvSpPr>
          <p:nvPr>
            <p:ph type="title"/>
          </p:nvPr>
        </p:nvSpPr>
        <p:spPr>
          <a:xfrm>
            <a:off x="311700" y="1952550"/>
            <a:ext cx="8520600" cy="1238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9600" b="1" dirty="0">
                <a:solidFill>
                  <a:schemeClr val="bg1"/>
                </a:solidFill>
                <a:latin typeface="Centaur" panose="02030504050205020304" pitchFamily="18" charset="77"/>
              </a:rPr>
              <a:t>Q&amp;A</a:t>
            </a:r>
            <a:endParaRPr sz="9600" b="1" dirty="0">
              <a:solidFill>
                <a:schemeClr val="bg1"/>
              </a:solidFill>
              <a:latin typeface="Centaur" panose="02030504050205020304" pitchFamily="18" charset="77"/>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Methodology</a:t>
            </a:r>
            <a:endParaRPr b="1" dirty="0">
              <a:solidFill>
                <a:schemeClr val="bg1"/>
              </a:solidFill>
              <a:latin typeface="Centaur" panose="02030504050205020304" pitchFamily="18" charset="77"/>
            </a:endParaRPr>
          </a:p>
        </p:txBody>
      </p:sp>
      <p:sp>
        <p:nvSpPr>
          <p:cNvPr id="82" name="Google Shape;82;p17"/>
          <p:cNvSpPr txBox="1">
            <a:spLocks noGrp="1"/>
          </p:cNvSpPr>
          <p:nvPr>
            <p:ph type="body" idx="1"/>
          </p:nvPr>
        </p:nvSpPr>
        <p:spPr>
          <a:xfrm>
            <a:off x="4005380" y="1054975"/>
            <a:ext cx="5025886" cy="34797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FFFFFF"/>
              </a:buClr>
              <a:buSzPts val="1800"/>
              <a:buChar char="●"/>
            </a:pPr>
            <a:r>
              <a:rPr lang="en" dirty="0">
                <a:solidFill>
                  <a:srgbClr val="FFFFFF"/>
                </a:solidFill>
                <a:latin typeface="Centaur" panose="02030504050205020304" pitchFamily="18" charset="77"/>
              </a:rPr>
              <a:t>Surveyed ECU COB students to learn specific criteria:</a:t>
            </a:r>
            <a:endParaRPr dirty="0">
              <a:solidFill>
                <a:srgbClr val="FFFFFF"/>
              </a:solidFill>
              <a:latin typeface="Centaur" panose="02030504050205020304" pitchFamily="18" charset="77"/>
            </a:endParaRPr>
          </a:p>
          <a:p>
            <a:pPr marL="914400" lvl="1" indent="-317500" algn="l" rtl="0">
              <a:spcBef>
                <a:spcPts val="0"/>
              </a:spcBef>
              <a:spcAft>
                <a:spcPts val="0"/>
              </a:spcAft>
              <a:buClr>
                <a:srgbClr val="FFFFFF"/>
              </a:buClr>
              <a:buSzPts val="1400"/>
              <a:buChar char="○"/>
            </a:pPr>
            <a:r>
              <a:rPr lang="en" sz="1800" dirty="0">
                <a:solidFill>
                  <a:srgbClr val="FFFFFF"/>
                </a:solidFill>
                <a:latin typeface="Centaur" panose="02030504050205020304" pitchFamily="18" charset="77"/>
              </a:rPr>
              <a:t>Are COB students</a:t>
            </a:r>
            <a:endParaRPr sz="1800" dirty="0">
              <a:solidFill>
                <a:srgbClr val="FFFFFF"/>
              </a:solidFill>
              <a:latin typeface="Centaur" panose="02030504050205020304" pitchFamily="18" charset="77"/>
            </a:endParaRPr>
          </a:p>
          <a:p>
            <a:pPr marL="1371600" lvl="2" indent="-317500" algn="l" rtl="0">
              <a:spcBef>
                <a:spcPts val="0"/>
              </a:spcBef>
              <a:spcAft>
                <a:spcPts val="0"/>
              </a:spcAft>
              <a:buClr>
                <a:srgbClr val="FFFFFF"/>
              </a:buClr>
              <a:buSzPts val="1400"/>
              <a:buChar char="■"/>
            </a:pPr>
            <a:r>
              <a:rPr lang="en" sz="1800" dirty="0">
                <a:solidFill>
                  <a:srgbClr val="FFFFFF"/>
                </a:solidFill>
                <a:latin typeface="Centaur" panose="02030504050205020304" pitchFamily="18" charset="77"/>
              </a:rPr>
              <a:t>Aware of the Professional Selling Certificate?</a:t>
            </a:r>
            <a:endParaRPr sz="1800" dirty="0">
              <a:solidFill>
                <a:srgbClr val="FFFFFF"/>
              </a:solidFill>
              <a:latin typeface="Centaur" panose="02030504050205020304" pitchFamily="18" charset="77"/>
            </a:endParaRPr>
          </a:p>
          <a:p>
            <a:pPr marL="914400" lvl="1" indent="-317500" algn="l" rtl="0">
              <a:spcBef>
                <a:spcPts val="0"/>
              </a:spcBef>
              <a:spcAft>
                <a:spcPts val="0"/>
              </a:spcAft>
              <a:buClr>
                <a:srgbClr val="FFFFFF"/>
              </a:buClr>
              <a:buSzPts val="1400"/>
              <a:buChar char="○"/>
            </a:pPr>
            <a:r>
              <a:rPr lang="en" sz="1800" dirty="0">
                <a:solidFill>
                  <a:srgbClr val="FFFFFF"/>
                </a:solidFill>
                <a:latin typeface="Centaur" panose="02030504050205020304" pitchFamily="18" charset="77"/>
              </a:rPr>
              <a:t>Of those who are aware</a:t>
            </a:r>
            <a:endParaRPr sz="1800" dirty="0">
              <a:solidFill>
                <a:srgbClr val="FFFFFF"/>
              </a:solidFill>
              <a:latin typeface="Centaur" panose="02030504050205020304" pitchFamily="18" charset="77"/>
            </a:endParaRPr>
          </a:p>
          <a:p>
            <a:pPr marL="1371600" lvl="2" indent="-317500" algn="l" rtl="0">
              <a:spcBef>
                <a:spcPts val="0"/>
              </a:spcBef>
              <a:spcAft>
                <a:spcPts val="0"/>
              </a:spcAft>
              <a:buClr>
                <a:srgbClr val="FFFFFF"/>
              </a:buClr>
              <a:buSzPts val="1400"/>
              <a:buChar char="■"/>
            </a:pPr>
            <a:r>
              <a:rPr lang="en" sz="1800" dirty="0">
                <a:solidFill>
                  <a:srgbClr val="FFFFFF"/>
                </a:solidFill>
                <a:latin typeface="Centaur" panose="02030504050205020304" pitchFamily="18" charset="77"/>
              </a:rPr>
              <a:t>Do they view it as a valuable addition to your education?</a:t>
            </a:r>
            <a:endParaRPr sz="1800" dirty="0">
              <a:solidFill>
                <a:srgbClr val="FFFFFF"/>
              </a:solidFill>
              <a:latin typeface="Centaur" panose="02030504050205020304" pitchFamily="18" charset="77"/>
            </a:endParaRPr>
          </a:p>
          <a:p>
            <a:pPr marL="1371600" lvl="2" indent="-317500" algn="l" rtl="0">
              <a:spcBef>
                <a:spcPts val="0"/>
              </a:spcBef>
              <a:spcAft>
                <a:spcPts val="0"/>
              </a:spcAft>
              <a:buClr>
                <a:srgbClr val="FFFFFF"/>
              </a:buClr>
              <a:buSzPts val="1400"/>
              <a:buChar char="■"/>
            </a:pPr>
            <a:r>
              <a:rPr lang="en" sz="1800" dirty="0">
                <a:solidFill>
                  <a:srgbClr val="FFFFFF"/>
                </a:solidFill>
                <a:latin typeface="Centaur" panose="02030504050205020304" pitchFamily="18" charset="77"/>
              </a:rPr>
              <a:t>Have they signed up for the certificate?</a:t>
            </a:r>
            <a:endParaRPr sz="1800" dirty="0">
              <a:solidFill>
                <a:srgbClr val="FFFFFF"/>
              </a:solidFill>
              <a:latin typeface="Centaur" panose="02030504050205020304" pitchFamily="18" charset="77"/>
            </a:endParaRPr>
          </a:p>
          <a:p>
            <a:pPr marL="1371600" lvl="2" indent="-317500" algn="l" rtl="0">
              <a:spcBef>
                <a:spcPts val="0"/>
              </a:spcBef>
              <a:spcAft>
                <a:spcPts val="0"/>
              </a:spcAft>
              <a:buClr>
                <a:srgbClr val="FFFFFF"/>
              </a:buClr>
              <a:buSzPts val="1400"/>
              <a:buChar char="■"/>
            </a:pPr>
            <a:r>
              <a:rPr lang="en" sz="1800" dirty="0">
                <a:solidFill>
                  <a:srgbClr val="FFFFFF"/>
                </a:solidFill>
                <a:latin typeface="Centaur" panose="02030504050205020304" pitchFamily="18" charset="77"/>
              </a:rPr>
              <a:t>Where did they hear about the certificate?</a:t>
            </a:r>
            <a:endParaRPr sz="1800" dirty="0">
              <a:solidFill>
                <a:srgbClr val="FFFFFF"/>
              </a:solidFill>
              <a:latin typeface="Centaur" panose="02030504050205020304" pitchFamily="18" charset="77"/>
            </a:endParaRPr>
          </a:p>
          <a:p>
            <a:pPr marL="0" lvl="0" indent="0" algn="l" rtl="0">
              <a:spcBef>
                <a:spcPts val="1600"/>
              </a:spcBef>
              <a:spcAft>
                <a:spcPts val="1600"/>
              </a:spcAft>
              <a:buNone/>
            </a:pPr>
            <a:endParaRPr dirty="0">
              <a:solidFill>
                <a:srgbClr val="000000"/>
              </a:solidFill>
            </a:endParaRPr>
          </a:p>
        </p:txBody>
      </p:sp>
      <p:pic>
        <p:nvPicPr>
          <p:cNvPr id="83" name="Google Shape;83;p17"/>
          <p:cNvPicPr preferRelativeResize="0"/>
          <p:nvPr/>
        </p:nvPicPr>
        <p:blipFill rotWithShape="1">
          <a:blip r:embed="rId4">
            <a:alphaModFix/>
          </a:blip>
          <a:srcRect l="10618" r="18308"/>
          <a:stretch/>
        </p:blipFill>
        <p:spPr>
          <a:xfrm>
            <a:off x="311700" y="1785075"/>
            <a:ext cx="3816150" cy="23034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87"/>
        <p:cNvGrpSpPr/>
        <p:nvPr/>
      </p:nvGrpSpPr>
      <p:grpSpPr>
        <a:xfrm>
          <a:off x="0" y="0"/>
          <a:ext cx="0" cy="0"/>
          <a:chOff x="0" y="0"/>
          <a:chExt cx="0" cy="0"/>
        </a:xfrm>
      </p:grpSpPr>
      <p:sp>
        <p:nvSpPr>
          <p:cNvPr id="88" name="Google Shape;88;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Methodology</a:t>
            </a:r>
            <a:endParaRPr b="1" dirty="0">
              <a:solidFill>
                <a:schemeClr val="bg1"/>
              </a:solidFill>
              <a:latin typeface="Centaur" panose="02030504050205020304" pitchFamily="18" charset="77"/>
            </a:endParaRPr>
          </a:p>
        </p:txBody>
      </p:sp>
      <p:sp>
        <p:nvSpPr>
          <p:cNvPr id="89" name="Google Shape;89;p18"/>
          <p:cNvSpPr txBox="1">
            <a:spLocks noGrp="1"/>
          </p:cNvSpPr>
          <p:nvPr>
            <p:ph type="body" idx="1"/>
          </p:nvPr>
        </p:nvSpPr>
        <p:spPr>
          <a:xfrm>
            <a:off x="311700" y="1161800"/>
            <a:ext cx="4976700" cy="34797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FFFFFF"/>
              </a:buClr>
              <a:buSzPts val="1800"/>
              <a:buChar char="●"/>
            </a:pPr>
            <a:r>
              <a:rPr lang="en" dirty="0">
                <a:solidFill>
                  <a:srgbClr val="FFFFFF"/>
                </a:solidFill>
                <a:latin typeface="Centaur" panose="02030504050205020304" pitchFamily="18" charset="77"/>
              </a:rPr>
              <a:t>Also asked:</a:t>
            </a:r>
            <a:endParaRPr dirty="0">
              <a:solidFill>
                <a:srgbClr val="FFFFFF"/>
              </a:solidFill>
              <a:latin typeface="Centaur" panose="02030504050205020304" pitchFamily="18" charset="77"/>
            </a:endParaRPr>
          </a:p>
          <a:p>
            <a:pPr marL="914400" lvl="1" indent="-317500" algn="l" rtl="0">
              <a:spcBef>
                <a:spcPts val="0"/>
              </a:spcBef>
              <a:spcAft>
                <a:spcPts val="0"/>
              </a:spcAft>
              <a:buClr>
                <a:srgbClr val="FFFFFF"/>
              </a:buClr>
              <a:buSzPts val="1400"/>
              <a:buChar char="○"/>
            </a:pPr>
            <a:r>
              <a:rPr lang="en" sz="1800" dirty="0">
                <a:solidFill>
                  <a:srgbClr val="FFFFFF"/>
                </a:solidFill>
                <a:latin typeface="Centaur" panose="02030504050205020304" pitchFamily="18" charset="77"/>
              </a:rPr>
              <a:t>Are COB students</a:t>
            </a:r>
            <a:endParaRPr sz="1800" dirty="0">
              <a:solidFill>
                <a:srgbClr val="FFFFFF"/>
              </a:solidFill>
              <a:latin typeface="Centaur" panose="02030504050205020304" pitchFamily="18" charset="77"/>
            </a:endParaRPr>
          </a:p>
          <a:p>
            <a:pPr marL="1371600" lvl="2" indent="-317500" algn="l" rtl="0">
              <a:spcBef>
                <a:spcPts val="0"/>
              </a:spcBef>
              <a:spcAft>
                <a:spcPts val="0"/>
              </a:spcAft>
              <a:buClr>
                <a:srgbClr val="FFFFFF"/>
              </a:buClr>
              <a:buSzPts val="1400"/>
              <a:buChar char="■"/>
            </a:pPr>
            <a:r>
              <a:rPr lang="en" sz="1800" dirty="0">
                <a:solidFill>
                  <a:srgbClr val="FFFFFF"/>
                </a:solidFill>
                <a:latin typeface="Centaur" panose="02030504050205020304" pitchFamily="18" charset="77"/>
              </a:rPr>
              <a:t>interested in sales as a long term-career?</a:t>
            </a:r>
            <a:endParaRPr sz="1800" dirty="0">
              <a:solidFill>
                <a:srgbClr val="FFFFFF"/>
              </a:solidFill>
              <a:latin typeface="Centaur" panose="02030504050205020304" pitchFamily="18" charset="77"/>
            </a:endParaRPr>
          </a:p>
          <a:p>
            <a:pPr marL="1371600" lvl="2" indent="-317500" algn="l" rtl="0">
              <a:spcBef>
                <a:spcPts val="0"/>
              </a:spcBef>
              <a:spcAft>
                <a:spcPts val="0"/>
              </a:spcAft>
              <a:buClr>
                <a:srgbClr val="FFFFFF"/>
              </a:buClr>
              <a:buSzPts val="1400"/>
              <a:buChar char="■"/>
            </a:pPr>
            <a:r>
              <a:rPr lang="en" sz="1800" dirty="0">
                <a:solidFill>
                  <a:srgbClr val="FFFFFF"/>
                </a:solidFill>
                <a:latin typeface="Centaur" panose="02030504050205020304" pitchFamily="18" charset="77"/>
              </a:rPr>
              <a:t>willing to work in sales initially?</a:t>
            </a:r>
            <a:endParaRPr sz="1800" dirty="0">
              <a:solidFill>
                <a:srgbClr val="FFFFFF"/>
              </a:solidFill>
              <a:latin typeface="Centaur" panose="02030504050205020304" pitchFamily="18" charset="77"/>
            </a:endParaRPr>
          </a:p>
          <a:p>
            <a:pPr marL="914400" lvl="1" indent="-317500" algn="l" rtl="0">
              <a:spcBef>
                <a:spcPts val="0"/>
              </a:spcBef>
              <a:spcAft>
                <a:spcPts val="0"/>
              </a:spcAft>
              <a:buClr>
                <a:srgbClr val="FFFFFF"/>
              </a:buClr>
              <a:buSzPts val="1400"/>
              <a:buChar char="○"/>
            </a:pPr>
            <a:r>
              <a:rPr lang="en" sz="1800" dirty="0">
                <a:solidFill>
                  <a:srgbClr val="FFFFFF"/>
                </a:solidFill>
                <a:latin typeface="Centaur" panose="02030504050205020304" pitchFamily="18" charset="77"/>
              </a:rPr>
              <a:t>Do COB students believe</a:t>
            </a:r>
            <a:endParaRPr sz="1800" dirty="0">
              <a:solidFill>
                <a:srgbClr val="FFFFFF"/>
              </a:solidFill>
              <a:latin typeface="Centaur" panose="02030504050205020304" pitchFamily="18" charset="77"/>
            </a:endParaRPr>
          </a:p>
          <a:p>
            <a:pPr marL="1371600" lvl="2" indent="-317500" algn="l" rtl="0">
              <a:spcBef>
                <a:spcPts val="0"/>
              </a:spcBef>
              <a:spcAft>
                <a:spcPts val="0"/>
              </a:spcAft>
              <a:buClr>
                <a:srgbClr val="FFFFFF"/>
              </a:buClr>
              <a:buSzPts val="1400"/>
              <a:buChar char="■"/>
            </a:pPr>
            <a:r>
              <a:rPr lang="en" sz="1800" dirty="0">
                <a:solidFill>
                  <a:srgbClr val="FFFFFF"/>
                </a:solidFill>
                <a:latin typeface="Centaur" panose="02030504050205020304" pitchFamily="18" charset="77"/>
              </a:rPr>
              <a:t>most first jobs are sales-related?</a:t>
            </a:r>
            <a:endParaRPr sz="1800" dirty="0">
              <a:solidFill>
                <a:srgbClr val="FFFFFF"/>
              </a:solidFill>
              <a:latin typeface="Centaur" panose="02030504050205020304" pitchFamily="18" charset="77"/>
            </a:endParaRPr>
          </a:p>
          <a:p>
            <a:pPr marL="1371600" lvl="2" indent="-317500" algn="l" rtl="0">
              <a:spcBef>
                <a:spcPts val="0"/>
              </a:spcBef>
              <a:spcAft>
                <a:spcPts val="0"/>
              </a:spcAft>
              <a:buClr>
                <a:srgbClr val="FFFFFF"/>
              </a:buClr>
              <a:buSzPts val="1400"/>
              <a:buChar char="■"/>
            </a:pPr>
            <a:r>
              <a:rPr lang="en" sz="1800" dirty="0">
                <a:solidFill>
                  <a:srgbClr val="FFFFFF"/>
                </a:solidFill>
                <a:latin typeface="Centaur" panose="02030504050205020304" pitchFamily="18" charset="77"/>
              </a:rPr>
              <a:t>sales skills will be useful in any career?</a:t>
            </a:r>
            <a:endParaRPr sz="1800" dirty="0">
              <a:solidFill>
                <a:srgbClr val="FFFFFF"/>
              </a:solidFill>
              <a:latin typeface="Centaur" panose="02030504050205020304" pitchFamily="18" charset="77"/>
            </a:endParaRPr>
          </a:p>
          <a:p>
            <a:pPr marL="1371600" lvl="2" indent="-317500" algn="l" rtl="0">
              <a:spcBef>
                <a:spcPts val="0"/>
              </a:spcBef>
              <a:spcAft>
                <a:spcPts val="0"/>
              </a:spcAft>
              <a:buClr>
                <a:srgbClr val="FFFFFF"/>
              </a:buClr>
              <a:buSzPts val="1400"/>
              <a:buChar char="■"/>
            </a:pPr>
            <a:r>
              <a:rPr lang="en" sz="1800" dirty="0">
                <a:solidFill>
                  <a:srgbClr val="FFFFFF"/>
                </a:solidFill>
                <a:latin typeface="Centaur" panose="02030504050205020304" pitchFamily="18" charset="77"/>
              </a:rPr>
              <a:t>their major is doing a good job of preparing them for a position in sales?</a:t>
            </a:r>
            <a:endParaRPr sz="1800" dirty="0">
              <a:solidFill>
                <a:srgbClr val="FFFFFF"/>
              </a:solidFill>
              <a:latin typeface="Centaur" panose="02030504050205020304" pitchFamily="18" charset="77"/>
            </a:endParaRPr>
          </a:p>
          <a:p>
            <a:pPr marL="0" lvl="0" indent="0" algn="l" rtl="0">
              <a:spcBef>
                <a:spcPts val="1600"/>
              </a:spcBef>
              <a:spcAft>
                <a:spcPts val="1600"/>
              </a:spcAft>
              <a:buNone/>
            </a:pPr>
            <a:endParaRPr dirty="0">
              <a:solidFill>
                <a:srgbClr val="000000"/>
              </a:solidFill>
            </a:endParaRPr>
          </a:p>
        </p:txBody>
      </p:sp>
      <p:pic>
        <p:nvPicPr>
          <p:cNvPr id="90" name="Google Shape;90;p18"/>
          <p:cNvPicPr preferRelativeResize="0"/>
          <p:nvPr/>
        </p:nvPicPr>
        <p:blipFill>
          <a:blip r:embed="rId4">
            <a:alphaModFix/>
          </a:blip>
          <a:stretch>
            <a:fillRect/>
          </a:stretch>
        </p:blipFill>
        <p:spPr>
          <a:xfrm>
            <a:off x="5288400" y="1813050"/>
            <a:ext cx="3550800" cy="185529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94"/>
        <p:cNvGrpSpPr/>
        <p:nvPr/>
      </p:nvGrpSpPr>
      <p:grpSpPr>
        <a:xfrm>
          <a:off x="0" y="0"/>
          <a:ext cx="0" cy="0"/>
          <a:chOff x="0" y="0"/>
          <a:chExt cx="0" cy="0"/>
        </a:xfrm>
      </p:grpSpPr>
      <p:sp>
        <p:nvSpPr>
          <p:cNvPr id="95" name="Google Shape;95;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Methodology</a:t>
            </a:r>
            <a:endParaRPr b="1" dirty="0">
              <a:solidFill>
                <a:schemeClr val="bg1"/>
              </a:solidFill>
              <a:latin typeface="Centaur" panose="02030504050205020304" pitchFamily="18" charset="77"/>
            </a:endParaRPr>
          </a:p>
        </p:txBody>
      </p:sp>
      <p:sp>
        <p:nvSpPr>
          <p:cNvPr id="96" name="Google Shape;96;p19"/>
          <p:cNvSpPr txBox="1">
            <a:spLocks noGrp="1"/>
          </p:cNvSpPr>
          <p:nvPr>
            <p:ph type="body" idx="1"/>
          </p:nvPr>
        </p:nvSpPr>
        <p:spPr>
          <a:xfrm>
            <a:off x="3855600" y="1017725"/>
            <a:ext cx="4976700" cy="3479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dirty="0">
                <a:solidFill>
                  <a:srgbClr val="FFFFFF"/>
                </a:solidFill>
                <a:latin typeface="Centaur" panose="02030504050205020304" pitchFamily="18" charset="77"/>
              </a:rPr>
              <a:t>Provided sample size estimated around 600 students</a:t>
            </a:r>
            <a:endParaRPr sz="2000" dirty="0">
              <a:solidFill>
                <a:srgbClr val="FFFFFF"/>
              </a:solidFill>
              <a:latin typeface="Centaur" panose="02030504050205020304" pitchFamily="18" charset="77"/>
            </a:endParaRPr>
          </a:p>
          <a:p>
            <a:pPr marL="914400" lvl="1" indent="-317500" algn="l" rtl="0">
              <a:spcBef>
                <a:spcPts val="1600"/>
              </a:spcBef>
              <a:spcAft>
                <a:spcPts val="0"/>
              </a:spcAft>
              <a:buClr>
                <a:srgbClr val="FFFFFF"/>
              </a:buClr>
              <a:buSzPts val="1400"/>
              <a:buChar char="○"/>
            </a:pPr>
            <a:r>
              <a:rPr lang="en" sz="2000" dirty="0">
                <a:solidFill>
                  <a:srgbClr val="FFFFFF"/>
                </a:solidFill>
                <a:latin typeface="Centaur" panose="02030504050205020304" pitchFamily="18" charset="77"/>
              </a:rPr>
              <a:t>Select professors helped to distribute survey to their students, reaching an audience of around 600 students</a:t>
            </a:r>
            <a:endParaRPr sz="2000" dirty="0">
              <a:solidFill>
                <a:srgbClr val="FFFFFF"/>
              </a:solidFill>
              <a:latin typeface="Centaur" panose="02030504050205020304" pitchFamily="18" charset="77"/>
            </a:endParaRPr>
          </a:p>
          <a:p>
            <a:pPr marL="1371600" lvl="2" indent="-317500" algn="l" rtl="0">
              <a:spcBef>
                <a:spcPts val="0"/>
              </a:spcBef>
              <a:spcAft>
                <a:spcPts val="0"/>
              </a:spcAft>
              <a:buClr>
                <a:srgbClr val="FFFFFF"/>
              </a:buClr>
              <a:buSzPts val="1400"/>
              <a:buChar char="■"/>
            </a:pPr>
            <a:r>
              <a:rPr lang="en" sz="2000" dirty="0">
                <a:solidFill>
                  <a:srgbClr val="FFFFFF"/>
                </a:solidFill>
                <a:latin typeface="Centaur" panose="02030504050205020304" pitchFamily="18" charset="77"/>
              </a:rPr>
              <a:t>Some professors elected to offer an incentive for participation</a:t>
            </a:r>
            <a:endParaRPr sz="2000" dirty="0">
              <a:solidFill>
                <a:srgbClr val="FFFFFF"/>
              </a:solidFill>
              <a:latin typeface="Centaur" panose="02030504050205020304" pitchFamily="18" charset="77"/>
            </a:endParaRPr>
          </a:p>
          <a:p>
            <a:pPr marL="914400" lvl="1" indent="-317500" algn="l" rtl="0">
              <a:spcBef>
                <a:spcPts val="0"/>
              </a:spcBef>
              <a:spcAft>
                <a:spcPts val="0"/>
              </a:spcAft>
              <a:buClr>
                <a:srgbClr val="FFFFFF"/>
              </a:buClr>
              <a:buSzPts val="1400"/>
              <a:buChar char="○"/>
            </a:pPr>
            <a:r>
              <a:rPr lang="en" sz="2000" dirty="0">
                <a:solidFill>
                  <a:srgbClr val="FFFFFF"/>
                </a:solidFill>
                <a:latin typeface="Centaur" panose="02030504050205020304" pitchFamily="18" charset="77"/>
              </a:rPr>
              <a:t>Survey was launched April 14, 2019</a:t>
            </a:r>
            <a:endParaRPr sz="2000" dirty="0">
              <a:solidFill>
                <a:srgbClr val="FFFFFF"/>
              </a:solidFill>
              <a:latin typeface="Centaur" panose="02030504050205020304" pitchFamily="18" charset="77"/>
            </a:endParaRPr>
          </a:p>
          <a:p>
            <a:pPr marL="914400" lvl="1" indent="-317500" algn="l" rtl="0">
              <a:spcBef>
                <a:spcPts val="0"/>
              </a:spcBef>
              <a:spcAft>
                <a:spcPts val="0"/>
              </a:spcAft>
              <a:buClr>
                <a:srgbClr val="FFFFFF"/>
              </a:buClr>
              <a:buSzPts val="1400"/>
              <a:buChar char="○"/>
            </a:pPr>
            <a:r>
              <a:rPr lang="en" sz="2000" dirty="0">
                <a:solidFill>
                  <a:srgbClr val="FFFFFF"/>
                </a:solidFill>
                <a:latin typeface="Centaur" panose="02030504050205020304" pitchFamily="18" charset="77"/>
              </a:rPr>
              <a:t>Survey was fielded from April 18-May 3 2019</a:t>
            </a:r>
            <a:endParaRPr sz="2000" dirty="0">
              <a:solidFill>
                <a:srgbClr val="FFFFFF"/>
              </a:solidFill>
              <a:latin typeface="Centaur" panose="02030504050205020304" pitchFamily="18" charset="77"/>
            </a:endParaRPr>
          </a:p>
          <a:p>
            <a:pPr marL="914400" lvl="0" indent="0" algn="l" rtl="0">
              <a:spcBef>
                <a:spcPts val="1600"/>
              </a:spcBef>
              <a:spcAft>
                <a:spcPts val="1600"/>
              </a:spcAft>
              <a:buNone/>
            </a:pPr>
            <a:endParaRPr dirty="0">
              <a:solidFill>
                <a:srgbClr val="000000"/>
              </a:solidFill>
            </a:endParaRPr>
          </a:p>
        </p:txBody>
      </p:sp>
      <p:pic>
        <p:nvPicPr>
          <p:cNvPr id="97" name="Google Shape;97;p19"/>
          <p:cNvPicPr preferRelativeResize="0"/>
          <p:nvPr/>
        </p:nvPicPr>
        <p:blipFill rotWithShape="1">
          <a:blip r:embed="rId4">
            <a:alphaModFix/>
          </a:blip>
          <a:srcRect t="17725" b="30506"/>
          <a:stretch/>
        </p:blipFill>
        <p:spPr>
          <a:xfrm>
            <a:off x="311700" y="1931350"/>
            <a:ext cx="3468275" cy="1795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01"/>
        <p:cNvGrpSpPr/>
        <p:nvPr/>
      </p:nvGrpSpPr>
      <p:grpSpPr>
        <a:xfrm>
          <a:off x="0" y="0"/>
          <a:ext cx="0" cy="0"/>
          <a:chOff x="0" y="0"/>
          <a:chExt cx="0" cy="0"/>
        </a:xfrm>
      </p:grpSpPr>
      <p:pic>
        <p:nvPicPr>
          <p:cNvPr id="102" name="Google Shape;102;p20"/>
          <p:cNvPicPr preferRelativeResize="0"/>
          <p:nvPr/>
        </p:nvPicPr>
        <p:blipFill>
          <a:blip r:embed="rId4">
            <a:alphaModFix/>
          </a:blip>
          <a:stretch>
            <a:fillRect/>
          </a:stretch>
        </p:blipFill>
        <p:spPr>
          <a:xfrm>
            <a:off x="152400" y="913125"/>
            <a:ext cx="8839199" cy="3578335"/>
          </a:xfrm>
          <a:prstGeom prst="rect">
            <a:avLst/>
          </a:prstGeom>
          <a:noFill/>
          <a:ln>
            <a:noFill/>
          </a:ln>
        </p:spPr>
      </p:pic>
      <p:sp>
        <p:nvSpPr>
          <p:cNvPr id="103" name="Google Shape;103;p20"/>
          <p:cNvSpPr txBox="1">
            <a:spLocks noGrp="1"/>
          </p:cNvSpPr>
          <p:nvPr>
            <p:ph type="title"/>
          </p:nvPr>
        </p:nvSpPr>
        <p:spPr>
          <a:xfrm>
            <a:off x="311700" y="2635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chemeClr val="bg1"/>
                </a:solidFill>
                <a:latin typeface="Centaur" panose="02030504050205020304" pitchFamily="18" charset="77"/>
              </a:rPr>
              <a:t>Sample Class Responses</a:t>
            </a:r>
            <a:endParaRPr b="1" dirty="0">
              <a:solidFill>
                <a:schemeClr val="bg1"/>
              </a:solidFill>
              <a:latin typeface="Centaur" panose="02030504050205020304" pitchFamily="18" charset="77"/>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BEBA8EAE-BF5A-486C-A8C5-ECC9F3942E4B}">
                <a14:imgProps xmlns:a14="http://schemas.microsoft.com/office/drawing/2010/main">
                  <a14:imgLayer r:embed="rId4">
                    <a14:imgEffect>
                      <a14:saturation sat="90000"/>
                    </a14:imgEffect>
                  </a14:imgLayer>
                </a14:imgProps>
              </a:ext>
            </a:extLst>
          </a:blip>
          <a:srcRect/>
          <a:stretch>
            <a:fillRect/>
          </a:stretch>
        </a:blipFill>
        <a:effectLst/>
      </p:bgPr>
    </p:bg>
    <p:spTree>
      <p:nvGrpSpPr>
        <p:cNvPr id="1" name="Shape 107"/>
        <p:cNvGrpSpPr/>
        <p:nvPr/>
      </p:nvGrpSpPr>
      <p:grpSpPr>
        <a:xfrm>
          <a:off x="0" y="0"/>
          <a:ext cx="0" cy="0"/>
          <a:chOff x="0" y="0"/>
          <a:chExt cx="0" cy="0"/>
        </a:xfrm>
      </p:grpSpPr>
      <p:pic>
        <p:nvPicPr>
          <p:cNvPr id="108" name="Google Shape;108;p21">
            <a:hlinkClick r:id="rId5"/>
          </p:cNvPr>
          <p:cNvPicPr preferRelativeResize="0"/>
          <p:nvPr/>
        </p:nvPicPr>
        <p:blipFill>
          <a:blip r:embed="rId6">
            <a:alphaModFix/>
            <a:lum bright="70000" contrast="-70000"/>
            <a:extLst>
              <a:ext uri="{BEBA8EAE-BF5A-486C-A8C5-ECC9F3942E4B}">
                <a14:imgProps xmlns:a14="http://schemas.microsoft.com/office/drawing/2010/main">
                  <a14:imgLayer r:embed="rId7">
                    <a14:imgEffect>
                      <a14:colorTemperature colorTemp="1500"/>
                    </a14:imgEffect>
                    <a14:imgEffect>
                      <a14:saturation sat="0"/>
                    </a14:imgEffect>
                  </a14:imgLayer>
                </a14:imgProps>
              </a:ext>
            </a:extLst>
          </a:blip>
          <a:stretch>
            <a:fillRect/>
          </a:stretch>
        </p:blipFill>
        <p:spPr>
          <a:xfrm>
            <a:off x="286813" y="1112100"/>
            <a:ext cx="8570374" cy="2919300"/>
          </a:xfrm>
          <a:prstGeom prst="rect">
            <a:avLst/>
          </a:prstGeom>
          <a:noFill/>
          <a:ln>
            <a:noFill/>
          </a:ln>
        </p:spPr>
      </p:pic>
    </p:spTree>
  </p:cSld>
  <p:clrMapOvr>
    <a:masterClrMapping/>
  </p:clrMapOvr>
</p:sld>
</file>

<file path=ppt/theme/theme1.xml><?xml version="1.0" encoding="utf-8"?>
<a:theme xmlns:a="http://schemas.openxmlformats.org/drawingml/2006/main" name="Simple Dark">
  <a:themeElements>
    <a:clrScheme name="Custom 1">
      <a:dk1>
        <a:srgbClr val="592AFF"/>
      </a:dk1>
      <a:lt1>
        <a:srgbClr val="FEFFFF"/>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TotalTime>
  <Words>1722</Words>
  <Application>Microsoft Macintosh PowerPoint</Application>
  <PresentationFormat>On-screen Show (16:9)</PresentationFormat>
  <Paragraphs>140</Paragraphs>
  <Slides>48</Slides>
  <Notes>48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48</vt:i4>
      </vt:variant>
    </vt:vector>
  </HeadingPairs>
  <TitlesOfParts>
    <vt:vector size="51" baseType="lpstr">
      <vt:lpstr>Centaur</vt:lpstr>
      <vt:lpstr>Arial</vt:lpstr>
      <vt:lpstr>Simple Dark</vt:lpstr>
      <vt:lpstr>Professional Selling: A Study of ECU COB Students </vt:lpstr>
      <vt:lpstr>Tell me what you think of when you hear the word:</vt:lpstr>
      <vt:lpstr>PowerPoint Presentation</vt:lpstr>
      <vt:lpstr>Background</vt:lpstr>
      <vt:lpstr>Methodology</vt:lpstr>
      <vt:lpstr>Methodology</vt:lpstr>
      <vt:lpstr>Methodology</vt:lpstr>
      <vt:lpstr>Sample Class Responses</vt:lpstr>
      <vt:lpstr>PowerPoint Presentation</vt:lpstr>
      <vt:lpstr>Previous Research</vt:lpstr>
      <vt:lpstr>Demographics</vt:lpstr>
      <vt:lpstr>Demographics Responses by Major</vt:lpstr>
      <vt:lpstr>Demographics Responses by Classification</vt:lpstr>
      <vt:lpstr>Demographics Responses by Gender</vt:lpstr>
      <vt:lpstr>Key Findings</vt:lpstr>
      <vt:lpstr>Key Findings - Interests of COB Students</vt:lpstr>
      <vt:lpstr>Key Findings - Professional Selling Certificate</vt:lpstr>
      <vt:lpstr>Detailed Findings General Sales Questions</vt:lpstr>
      <vt:lpstr>Sales Career Interest</vt:lpstr>
      <vt:lpstr>Sales Career Interest</vt:lpstr>
      <vt:lpstr>Sales Career Interest</vt:lpstr>
      <vt:lpstr>Sales Career Interest by Major </vt:lpstr>
      <vt:lpstr>Sales Career Interest - Marketing Majors </vt:lpstr>
      <vt:lpstr>Willingness to Work in Sales</vt:lpstr>
      <vt:lpstr>Willingness to Work in Sales</vt:lpstr>
      <vt:lpstr>Willingness to Work in Sales - Marketing Majors </vt:lpstr>
      <vt:lpstr>Sales-related first jobs</vt:lpstr>
      <vt:lpstr>Sales-related first jobs - Marketing Majors</vt:lpstr>
      <vt:lpstr>Sales skills in any Career</vt:lpstr>
      <vt:lpstr>Sales skills in any Career</vt:lpstr>
      <vt:lpstr>Sales skills in any Career - Marketing Majors</vt:lpstr>
      <vt:lpstr>Sales Skills</vt:lpstr>
      <vt:lpstr>My Major Teaches Sales Skills</vt:lpstr>
      <vt:lpstr>My Major Teaches Sales Skills</vt:lpstr>
      <vt:lpstr>My Major Teaches Sales Skills (agree at any capacity) </vt:lpstr>
      <vt:lpstr>My Major Teaches Sales Skills - Marketing Majors</vt:lpstr>
      <vt:lpstr>Detailed Findings Professional Selling Certificate</vt:lpstr>
      <vt:lpstr>Awareness Have you heard of ECU’s Professional Selling Certificate before today? </vt:lpstr>
      <vt:lpstr>Awareness by Major Have you heard of the Professional Selling Certificate before today? </vt:lpstr>
      <vt:lpstr>PowerPoint Presentation</vt:lpstr>
      <vt:lpstr>Value by Major Do you view the certificate as a valuable addition to your education?</vt:lpstr>
      <vt:lpstr>PowerPoint Presentation</vt:lpstr>
      <vt:lpstr>Enrolled by Major Have you signed up for the professional selling certificate with your advisor?</vt:lpstr>
      <vt:lpstr>Messenger Where did you hear about the professional selling certificate?</vt:lpstr>
      <vt:lpstr>Career Interests</vt:lpstr>
      <vt:lpstr>Conclusion</vt:lpstr>
      <vt:lpstr>Conclusion</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Professional Selling: A Study of ECU COB Students </dc:title>
  <cp:lastModifiedBy>Lee, Andrew William</cp:lastModifiedBy>
  <cp:revision>15</cp:revision>
  <dcterms:modified xsi:type="dcterms:W3CDTF">2019-12-08T19:03:32Z</dcterms:modified>
</cp:coreProperties>
</file>