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7" r:id="rId5"/>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charset="0"/>
        <a:ea typeface="ＭＳ Ｐゴシック" charset="0"/>
        <a:cs typeface="+mn-cs"/>
      </a:defRPr>
    </a:lvl1pPr>
    <a:lvl2pPr marL="457200" algn="l" rtl="0" eaLnBrk="0" fontAlgn="base" hangingPunct="0">
      <a:spcBef>
        <a:spcPct val="0"/>
      </a:spcBef>
      <a:spcAft>
        <a:spcPct val="0"/>
      </a:spcAft>
      <a:defRPr sz="9900" kern="1200">
        <a:solidFill>
          <a:schemeClr val="tx1"/>
        </a:solidFill>
        <a:latin typeface="Arial" charset="0"/>
        <a:ea typeface="ＭＳ Ｐゴシック" charset="0"/>
        <a:cs typeface="+mn-cs"/>
      </a:defRPr>
    </a:lvl2pPr>
    <a:lvl3pPr marL="914400" algn="l" rtl="0" eaLnBrk="0" fontAlgn="base" hangingPunct="0">
      <a:spcBef>
        <a:spcPct val="0"/>
      </a:spcBef>
      <a:spcAft>
        <a:spcPct val="0"/>
      </a:spcAft>
      <a:defRPr sz="9900" kern="1200">
        <a:solidFill>
          <a:schemeClr val="tx1"/>
        </a:solidFill>
        <a:latin typeface="Arial" charset="0"/>
        <a:ea typeface="ＭＳ Ｐゴシック" charset="0"/>
        <a:cs typeface="+mn-cs"/>
      </a:defRPr>
    </a:lvl3pPr>
    <a:lvl4pPr marL="1371600" algn="l" rtl="0" eaLnBrk="0" fontAlgn="base" hangingPunct="0">
      <a:spcBef>
        <a:spcPct val="0"/>
      </a:spcBef>
      <a:spcAft>
        <a:spcPct val="0"/>
      </a:spcAft>
      <a:defRPr sz="9900" kern="1200">
        <a:solidFill>
          <a:schemeClr val="tx1"/>
        </a:solidFill>
        <a:latin typeface="Arial" charset="0"/>
        <a:ea typeface="ＭＳ Ｐゴシック" charset="0"/>
        <a:cs typeface="+mn-cs"/>
      </a:defRPr>
    </a:lvl4pPr>
    <a:lvl5pPr marL="1828800" algn="l" rtl="0" eaLnBrk="0" fontAlgn="base" hangingPunct="0">
      <a:spcBef>
        <a:spcPct val="0"/>
      </a:spcBef>
      <a:spcAft>
        <a:spcPct val="0"/>
      </a:spcAft>
      <a:defRPr sz="9900" kern="1200">
        <a:solidFill>
          <a:schemeClr val="tx1"/>
        </a:solidFill>
        <a:latin typeface="Arial" charset="0"/>
        <a:ea typeface="ＭＳ Ｐゴシック" charset="0"/>
        <a:cs typeface="+mn-cs"/>
      </a:defRPr>
    </a:lvl5pPr>
    <a:lvl6pPr marL="2286000" algn="l" defTabSz="457200" rtl="0" eaLnBrk="1" latinLnBrk="0" hangingPunct="1">
      <a:defRPr sz="9900" kern="1200">
        <a:solidFill>
          <a:schemeClr val="tx1"/>
        </a:solidFill>
        <a:latin typeface="Arial" charset="0"/>
        <a:ea typeface="ＭＳ Ｐゴシック" charset="0"/>
        <a:cs typeface="+mn-cs"/>
      </a:defRPr>
    </a:lvl6pPr>
    <a:lvl7pPr marL="2743200" algn="l" defTabSz="457200" rtl="0" eaLnBrk="1" latinLnBrk="0" hangingPunct="1">
      <a:defRPr sz="9900" kern="1200">
        <a:solidFill>
          <a:schemeClr val="tx1"/>
        </a:solidFill>
        <a:latin typeface="Arial" charset="0"/>
        <a:ea typeface="ＭＳ Ｐゴシック" charset="0"/>
        <a:cs typeface="+mn-cs"/>
      </a:defRPr>
    </a:lvl7pPr>
    <a:lvl8pPr marL="3200400" algn="l" defTabSz="457200" rtl="0" eaLnBrk="1" latinLnBrk="0" hangingPunct="1">
      <a:defRPr sz="9900" kern="1200">
        <a:solidFill>
          <a:schemeClr val="tx1"/>
        </a:solidFill>
        <a:latin typeface="Arial" charset="0"/>
        <a:ea typeface="ＭＳ Ｐゴシック" charset="0"/>
        <a:cs typeface="+mn-cs"/>
      </a:defRPr>
    </a:lvl8pPr>
    <a:lvl9pPr marL="3657600" algn="l" defTabSz="457200" rtl="0" eaLnBrk="1" latinLnBrk="0" hangingPunct="1">
      <a:defRPr sz="9900" kern="1200">
        <a:solidFill>
          <a:schemeClr val="tx1"/>
        </a:solidFill>
        <a:latin typeface="Arial" charset="0"/>
        <a:ea typeface="ＭＳ Ｐゴシック" charset="0"/>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p:restoredTop sz="96341" autoAdjust="0"/>
  </p:normalViewPr>
  <p:slideViewPr>
    <p:cSldViewPr>
      <p:cViewPr varScale="1">
        <p:scale>
          <a:sx n="18" d="100"/>
          <a:sy n="18" d="100"/>
        </p:scale>
        <p:origin x="1781" y="182"/>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71"/>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5"/>
            <a:ext cx="30724475" cy="8411936"/>
          </a:xfrm>
        </p:spPr>
        <p:txBody>
          <a:bodyPr/>
          <a:lstStyle>
            <a:lvl1pPr marL="0" indent="0" algn="ctr">
              <a:buNone/>
              <a:defRPr/>
            </a:lvl1pPr>
            <a:lvl2pPr marL="457190" indent="0" algn="ctr">
              <a:buNone/>
              <a:defRPr/>
            </a:lvl2pPr>
            <a:lvl3pPr marL="914380" indent="0" algn="ctr">
              <a:buNone/>
              <a:defRPr/>
            </a:lvl3pPr>
            <a:lvl4pPr marL="1371570" indent="0" algn="ctr">
              <a:buNone/>
              <a:defRPr/>
            </a:lvl4pPr>
            <a:lvl5pPr marL="1828760" indent="0" algn="ctr">
              <a:buNone/>
              <a:defRPr/>
            </a:lvl5pPr>
            <a:lvl6pPr marL="2285951" indent="0" algn="ctr">
              <a:buNone/>
              <a:defRPr/>
            </a:lvl6pPr>
            <a:lvl7pPr marL="2743142" indent="0" algn="ctr">
              <a:buNone/>
              <a:defRPr/>
            </a:lvl7pPr>
            <a:lvl8pPr marL="3200332" indent="0" algn="ctr">
              <a:buNone/>
              <a:defRPr/>
            </a:lvl8pPr>
            <a:lvl9pPr marL="3657522"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9ED75644-8E8F-1444-967F-EC0691C46538}" type="slidenum">
              <a:rPr lang="en-US"/>
              <a:pPr/>
              <a:t>‹#›</a:t>
            </a:fld>
            <a:endParaRPr lang="en-US"/>
          </a:p>
        </p:txBody>
      </p:sp>
    </p:spTree>
    <p:extLst>
      <p:ext uri="{BB962C8B-B14F-4D97-AF65-F5344CB8AC3E}">
        <p14:creationId xmlns:p14="http://schemas.microsoft.com/office/powerpoint/2010/main" val="3629826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FF2BA07B-1681-8A4C-997F-9CD02BDE5CA8}" type="slidenum">
              <a:rPr lang="en-US"/>
              <a:pPr/>
              <a:t>‹#›</a:t>
            </a:fld>
            <a:endParaRPr lang="en-US"/>
          </a:p>
        </p:txBody>
      </p:sp>
    </p:spTree>
    <p:extLst>
      <p:ext uri="{BB962C8B-B14F-4D97-AF65-F5344CB8AC3E}">
        <p14:creationId xmlns:p14="http://schemas.microsoft.com/office/powerpoint/2010/main" val="1820433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4"/>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8" y="1317174"/>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E4A63FE5-179F-B744-BF04-538884D71BDE}" type="slidenum">
              <a:rPr lang="en-US"/>
              <a:pPr/>
              <a:t>‹#›</a:t>
            </a:fld>
            <a:endParaRPr lang="en-US"/>
          </a:p>
        </p:txBody>
      </p:sp>
    </p:spTree>
    <p:extLst>
      <p:ext uri="{BB962C8B-B14F-4D97-AF65-F5344CB8AC3E}">
        <p14:creationId xmlns:p14="http://schemas.microsoft.com/office/powerpoint/2010/main" val="895278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D83FDF86-9C8F-5243-ADC4-7A59D8706D9B}" type="slidenum">
              <a:rPr lang="en-US"/>
              <a:pPr/>
              <a:t>‹#›</a:t>
            </a:fld>
            <a:endParaRPr lang="en-US"/>
          </a:p>
        </p:txBody>
      </p:sp>
    </p:spTree>
    <p:extLst>
      <p:ext uri="{BB962C8B-B14F-4D97-AF65-F5344CB8AC3E}">
        <p14:creationId xmlns:p14="http://schemas.microsoft.com/office/powerpoint/2010/main" val="2143531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999"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2000"/>
            </a:lvl1pPr>
            <a:lvl2pPr marL="457190" indent="0">
              <a:buNone/>
              <a:defRPr sz="1800"/>
            </a:lvl2pPr>
            <a:lvl3pPr marL="914380" indent="0">
              <a:buNone/>
              <a:defRPr sz="1600"/>
            </a:lvl3pPr>
            <a:lvl4pPr marL="1371570" indent="0">
              <a:buNone/>
              <a:defRPr sz="1400"/>
            </a:lvl4pPr>
            <a:lvl5pPr marL="1828760" indent="0">
              <a:buNone/>
              <a:defRPr sz="1400"/>
            </a:lvl5pPr>
            <a:lvl6pPr marL="2285951" indent="0">
              <a:buNone/>
              <a:defRPr sz="1400"/>
            </a:lvl6pPr>
            <a:lvl7pPr marL="2743142" indent="0">
              <a:buNone/>
              <a:defRPr sz="1400"/>
            </a:lvl7pPr>
            <a:lvl8pPr marL="3200332" indent="0">
              <a:buNone/>
              <a:defRPr sz="1400"/>
            </a:lvl8pPr>
            <a:lvl9pPr marL="3657522"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FFBA53AD-10DF-9744-8C67-DC9839B435C5}" type="slidenum">
              <a:rPr lang="en-US"/>
              <a:pPr/>
              <a:t>‹#›</a:t>
            </a:fld>
            <a:endParaRPr lang="en-US"/>
          </a:p>
        </p:txBody>
      </p:sp>
    </p:spTree>
    <p:extLst>
      <p:ext uri="{BB962C8B-B14F-4D97-AF65-F5344CB8AC3E}">
        <p14:creationId xmlns:p14="http://schemas.microsoft.com/office/powerpoint/2010/main" val="3876378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4"/>
            <a:ext cx="19673887" cy="217251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4"/>
            <a:ext cx="19673888" cy="217251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9937289E-7CB9-CE46-AC1A-44DFC6A4E338}" type="slidenum">
              <a:rPr lang="en-US"/>
              <a:pPr/>
              <a:t>‹#›</a:t>
            </a:fld>
            <a:endParaRPr lang="en-US"/>
          </a:p>
        </p:txBody>
      </p:sp>
    </p:spTree>
    <p:extLst>
      <p:ext uri="{BB962C8B-B14F-4D97-AF65-F5344CB8AC3E}">
        <p14:creationId xmlns:p14="http://schemas.microsoft.com/office/powerpoint/2010/main" val="30997977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400" b="1"/>
            </a:lvl1pPr>
            <a:lvl2pPr marL="457190" indent="0">
              <a:buNone/>
              <a:defRPr sz="2000" b="1"/>
            </a:lvl2pPr>
            <a:lvl3pPr marL="914380" indent="0">
              <a:buNone/>
              <a:defRPr sz="1800" b="1"/>
            </a:lvl3pPr>
            <a:lvl4pPr marL="1371570" indent="0">
              <a:buNone/>
              <a:defRPr sz="1600" b="1"/>
            </a:lvl4pPr>
            <a:lvl5pPr marL="1828760" indent="0">
              <a:buNone/>
              <a:defRPr sz="1600" b="1"/>
            </a:lvl5pPr>
            <a:lvl6pPr marL="2285951" indent="0">
              <a:buNone/>
              <a:defRPr sz="1600" b="1"/>
            </a:lvl6pPr>
            <a:lvl7pPr marL="2743142" indent="0">
              <a:buNone/>
              <a:defRPr sz="1600" b="1"/>
            </a:lvl7pPr>
            <a:lvl8pPr marL="3200332" indent="0">
              <a:buNone/>
              <a:defRPr sz="1600" b="1"/>
            </a:lvl8pPr>
            <a:lvl9pPr marL="3657522"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43" y="7368269"/>
            <a:ext cx="19400837" cy="3071132"/>
          </a:xfrm>
        </p:spPr>
        <p:txBody>
          <a:bodyPr anchor="b"/>
          <a:lstStyle>
            <a:lvl1pPr marL="0" indent="0">
              <a:buNone/>
              <a:defRPr sz="2400" b="1"/>
            </a:lvl1pPr>
            <a:lvl2pPr marL="457190" indent="0">
              <a:buNone/>
              <a:defRPr sz="2000" b="1"/>
            </a:lvl2pPr>
            <a:lvl3pPr marL="914380" indent="0">
              <a:buNone/>
              <a:defRPr sz="1800" b="1"/>
            </a:lvl3pPr>
            <a:lvl4pPr marL="1371570" indent="0">
              <a:buNone/>
              <a:defRPr sz="1600" b="1"/>
            </a:lvl4pPr>
            <a:lvl5pPr marL="1828760" indent="0">
              <a:buNone/>
              <a:defRPr sz="1600" b="1"/>
            </a:lvl5pPr>
            <a:lvl6pPr marL="2285951" indent="0">
              <a:buNone/>
              <a:defRPr sz="1600" b="1"/>
            </a:lvl6pPr>
            <a:lvl7pPr marL="2743142" indent="0">
              <a:buNone/>
              <a:defRPr sz="1600" b="1"/>
            </a:lvl7pPr>
            <a:lvl8pPr marL="3200332" indent="0">
              <a:buNone/>
              <a:defRPr sz="1600" b="1"/>
            </a:lvl8pPr>
            <a:lvl9pPr marL="3657522"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43" y="10439400"/>
            <a:ext cx="19400837" cy="1896563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482A0C9E-F610-9143-8B45-9B04E2A5AB67}" type="slidenum">
              <a:rPr lang="en-US"/>
              <a:pPr/>
              <a:t>‹#›</a:t>
            </a:fld>
            <a:endParaRPr lang="en-US"/>
          </a:p>
        </p:txBody>
      </p:sp>
    </p:spTree>
    <p:extLst>
      <p:ext uri="{BB962C8B-B14F-4D97-AF65-F5344CB8AC3E}">
        <p14:creationId xmlns:p14="http://schemas.microsoft.com/office/powerpoint/2010/main" val="2800522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E08A8567-5D8A-3A42-A077-A92F3C5F6858}" type="slidenum">
              <a:rPr lang="en-US"/>
              <a:pPr/>
              <a:t>‹#›</a:t>
            </a:fld>
            <a:endParaRPr lang="en-US"/>
          </a:p>
        </p:txBody>
      </p:sp>
    </p:spTree>
    <p:extLst>
      <p:ext uri="{BB962C8B-B14F-4D97-AF65-F5344CB8AC3E}">
        <p14:creationId xmlns:p14="http://schemas.microsoft.com/office/powerpoint/2010/main" val="6873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4CA3D381-2893-BA48-BAA7-CC645908B4F3}" type="slidenum">
              <a:rPr lang="en-US"/>
              <a:pPr/>
              <a:t>‹#›</a:t>
            </a:fld>
            <a:endParaRPr lang="en-US"/>
          </a:p>
        </p:txBody>
      </p:sp>
    </p:spTree>
    <p:extLst>
      <p:ext uri="{BB962C8B-B14F-4D97-AF65-F5344CB8AC3E}">
        <p14:creationId xmlns:p14="http://schemas.microsoft.com/office/powerpoint/2010/main" val="695238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400"/>
            </a:lvl1pPr>
            <a:lvl2pPr marL="457190" indent="0">
              <a:buNone/>
              <a:defRPr sz="1201"/>
            </a:lvl2pPr>
            <a:lvl3pPr marL="914380" indent="0">
              <a:buNone/>
              <a:defRPr sz="1000"/>
            </a:lvl3pPr>
            <a:lvl4pPr marL="1371570" indent="0">
              <a:buNone/>
              <a:defRPr sz="900"/>
            </a:lvl4pPr>
            <a:lvl5pPr marL="1828760" indent="0">
              <a:buNone/>
              <a:defRPr sz="900"/>
            </a:lvl5pPr>
            <a:lvl6pPr marL="2285951" indent="0">
              <a:buNone/>
              <a:defRPr sz="900"/>
            </a:lvl6pPr>
            <a:lvl7pPr marL="2743142" indent="0">
              <a:buNone/>
              <a:defRPr sz="900"/>
            </a:lvl7pPr>
            <a:lvl8pPr marL="3200332" indent="0">
              <a:buNone/>
              <a:defRPr sz="900"/>
            </a:lvl8pPr>
            <a:lvl9pPr marL="3657522"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2CC970CA-87B5-9048-B01B-995F10F5CAC7}" type="slidenum">
              <a:rPr lang="en-US"/>
              <a:pPr/>
              <a:t>‹#›</a:t>
            </a:fld>
            <a:endParaRPr lang="en-US"/>
          </a:p>
        </p:txBody>
      </p:sp>
    </p:spTree>
    <p:extLst>
      <p:ext uri="{BB962C8B-B14F-4D97-AF65-F5344CB8AC3E}">
        <p14:creationId xmlns:p14="http://schemas.microsoft.com/office/powerpoint/2010/main" val="1230337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8" y="23042338"/>
            <a:ext cx="26335037" cy="272142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8602668" y="2941867"/>
            <a:ext cx="26335037" cy="19750768"/>
          </a:xfrm>
        </p:spPr>
        <p:txBody>
          <a:bodyPr/>
          <a:lstStyle>
            <a:lvl1pPr marL="0" indent="0">
              <a:buNone/>
              <a:defRPr sz="3200"/>
            </a:lvl1pPr>
            <a:lvl2pPr marL="457190" indent="0">
              <a:buNone/>
              <a:defRPr sz="2800"/>
            </a:lvl2pPr>
            <a:lvl3pPr marL="914380" indent="0">
              <a:buNone/>
              <a:defRPr sz="2400"/>
            </a:lvl3pPr>
            <a:lvl4pPr marL="1371570" indent="0">
              <a:buNone/>
              <a:defRPr sz="2000"/>
            </a:lvl4pPr>
            <a:lvl5pPr marL="1828760" indent="0">
              <a:buNone/>
              <a:defRPr sz="2000"/>
            </a:lvl5pPr>
            <a:lvl6pPr marL="2285951" indent="0">
              <a:buNone/>
              <a:defRPr sz="2000"/>
            </a:lvl6pPr>
            <a:lvl7pPr marL="2743142" indent="0">
              <a:buNone/>
              <a:defRPr sz="2000"/>
            </a:lvl7pPr>
            <a:lvl8pPr marL="3200332" indent="0">
              <a:buNone/>
              <a:defRPr sz="2000"/>
            </a:lvl8pPr>
            <a:lvl9pPr marL="3657522" indent="0">
              <a:buNone/>
              <a:defRPr sz="2000"/>
            </a:lvl9pPr>
          </a:lstStyle>
          <a:p>
            <a:pPr lvl="0"/>
            <a:endParaRPr lang="en-US" noProof="0"/>
          </a:p>
        </p:txBody>
      </p:sp>
      <p:sp>
        <p:nvSpPr>
          <p:cNvPr id="4" name="Text Placeholder 3"/>
          <p:cNvSpPr>
            <a:spLocks noGrp="1"/>
          </p:cNvSpPr>
          <p:nvPr>
            <p:ph type="body" sz="half" idx="2"/>
          </p:nvPr>
        </p:nvSpPr>
        <p:spPr>
          <a:xfrm>
            <a:off x="8602668" y="25763767"/>
            <a:ext cx="26335037" cy="3863068"/>
          </a:xfrm>
        </p:spPr>
        <p:txBody>
          <a:bodyPr/>
          <a:lstStyle>
            <a:lvl1pPr marL="0" indent="0">
              <a:buNone/>
              <a:defRPr sz="1400"/>
            </a:lvl1pPr>
            <a:lvl2pPr marL="457190" indent="0">
              <a:buNone/>
              <a:defRPr sz="1201"/>
            </a:lvl2pPr>
            <a:lvl3pPr marL="914380" indent="0">
              <a:buNone/>
              <a:defRPr sz="1000"/>
            </a:lvl3pPr>
            <a:lvl4pPr marL="1371570" indent="0">
              <a:buNone/>
              <a:defRPr sz="900"/>
            </a:lvl4pPr>
            <a:lvl5pPr marL="1828760" indent="0">
              <a:buNone/>
              <a:defRPr sz="900"/>
            </a:lvl5pPr>
            <a:lvl6pPr marL="2285951" indent="0">
              <a:buNone/>
              <a:defRPr sz="900"/>
            </a:lvl6pPr>
            <a:lvl7pPr marL="2743142" indent="0">
              <a:buNone/>
              <a:defRPr sz="900"/>
            </a:lvl7pPr>
            <a:lvl8pPr marL="3200332" indent="0">
              <a:buNone/>
              <a:defRPr sz="900"/>
            </a:lvl8pPr>
            <a:lvl9pPr marL="3657522"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BDD4852E-407B-4791-A535-0CCD36AFA61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7F25D01B-331F-47E0-8F57-382A1BC251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19CFA8C0-4137-4431-9CC9-FE25C33A0548}"/>
              </a:ext>
            </a:extLst>
          </p:cNvPr>
          <p:cNvSpPr>
            <a:spLocks noGrp="1" noChangeArrowheads="1"/>
          </p:cNvSpPr>
          <p:nvPr>
            <p:ph type="sldNum" sz="quarter" idx="12"/>
          </p:nvPr>
        </p:nvSpPr>
        <p:spPr>
          <a:ln/>
        </p:spPr>
        <p:txBody>
          <a:bodyPr/>
          <a:lstStyle>
            <a:lvl1pPr>
              <a:defRPr/>
            </a:lvl1pPr>
          </a:lstStyle>
          <a:p>
            <a:fld id="{0F7D4D4C-10FD-4148-BB1F-A347810C32DD}" type="slidenum">
              <a:rPr lang="en-US"/>
              <a:pPr/>
              <a:t>‹#›</a:t>
            </a:fld>
            <a:endParaRPr lang="en-US"/>
          </a:p>
        </p:txBody>
      </p:sp>
    </p:spTree>
    <p:extLst>
      <p:ext uri="{BB962C8B-B14F-4D97-AF65-F5344CB8AC3E}">
        <p14:creationId xmlns:p14="http://schemas.microsoft.com/office/powerpoint/2010/main" val="793917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a:extLst>
              <a:ext uri="{FF2B5EF4-FFF2-40B4-BE49-F238E27FC236}">
                <a16:creationId xmlns:a16="http://schemas.microsoft.com/office/drawing/2014/main" id="{BDD4852E-407B-4791-A535-0CCD36AFA61A}"/>
              </a:ext>
            </a:extLst>
          </p:cNvPr>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7700">
                <a:latin typeface="Arial" charset="0"/>
                <a:ea typeface="+mn-ea"/>
              </a:defRPr>
            </a:lvl1pPr>
          </a:lstStyle>
          <a:p>
            <a:pPr>
              <a:defRPr/>
            </a:pPr>
            <a:endParaRPr lang="en-US"/>
          </a:p>
        </p:txBody>
      </p:sp>
      <p:sp>
        <p:nvSpPr>
          <p:cNvPr id="1029" name="Rectangle 5">
            <a:extLst>
              <a:ext uri="{FF2B5EF4-FFF2-40B4-BE49-F238E27FC236}">
                <a16:creationId xmlns:a16="http://schemas.microsoft.com/office/drawing/2014/main" id="{7F25D01B-331F-47E0-8F57-382A1BC251F1}"/>
              </a:ext>
            </a:extLst>
          </p:cNvPr>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7700">
                <a:latin typeface="Arial" charset="0"/>
                <a:ea typeface="+mn-ea"/>
              </a:defRPr>
            </a:lvl1pPr>
          </a:lstStyle>
          <a:p>
            <a:pPr>
              <a:defRPr/>
            </a:pPr>
            <a:endParaRPr lang="en-US"/>
          </a:p>
        </p:txBody>
      </p:sp>
      <p:sp>
        <p:nvSpPr>
          <p:cNvPr id="1030" name="Rectangle 6">
            <a:extLst>
              <a:ext uri="{FF2B5EF4-FFF2-40B4-BE49-F238E27FC236}">
                <a16:creationId xmlns:a16="http://schemas.microsoft.com/office/drawing/2014/main" id="{19CFA8C0-4137-4431-9CC9-FE25C33A0548}"/>
              </a:ext>
            </a:extLst>
          </p:cNvPr>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7700"/>
            </a:lvl1pPr>
          </a:lstStyle>
          <a:p>
            <a:fld id="{48C72DD3-6F00-BE42-9496-D3099766BDE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30788" rtl="0" eaLnBrk="0" fontAlgn="base" hangingPunct="0">
        <a:spcBef>
          <a:spcPct val="0"/>
        </a:spcBef>
        <a:spcAft>
          <a:spcPct val="0"/>
        </a:spcAft>
        <a:defRPr sz="24200">
          <a:solidFill>
            <a:schemeClr val="tx2"/>
          </a:solidFill>
          <a:latin typeface="+mj-lt"/>
          <a:ea typeface="ＭＳ Ｐゴシック" charset="0"/>
          <a:cs typeface="+mj-cs"/>
        </a:defRPr>
      </a:lvl1pPr>
      <a:lvl2pPr algn="ctr" defTabSz="5030788" rtl="0" eaLnBrk="0" fontAlgn="base" hangingPunct="0">
        <a:spcBef>
          <a:spcPct val="0"/>
        </a:spcBef>
        <a:spcAft>
          <a:spcPct val="0"/>
        </a:spcAft>
        <a:defRPr sz="24200">
          <a:solidFill>
            <a:schemeClr val="tx2"/>
          </a:solidFill>
          <a:latin typeface="Arial" charset="0"/>
          <a:ea typeface="ＭＳ Ｐゴシック" charset="0"/>
        </a:defRPr>
      </a:lvl2pPr>
      <a:lvl3pPr algn="ctr" defTabSz="5030788" rtl="0" eaLnBrk="0" fontAlgn="base" hangingPunct="0">
        <a:spcBef>
          <a:spcPct val="0"/>
        </a:spcBef>
        <a:spcAft>
          <a:spcPct val="0"/>
        </a:spcAft>
        <a:defRPr sz="24200">
          <a:solidFill>
            <a:schemeClr val="tx2"/>
          </a:solidFill>
          <a:latin typeface="Arial" charset="0"/>
          <a:ea typeface="ＭＳ Ｐゴシック" charset="0"/>
        </a:defRPr>
      </a:lvl3pPr>
      <a:lvl4pPr algn="ctr" defTabSz="5030788" rtl="0" eaLnBrk="0" fontAlgn="base" hangingPunct="0">
        <a:spcBef>
          <a:spcPct val="0"/>
        </a:spcBef>
        <a:spcAft>
          <a:spcPct val="0"/>
        </a:spcAft>
        <a:defRPr sz="24200">
          <a:solidFill>
            <a:schemeClr val="tx2"/>
          </a:solidFill>
          <a:latin typeface="Arial" charset="0"/>
          <a:ea typeface="ＭＳ Ｐゴシック" charset="0"/>
        </a:defRPr>
      </a:lvl4pPr>
      <a:lvl5pPr algn="ctr" defTabSz="5030788" rtl="0" eaLnBrk="0" fontAlgn="base" hangingPunct="0">
        <a:spcBef>
          <a:spcPct val="0"/>
        </a:spcBef>
        <a:spcAft>
          <a:spcPct val="0"/>
        </a:spcAft>
        <a:defRPr sz="24200">
          <a:solidFill>
            <a:schemeClr val="tx2"/>
          </a:solidFill>
          <a:latin typeface="Arial" charset="0"/>
          <a:ea typeface="ＭＳ Ｐゴシック" charset="0"/>
        </a:defRPr>
      </a:lvl5pPr>
      <a:lvl6pPr marL="457190" algn="ctr" defTabSz="5032268" rtl="0" fontAlgn="base">
        <a:spcBef>
          <a:spcPct val="0"/>
        </a:spcBef>
        <a:spcAft>
          <a:spcPct val="0"/>
        </a:spcAft>
        <a:defRPr sz="24200">
          <a:solidFill>
            <a:schemeClr val="tx2"/>
          </a:solidFill>
          <a:latin typeface="Arial" charset="0"/>
        </a:defRPr>
      </a:lvl6pPr>
      <a:lvl7pPr marL="914380" algn="ctr" defTabSz="5032268" rtl="0" fontAlgn="base">
        <a:spcBef>
          <a:spcPct val="0"/>
        </a:spcBef>
        <a:spcAft>
          <a:spcPct val="0"/>
        </a:spcAft>
        <a:defRPr sz="24200">
          <a:solidFill>
            <a:schemeClr val="tx2"/>
          </a:solidFill>
          <a:latin typeface="Arial" charset="0"/>
        </a:defRPr>
      </a:lvl7pPr>
      <a:lvl8pPr marL="1371570" algn="ctr" defTabSz="5032268" rtl="0" fontAlgn="base">
        <a:spcBef>
          <a:spcPct val="0"/>
        </a:spcBef>
        <a:spcAft>
          <a:spcPct val="0"/>
        </a:spcAft>
        <a:defRPr sz="24200">
          <a:solidFill>
            <a:schemeClr val="tx2"/>
          </a:solidFill>
          <a:latin typeface="Arial" charset="0"/>
        </a:defRPr>
      </a:lvl8pPr>
      <a:lvl9pPr marL="1828760" algn="ctr" defTabSz="5032268" rtl="0" fontAlgn="base">
        <a:spcBef>
          <a:spcPct val="0"/>
        </a:spcBef>
        <a:spcAft>
          <a:spcPct val="0"/>
        </a:spcAft>
        <a:defRPr sz="24200">
          <a:solidFill>
            <a:schemeClr val="tx2"/>
          </a:solidFill>
          <a:latin typeface="Arial" charset="0"/>
        </a:defRPr>
      </a:lvl9pPr>
    </p:titleStyle>
    <p:bodyStyle>
      <a:lvl1pPr marL="1885950" indent="-1885950" algn="l" defTabSz="5030788" rtl="0" eaLnBrk="0" fontAlgn="base" hangingPunct="0">
        <a:spcBef>
          <a:spcPct val="20000"/>
        </a:spcBef>
        <a:spcAft>
          <a:spcPct val="0"/>
        </a:spcAft>
        <a:buChar char="•"/>
        <a:defRPr sz="17700">
          <a:solidFill>
            <a:schemeClr val="tx1"/>
          </a:solidFill>
          <a:latin typeface="+mn-lt"/>
          <a:ea typeface="ＭＳ Ｐゴシック" charset="0"/>
          <a:cs typeface="+mn-cs"/>
        </a:defRPr>
      </a:lvl1pPr>
      <a:lvl2pPr marL="4086225" indent="-1570038" algn="l" defTabSz="5030788" rtl="0" eaLnBrk="0" fontAlgn="base" hangingPunct="0">
        <a:spcBef>
          <a:spcPct val="20000"/>
        </a:spcBef>
        <a:spcAft>
          <a:spcPct val="0"/>
        </a:spcAft>
        <a:buChar char="–"/>
        <a:defRPr sz="15500">
          <a:solidFill>
            <a:schemeClr val="tx1"/>
          </a:solidFill>
          <a:latin typeface="+mn-lt"/>
          <a:ea typeface="ＭＳ Ｐゴシック" charset="0"/>
        </a:defRPr>
      </a:lvl2pPr>
      <a:lvl3pPr marL="6289675" indent="-1257300" algn="l" defTabSz="5030788" rtl="0" eaLnBrk="0" fontAlgn="base" hangingPunct="0">
        <a:spcBef>
          <a:spcPct val="20000"/>
        </a:spcBef>
        <a:spcAft>
          <a:spcPct val="0"/>
        </a:spcAft>
        <a:buChar char="•"/>
        <a:defRPr sz="13200">
          <a:solidFill>
            <a:schemeClr val="tx1"/>
          </a:solidFill>
          <a:latin typeface="+mn-lt"/>
          <a:ea typeface="ＭＳ Ｐゴシック" charset="0"/>
        </a:defRPr>
      </a:lvl3pPr>
      <a:lvl4pPr marL="8805863" indent="-1255713" algn="l" defTabSz="5030788" rtl="0" eaLnBrk="0" fontAlgn="base" hangingPunct="0">
        <a:spcBef>
          <a:spcPct val="20000"/>
        </a:spcBef>
        <a:spcAft>
          <a:spcPct val="0"/>
        </a:spcAft>
        <a:buChar char="–"/>
        <a:defRPr sz="11100">
          <a:solidFill>
            <a:schemeClr val="tx1"/>
          </a:solidFill>
          <a:latin typeface="+mn-lt"/>
          <a:ea typeface="ＭＳ Ｐゴシック" charset="0"/>
        </a:defRPr>
      </a:lvl4pPr>
      <a:lvl5pPr marL="11320463" indent="-1254125" algn="l" defTabSz="5030788" rtl="0" eaLnBrk="0" fontAlgn="base" hangingPunct="0">
        <a:spcBef>
          <a:spcPct val="20000"/>
        </a:spcBef>
        <a:spcAft>
          <a:spcPct val="0"/>
        </a:spcAft>
        <a:buChar char="»"/>
        <a:defRPr sz="11100">
          <a:solidFill>
            <a:schemeClr val="tx1"/>
          </a:solidFill>
          <a:latin typeface="+mn-lt"/>
          <a:ea typeface="ＭＳ Ｐゴシック" charset="0"/>
        </a:defRPr>
      </a:lvl5pPr>
      <a:lvl6pPr marL="11778997" indent="-1255687" algn="l" defTabSz="5032268" rtl="0" fontAlgn="base">
        <a:spcBef>
          <a:spcPct val="20000"/>
        </a:spcBef>
        <a:spcAft>
          <a:spcPct val="0"/>
        </a:spcAft>
        <a:buChar char="»"/>
        <a:defRPr sz="11100">
          <a:solidFill>
            <a:schemeClr val="tx1"/>
          </a:solidFill>
          <a:latin typeface="+mn-lt"/>
        </a:defRPr>
      </a:lvl6pPr>
      <a:lvl7pPr marL="12236187" indent="-1255687" algn="l" defTabSz="5032268" rtl="0" fontAlgn="base">
        <a:spcBef>
          <a:spcPct val="20000"/>
        </a:spcBef>
        <a:spcAft>
          <a:spcPct val="0"/>
        </a:spcAft>
        <a:buChar char="»"/>
        <a:defRPr sz="11100">
          <a:solidFill>
            <a:schemeClr val="tx1"/>
          </a:solidFill>
          <a:latin typeface="+mn-lt"/>
        </a:defRPr>
      </a:lvl7pPr>
      <a:lvl8pPr marL="12693377" indent="-1255687" algn="l" defTabSz="5032268" rtl="0" fontAlgn="base">
        <a:spcBef>
          <a:spcPct val="20000"/>
        </a:spcBef>
        <a:spcAft>
          <a:spcPct val="0"/>
        </a:spcAft>
        <a:buChar char="»"/>
        <a:defRPr sz="11100">
          <a:solidFill>
            <a:schemeClr val="tx1"/>
          </a:solidFill>
          <a:latin typeface="+mn-lt"/>
        </a:defRPr>
      </a:lvl8pPr>
      <a:lvl9pPr marL="13150569" indent="-1255687" algn="l" defTabSz="5032268" rtl="0" fontAlgn="base">
        <a:spcBef>
          <a:spcPct val="20000"/>
        </a:spcBef>
        <a:spcAft>
          <a:spcPct val="0"/>
        </a:spcAft>
        <a:buChar char="»"/>
        <a:defRPr sz="11100">
          <a:solidFill>
            <a:schemeClr val="tx1"/>
          </a:solidFill>
          <a:latin typeface="+mn-lt"/>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60" algn="l" defTabSz="914380" rtl="0" eaLnBrk="1" latinLnBrk="0" hangingPunct="1">
        <a:defRPr sz="1800" kern="1200">
          <a:solidFill>
            <a:schemeClr val="tx1"/>
          </a:solidFill>
          <a:latin typeface="+mn-lt"/>
          <a:ea typeface="+mn-ea"/>
          <a:cs typeface="+mn-cs"/>
        </a:defRPr>
      </a:lvl5pPr>
      <a:lvl6pPr marL="2285951" algn="l" defTabSz="914380" rtl="0" eaLnBrk="1" latinLnBrk="0" hangingPunct="1">
        <a:defRPr sz="1800" kern="1200">
          <a:solidFill>
            <a:schemeClr val="tx1"/>
          </a:solidFill>
          <a:latin typeface="+mn-lt"/>
          <a:ea typeface="+mn-ea"/>
          <a:cs typeface="+mn-cs"/>
        </a:defRPr>
      </a:lvl6pPr>
      <a:lvl7pPr marL="2743142" algn="l" defTabSz="914380" rtl="0" eaLnBrk="1" latinLnBrk="0" hangingPunct="1">
        <a:defRPr sz="1800" kern="1200">
          <a:solidFill>
            <a:schemeClr val="tx1"/>
          </a:solidFill>
          <a:latin typeface="+mn-lt"/>
          <a:ea typeface="+mn-ea"/>
          <a:cs typeface="+mn-cs"/>
        </a:defRPr>
      </a:lvl7pPr>
      <a:lvl8pPr marL="3200332" algn="l" defTabSz="914380" rtl="0" eaLnBrk="1" latinLnBrk="0" hangingPunct="1">
        <a:defRPr sz="1800" kern="1200">
          <a:solidFill>
            <a:schemeClr val="tx1"/>
          </a:solidFill>
          <a:latin typeface="+mn-lt"/>
          <a:ea typeface="+mn-ea"/>
          <a:cs typeface="+mn-cs"/>
        </a:defRPr>
      </a:lvl8pPr>
      <a:lvl9pPr marL="3657522" algn="l" defTabSz="91438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ectangle 143">
            <a:extLst>
              <a:ext uri="{FF2B5EF4-FFF2-40B4-BE49-F238E27FC236}">
                <a16:creationId xmlns:a16="http://schemas.microsoft.com/office/drawing/2014/main" id="{5B2D5815-17A8-48A9-83B3-7FB1E169612C}"/>
              </a:ext>
            </a:extLst>
          </p:cNvPr>
          <p:cNvSpPr/>
          <p:nvPr/>
        </p:nvSpPr>
        <p:spPr bwMode="auto">
          <a:xfrm>
            <a:off x="31546799" y="7543800"/>
            <a:ext cx="10826497" cy="8240713"/>
          </a:xfrm>
          <a:prstGeom prst="rect">
            <a:avLst/>
          </a:prstGeom>
          <a:noFill/>
          <a:ln w="9525" cap="flat" cmpd="sng" algn="ctr">
            <a:noFill/>
            <a:prstDash val="solid"/>
            <a:round/>
            <a:headEnd type="none" w="med" len="med"/>
            <a:tailEnd type="none" w="med" len="med"/>
          </a:ln>
          <a:effectLst/>
        </p:spPr>
        <p:txBody>
          <a:bodyPr wrap="none" anchor="ctr"/>
          <a:lstStyle/>
          <a:p>
            <a:pPr defTabSz="3187700" eaLnBrk="1" hangingPunct="1">
              <a:defRPr/>
            </a:pPr>
            <a:endParaRPr lang="en-US" sz="6300" dirty="0">
              <a:ea typeface="+mn-ea"/>
            </a:endParaRPr>
          </a:p>
        </p:txBody>
      </p:sp>
      <p:grpSp>
        <p:nvGrpSpPr>
          <p:cNvPr id="2052" name="Group 2"/>
          <p:cNvGrpSpPr>
            <a:grpSpLocks/>
          </p:cNvGrpSpPr>
          <p:nvPr/>
        </p:nvGrpSpPr>
        <p:grpSpPr bwMode="auto">
          <a:xfrm>
            <a:off x="1025072" y="5751191"/>
            <a:ext cx="10106938" cy="1116156"/>
            <a:chOff x="914399" y="3657603"/>
            <a:chExt cx="9829800" cy="1048961"/>
          </a:xfrm>
        </p:grpSpPr>
        <p:sp>
          <p:nvSpPr>
            <p:cNvPr id="2" name="Rectangle 41">
              <a:extLst>
                <a:ext uri="{FF2B5EF4-FFF2-40B4-BE49-F238E27FC236}">
                  <a16:creationId xmlns:a16="http://schemas.microsoft.com/office/drawing/2014/main" id="{F59DAEB4-84DA-42FA-8DD5-1F21595768C2}"/>
                </a:ext>
              </a:extLst>
            </p:cNvPr>
            <p:cNvSpPr>
              <a:spLocks noChangeArrowheads="1"/>
            </p:cNvSpPr>
            <p:nvPr/>
          </p:nvSpPr>
          <p:spPr bwMode="auto">
            <a:xfrm>
              <a:off x="1143000" y="3749678"/>
              <a:ext cx="9601199" cy="956886"/>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dirty="0">
                <a:ea typeface="+mn-ea"/>
              </a:endParaRPr>
            </a:p>
          </p:txBody>
        </p:sp>
        <p:sp>
          <p:nvSpPr>
            <p:cNvPr id="2092" name="Text Box 44">
              <a:extLst>
                <a:ext uri="{FF2B5EF4-FFF2-40B4-BE49-F238E27FC236}">
                  <a16:creationId xmlns:a16="http://schemas.microsoft.com/office/drawing/2014/main" id="{D3638C1B-5F5B-47ED-AEDE-7E478B31C619}"/>
                </a:ext>
              </a:extLst>
            </p:cNvPr>
            <p:cNvSpPr txBox="1">
              <a:spLocks noChangeArrowheads="1"/>
            </p:cNvSpPr>
            <p:nvPr/>
          </p:nvSpPr>
          <p:spPr bwMode="auto">
            <a:xfrm>
              <a:off x="914399" y="3657603"/>
              <a:ext cx="9601200" cy="773354"/>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44375" tIns="72188" rIns="144375" bIns="72188">
              <a:spAutoFit/>
            </a:bodyPr>
            <a:lstStyle/>
            <a:p>
              <a:pPr defTabSz="1443007">
                <a:spcBef>
                  <a:spcPct val="50000"/>
                </a:spcBef>
                <a:defRPr/>
              </a:pPr>
              <a:r>
                <a:rPr lang="en-US" sz="4400" b="1" dirty="0">
                  <a:solidFill>
                    <a:schemeClr val="bg1"/>
                  </a:solidFill>
                  <a:effectLst>
                    <a:outerShdw blurRad="38100" dist="38100" dir="2700000" algn="tl">
                      <a:srgbClr val="000000"/>
                    </a:outerShdw>
                  </a:effectLst>
                  <a:ea typeface="+mn-ea"/>
                </a:rPr>
                <a:t>Introduction</a:t>
              </a:r>
              <a:endParaRPr lang="en-US" sz="3800" dirty="0">
                <a:effectLst>
                  <a:outerShdw blurRad="38100" dist="38100" dir="2700000" algn="tl">
                    <a:srgbClr val="FFFFFF"/>
                  </a:outerShdw>
                </a:effectLst>
                <a:latin typeface="Times New Roman" pitchFamily="18" charset="0"/>
                <a:ea typeface="+mn-ea"/>
              </a:endParaRPr>
            </a:p>
          </p:txBody>
        </p:sp>
      </p:grpSp>
      <p:sp>
        <p:nvSpPr>
          <p:cNvPr id="3" name="Rectangle 35">
            <a:extLst>
              <a:ext uri="{FF2B5EF4-FFF2-40B4-BE49-F238E27FC236}">
                <a16:creationId xmlns:a16="http://schemas.microsoft.com/office/drawing/2014/main" id="{64555B47-2BDE-4807-93D5-46E05AD94592}"/>
              </a:ext>
            </a:extLst>
          </p:cNvPr>
          <p:cNvSpPr>
            <a:spLocks noChangeArrowheads="1"/>
          </p:cNvSpPr>
          <p:nvPr/>
        </p:nvSpPr>
        <p:spPr bwMode="auto">
          <a:xfrm>
            <a:off x="12954363" y="5925508"/>
            <a:ext cx="17030267" cy="1018182"/>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dirty="0">
              <a:ea typeface="+mn-ea"/>
            </a:endParaRPr>
          </a:p>
        </p:txBody>
      </p:sp>
      <p:sp>
        <p:nvSpPr>
          <p:cNvPr id="2093" name="Text Box 45">
            <a:extLst>
              <a:ext uri="{FF2B5EF4-FFF2-40B4-BE49-F238E27FC236}">
                <a16:creationId xmlns:a16="http://schemas.microsoft.com/office/drawing/2014/main" id="{84A0E3F4-6485-41F9-8140-072E442FC137}"/>
              </a:ext>
            </a:extLst>
          </p:cNvPr>
          <p:cNvSpPr txBox="1">
            <a:spLocks noChangeArrowheads="1"/>
          </p:cNvSpPr>
          <p:nvPr/>
        </p:nvSpPr>
        <p:spPr bwMode="auto">
          <a:xfrm>
            <a:off x="12592892" y="5751190"/>
            <a:ext cx="17205816" cy="877824"/>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44375" tIns="72188" rIns="144375" bIns="72188">
            <a:spAutoFit/>
          </a:bodyPr>
          <a:lstStyle/>
          <a:p>
            <a:pPr defTabSz="1443007">
              <a:spcBef>
                <a:spcPct val="50000"/>
              </a:spcBef>
              <a:defRPr/>
            </a:pPr>
            <a:r>
              <a:rPr lang="en-US" sz="4400" b="1" dirty="0">
                <a:solidFill>
                  <a:schemeClr val="bg1"/>
                </a:solidFill>
                <a:effectLst>
                  <a:outerShdw blurRad="38100" dist="38100" dir="2700000" algn="tl">
                    <a:srgbClr val="000000"/>
                  </a:outerShdw>
                </a:effectLst>
                <a:ea typeface="+mn-ea"/>
              </a:rPr>
              <a:t>Thematic Findings</a:t>
            </a:r>
            <a:endParaRPr lang="en-US" sz="3800" dirty="0">
              <a:effectLst>
                <a:outerShdw blurRad="38100" dist="38100" dir="2700000" algn="tl">
                  <a:srgbClr val="FFFFFF"/>
                </a:outerShdw>
              </a:effectLst>
              <a:latin typeface="Times New Roman" pitchFamily="18" charset="0"/>
              <a:ea typeface="+mn-ea"/>
            </a:endParaRPr>
          </a:p>
        </p:txBody>
      </p:sp>
      <p:sp>
        <p:nvSpPr>
          <p:cNvPr id="2059" name="Rectangle 54"/>
          <p:cNvSpPr>
            <a:spLocks noChangeArrowheads="1"/>
          </p:cNvSpPr>
          <p:nvPr/>
        </p:nvSpPr>
        <p:spPr bwMode="auto">
          <a:xfrm>
            <a:off x="825260" y="29616198"/>
            <a:ext cx="10071706" cy="2768779"/>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404723" tIns="202364" rIns="404723" bIns="202364"/>
          <a:lstStyle/>
          <a:p>
            <a:pPr defTabSz="4044950">
              <a:tabLst>
                <a:tab pos="722313" algn="l"/>
              </a:tabLst>
            </a:pPr>
            <a:r>
              <a:rPr lang="en-US" sz="3200" dirty="0">
                <a:latin typeface="Arial" panose="020B0604020202020204" pitchFamily="34" charset="0"/>
                <a:ea typeface="Calibri" panose="020F0502020204030204" pitchFamily="34" charset="0"/>
              </a:rPr>
              <a:t>We gratefully acknowledge funding by the ECU Office of Research, Economic Development and Engagement. We appreciate the participants for their time and contribution and community leaders for their support of this project.</a:t>
            </a:r>
            <a:endParaRPr lang="en-US" sz="3200" dirty="0">
              <a:solidFill>
                <a:schemeClr val="tx2"/>
              </a:solidFill>
            </a:endParaRPr>
          </a:p>
        </p:txBody>
      </p:sp>
      <p:sp>
        <p:nvSpPr>
          <p:cNvPr id="2060" name="Rectangle 62"/>
          <p:cNvSpPr>
            <a:spLocks noChangeArrowheads="1"/>
          </p:cNvSpPr>
          <p:nvPr/>
        </p:nvSpPr>
        <p:spPr bwMode="auto">
          <a:xfrm>
            <a:off x="1296269" y="7390488"/>
            <a:ext cx="9083675" cy="8458200"/>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404723" tIns="202364" rIns="404723" bIns="202364"/>
          <a:lstStyle/>
          <a:p>
            <a:pPr defTabSz="4044950" eaLnBrk="1" hangingPunct="1">
              <a:spcBef>
                <a:spcPct val="60000"/>
              </a:spcBef>
              <a:tabLst>
                <a:tab pos="1984375" algn="l"/>
                <a:tab pos="4330700" algn="l"/>
              </a:tabLst>
            </a:pPr>
            <a:endParaRPr lang="en-US" sz="3600" dirty="0">
              <a:solidFill>
                <a:srgbClr val="000000"/>
              </a:solidFill>
            </a:endParaRPr>
          </a:p>
        </p:txBody>
      </p:sp>
      <p:grpSp>
        <p:nvGrpSpPr>
          <p:cNvPr id="2061" name="Group 8"/>
          <p:cNvGrpSpPr>
            <a:grpSpLocks/>
          </p:cNvGrpSpPr>
          <p:nvPr/>
        </p:nvGrpSpPr>
        <p:grpSpPr bwMode="auto">
          <a:xfrm>
            <a:off x="1025073" y="14754149"/>
            <a:ext cx="9626068" cy="1039189"/>
            <a:chOff x="958720" y="23774421"/>
            <a:chExt cx="9947112" cy="762822"/>
          </a:xfrm>
        </p:grpSpPr>
        <p:sp>
          <p:nvSpPr>
            <p:cNvPr id="8" name="Rectangle 63">
              <a:extLst>
                <a:ext uri="{FF2B5EF4-FFF2-40B4-BE49-F238E27FC236}">
                  <a16:creationId xmlns:a16="http://schemas.microsoft.com/office/drawing/2014/main" id="{25F33F52-7F03-4AD9-BAB0-78383D2CF0C8}"/>
                </a:ext>
              </a:extLst>
            </p:cNvPr>
            <p:cNvSpPr>
              <a:spLocks noChangeArrowheads="1"/>
            </p:cNvSpPr>
            <p:nvPr/>
          </p:nvSpPr>
          <p:spPr bwMode="auto">
            <a:xfrm>
              <a:off x="1492328" y="23869463"/>
              <a:ext cx="9413504" cy="66778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dirty="0">
                <a:ea typeface="+mn-ea"/>
              </a:endParaRPr>
            </a:p>
          </p:txBody>
        </p:sp>
        <p:sp>
          <p:nvSpPr>
            <p:cNvPr id="2112" name="Text Box 64">
              <a:extLst>
                <a:ext uri="{FF2B5EF4-FFF2-40B4-BE49-F238E27FC236}">
                  <a16:creationId xmlns:a16="http://schemas.microsoft.com/office/drawing/2014/main" id="{13BF348E-075A-431B-BC10-10C87EF5D2CF}"/>
                </a:ext>
              </a:extLst>
            </p:cNvPr>
            <p:cNvSpPr txBox="1">
              <a:spLocks noChangeArrowheads="1"/>
            </p:cNvSpPr>
            <p:nvPr/>
          </p:nvSpPr>
          <p:spPr bwMode="auto">
            <a:xfrm>
              <a:off x="958720" y="23774421"/>
              <a:ext cx="9671276" cy="616457"/>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44375" tIns="72188" rIns="144375" bIns="72188">
              <a:spAutoFit/>
            </a:bodyPr>
            <a:lstStyle/>
            <a:p>
              <a:pPr defTabSz="1443007">
                <a:spcBef>
                  <a:spcPct val="50000"/>
                </a:spcBef>
                <a:defRPr/>
              </a:pPr>
              <a:r>
                <a:rPr lang="en-US" sz="4400" b="1" dirty="0">
                  <a:solidFill>
                    <a:schemeClr val="bg1"/>
                  </a:solidFill>
                  <a:effectLst>
                    <a:outerShdw blurRad="38100" dist="38100" dir="2700000" algn="tl">
                      <a:srgbClr val="000000"/>
                    </a:outerShdw>
                  </a:effectLst>
                  <a:ea typeface="+mn-ea"/>
                </a:rPr>
                <a:t>Methods</a:t>
              </a:r>
              <a:endParaRPr lang="en-US" sz="3800" dirty="0">
                <a:effectLst>
                  <a:outerShdw blurRad="38100" dist="38100" dir="2700000" algn="tl">
                    <a:srgbClr val="FFFFFF"/>
                  </a:outerShdw>
                </a:effectLst>
                <a:latin typeface="Times New Roman" pitchFamily="18" charset="0"/>
                <a:ea typeface="+mn-ea"/>
              </a:endParaRPr>
            </a:p>
          </p:txBody>
        </p:sp>
      </p:grpSp>
      <p:sp>
        <p:nvSpPr>
          <p:cNvPr id="2062" name="Rectangle 65"/>
          <p:cNvSpPr>
            <a:spLocks noChangeArrowheads="1"/>
          </p:cNvSpPr>
          <p:nvPr/>
        </p:nvSpPr>
        <p:spPr bwMode="auto">
          <a:xfrm>
            <a:off x="829635" y="15921469"/>
            <a:ext cx="10025689" cy="12581308"/>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404723" tIns="202364" rIns="404723" bIns="202364"/>
          <a:lstStyle/>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Qualitative descriptive design</a:t>
            </a:r>
          </a:p>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Theory of Triadic Influence: Personal, Social and Environmental</a:t>
            </a:r>
          </a:p>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Community-academic research team</a:t>
            </a:r>
          </a:p>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Three youth outreach organizations</a:t>
            </a:r>
          </a:p>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Five mixed-gender focus groups (N=49)</a:t>
            </a:r>
          </a:p>
          <a:p>
            <a:pPr marL="571500" indent="-571500" defTabSz="4044950" eaLnBrk="1" hangingPunct="1">
              <a:spcBef>
                <a:spcPts val="1500"/>
              </a:spcBef>
              <a:buFont typeface="Arial" panose="020B0604020202020204" pitchFamily="34" charset="0"/>
              <a:buChar char="•"/>
              <a:tabLst>
                <a:tab pos="2978150" algn="l"/>
                <a:tab pos="5954713" algn="l"/>
              </a:tabLst>
            </a:pPr>
            <a:endParaRPr lang="en-US" sz="3600" dirty="0"/>
          </a:p>
          <a:p>
            <a:pPr marL="571500" indent="-571500" defTabSz="4044950" eaLnBrk="1" hangingPunct="1">
              <a:spcBef>
                <a:spcPts val="1500"/>
              </a:spcBef>
              <a:buFont typeface="Arial" panose="020B0604020202020204" pitchFamily="34" charset="0"/>
              <a:buChar char="•"/>
              <a:tabLst>
                <a:tab pos="2978150" algn="l"/>
                <a:tab pos="5954713" algn="l"/>
              </a:tabLst>
            </a:pPr>
            <a:endParaRPr lang="en-US" sz="3600" dirty="0"/>
          </a:p>
          <a:p>
            <a:pPr marL="571500" indent="-571500" defTabSz="4044950" eaLnBrk="1" hangingPunct="1">
              <a:spcBef>
                <a:spcPts val="1500"/>
              </a:spcBef>
              <a:buFont typeface="Arial" panose="020B0604020202020204" pitchFamily="34" charset="0"/>
              <a:buChar char="•"/>
              <a:tabLst>
                <a:tab pos="2978150" algn="l"/>
                <a:tab pos="5954713" algn="l"/>
              </a:tabLst>
            </a:pPr>
            <a:endParaRPr lang="en-US" sz="3600" dirty="0"/>
          </a:p>
          <a:p>
            <a:pPr marL="571500" indent="-571500" defTabSz="4044950" eaLnBrk="1" hangingPunct="1">
              <a:spcBef>
                <a:spcPts val="1500"/>
              </a:spcBef>
              <a:buFont typeface="Arial" panose="020B0604020202020204" pitchFamily="34" charset="0"/>
              <a:buChar char="•"/>
              <a:tabLst>
                <a:tab pos="2978150" algn="l"/>
                <a:tab pos="5954713" algn="l"/>
              </a:tabLst>
            </a:pPr>
            <a:endParaRPr lang="en-US" sz="3600" dirty="0"/>
          </a:p>
          <a:p>
            <a:pPr marL="571500" indent="-571500" defTabSz="4044950" eaLnBrk="1" hangingPunct="1">
              <a:spcBef>
                <a:spcPts val="1500"/>
              </a:spcBef>
              <a:buFont typeface="Arial" panose="020B0604020202020204" pitchFamily="34" charset="0"/>
              <a:buChar char="•"/>
              <a:tabLst>
                <a:tab pos="2978150" algn="l"/>
                <a:tab pos="5954713" algn="l"/>
              </a:tabLst>
            </a:pPr>
            <a:endParaRPr lang="en-US" sz="3600" dirty="0"/>
          </a:p>
          <a:p>
            <a:pPr defTabSz="4044950" eaLnBrk="1" hangingPunct="1">
              <a:spcBef>
                <a:spcPts val="1500"/>
              </a:spcBef>
              <a:tabLst>
                <a:tab pos="2978150" algn="l"/>
                <a:tab pos="5954713" algn="l"/>
              </a:tabLst>
            </a:pPr>
            <a:endParaRPr lang="en-US" sz="3600" dirty="0"/>
          </a:p>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Semi-structured interview guide: technical questions re: smartphone usage and attitudinal questions re: health and social concerns</a:t>
            </a:r>
          </a:p>
          <a:p>
            <a:pPr marL="571500" indent="-571500" defTabSz="4044950" eaLnBrk="1" hangingPunct="1">
              <a:spcBef>
                <a:spcPts val="1500"/>
              </a:spcBef>
              <a:buFont typeface="Arial" panose="020B0604020202020204" pitchFamily="34" charset="0"/>
              <a:buChar char="•"/>
              <a:tabLst>
                <a:tab pos="2978150" algn="l"/>
                <a:tab pos="5954713" algn="l"/>
              </a:tabLst>
            </a:pPr>
            <a:r>
              <a:rPr lang="en-US" sz="3600" dirty="0"/>
              <a:t>Content and thematic analysis; word frequency counts</a:t>
            </a:r>
            <a:endParaRPr lang="en-US" sz="3600" dirty="0">
              <a:solidFill>
                <a:srgbClr val="69028E"/>
              </a:solidFill>
            </a:endParaRPr>
          </a:p>
          <a:p>
            <a:pPr defTabSz="4044950" eaLnBrk="1" hangingPunct="1">
              <a:spcBef>
                <a:spcPts val="1500"/>
              </a:spcBef>
              <a:buFontTx/>
              <a:buChar char="•"/>
              <a:tabLst>
                <a:tab pos="2978150" algn="l"/>
                <a:tab pos="5954713" algn="l"/>
              </a:tabLst>
            </a:pPr>
            <a:endParaRPr lang="en-US" sz="3600" dirty="0">
              <a:solidFill>
                <a:srgbClr val="69028E"/>
              </a:solidFill>
            </a:endParaRPr>
          </a:p>
        </p:txBody>
      </p:sp>
      <p:sp>
        <p:nvSpPr>
          <p:cNvPr id="2182" name="Text Box 58"/>
          <p:cNvSpPr txBox="1">
            <a:spLocks noChangeArrowheads="1"/>
          </p:cNvSpPr>
          <p:nvPr/>
        </p:nvSpPr>
        <p:spPr bwMode="auto">
          <a:xfrm>
            <a:off x="829634" y="716639"/>
            <a:ext cx="41866524" cy="4540250"/>
          </a:xfrm>
          <a:prstGeom prst="rect">
            <a:avLst/>
          </a:prstGeom>
          <a:gradFill>
            <a:gsLst>
              <a:gs pos="0">
                <a:srgbClr val="FFC82E"/>
              </a:gs>
              <a:gs pos="100000">
                <a:srgbClr val="502D7F"/>
              </a:gs>
            </a:gsLst>
            <a:lin ang="0" scaled="1"/>
          </a:gra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44375" tIns="72188" rIns="144375" bIns="72188"/>
          <a:lstStyle>
            <a:lvl1pPr defTabSz="1443038">
              <a:defRPr sz="17700">
                <a:solidFill>
                  <a:schemeClr val="tx1"/>
                </a:solidFill>
                <a:latin typeface="Arial" charset="0"/>
                <a:ea typeface="ＭＳ Ｐゴシック" charset="0"/>
              </a:defRPr>
            </a:lvl1pPr>
            <a:lvl2pPr marL="742950" indent="-285750" defTabSz="1443038">
              <a:defRPr sz="15500">
                <a:solidFill>
                  <a:schemeClr val="tx1"/>
                </a:solidFill>
                <a:latin typeface="Arial" charset="0"/>
                <a:ea typeface="ＭＳ Ｐゴシック" charset="0"/>
              </a:defRPr>
            </a:lvl2pPr>
            <a:lvl3pPr marL="1143000" indent="-228600" defTabSz="1443038">
              <a:defRPr sz="13200">
                <a:solidFill>
                  <a:schemeClr val="tx1"/>
                </a:solidFill>
                <a:latin typeface="Arial" charset="0"/>
                <a:ea typeface="ＭＳ Ｐゴシック" charset="0"/>
              </a:defRPr>
            </a:lvl3pPr>
            <a:lvl4pPr marL="1600200" indent="-228600" defTabSz="1443038">
              <a:defRPr sz="11100">
                <a:solidFill>
                  <a:schemeClr val="tx1"/>
                </a:solidFill>
                <a:latin typeface="Arial" charset="0"/>
                <a:ea typeface="ＭＳ Ｐゴシック" charset="0"/>
              </a:defRPr>
            </a:lvl4pPr>
            <a:lvl5pPr marL="2057400" indent="-228600" defTabSz="1443038">
              <a:defRPr sz="11100">
                <a:solidFill>
                  <a:schemeClr val="tx1"/>
                </a:solidFill>
                <a:latin typeface="Arial" charset="0"/>
                <a:ea typeface="ＭＳ Ｐゴシック" charset="0"/>
              </a:defRPr>
            </a:lvl5pPr>
            <a:lvl6pPr marL="2514600" indent="-228600" defTabSz="1443038" eaLnBrk="0" hangingPunct="0">
              <a:defRPr sz="11100">
                <a:solidFill>
                  <a:schemeClr val="tx1"/>
                </a:solidFill>
                <a:latin typeface="Arial" charset="0"/>
                <a:ea typeface="ＭＳ Ｐゴシック" charset="0"/>
              </a:defRPr>
            </a:lvl6pPr>
            <a:lvl7pPr marL="2971800" indent="-228600" defTabSz="1443038" eaLnBrk="0" hangingPunct="0">
              <a:defRPr sz="11100">
                <a:solidFill>
                  <a:schemeClr val="tx1"/>
                </a:solidFill>
                <a:latin typeface="Arial" charset="0"/>
                <a:ea typeface="ＭＳ Ｐゴシック" charset="0"/>
              </a:defRPr>
            </a:lvl7pPr>
            <a:lvl8pPr marL="3429000" indent="-228600" defTabSz="1443038" eaLnBrk="0" hangingPunct="0">
              <a:defRPr sz="11100">
                <a:solidFill>
                  <a:schemeClr val="tx1"/>
                </a:solidFill>
                <a:latin typeface="Arial" charset="0"/>
                <a:ea typeface="ＭＳ Ｐゴシック" charset="0"/>
              </a:defRPr>
            </a:lvl8pPr>
            <a:lvl9pPr marL="3886200" indent="-228600" defTabSz="1443038" eaLnBrk="0" hangingPunct="0">
              <a:defRPr sz="11100">
                <a:solidFill>
                  <a:schemeClr val="tx1"/>
                </a:solidFill>
                <a:latin typeface="Arial" charset="0"/>
                <a:ea typeface="ＭＳ Ｐゴシック" charset="0"/>
              </a:defRPr>
            </a:lvl9pPr>
          </a:lstStyle>
          <a:p>
            <a:pPr algn="ctr"/>
            <a:r>
              <a:rPr lang="en-US" sz="6500" b="1" dirty="0">
                <a:latin typeface="+mn-lt"/>
                <a:cs typeface="Helvetica"/>
              </a:rPr>
              <a:t>Adolescent Perceptions of Health and Social Concerns</a:t>
            </a:r>
          </a:p>
          <a:p>
            <a:pPr algn="ctr"/>
            <a:r>
              <a:rPr lang="en-US" sz="6500" b="1" dirty="0">
                <a:latin typeface="+mn-lt"/>
                <a:cs typeface="Helvetica"/>
              </a:rPr>
              <a:t> for the Development of a Risk Reduction Mobile Application</a:t>
            </a:r>
          </a:p>
          <a:p>
            <a:pPr algn="ctr"/>
            <a:endParaRPr lang="en-US" sz="2000" b="1" dirty="0">
              <a:latin typeface="+mn-lt"/>
              <a:cs typeface="Helvetica"/>
            </a:endParaRPr>
          </a:p>
          <a:p>
            <a:pPr algn="ctr"/>
            <a:endParaRPr lang="en-US" sz="2000" b="1" dirty="0">
              <a:solidFill>
                <a:srgbClr val="502D7F"/>
              </a:solidFill>
              <a:latin typeface="+mn-lt"/>
              <a:cs typeface="Helvetica"/>
            </a:endParaRPr>
          </a:p>
          <a:p>
            <a:pPr algn="ctr"/>
            <a:r>
              <a:rPr lang="en-US" sz="4600" b="1" dirty="0">
                <a:solidFill>
                  <a:schemeClr val="bg1"/>
                </a:solidFill>
                <a:effectLst/>
                <a:latin typeface="+mn-lt"/>
                <a:cs typeface="Helvetica"/>
              </a:rPr>
              <a:t>APHA Expo &amp; Convention</a:t>
            </a:r>
            <a:r>
              <a:rPr lang="en-US" sz="4600" b="1">
                <a:solidFill>
                  <a:schemeClr val="bg1"/>
                </a:solidFill>
                <a:effectLst/>
                <a:latin typeface="+mn-lt"/>
                <a:cs typeface="Helvetica"/>
              </a:rPr>
              <a:t>, Philadelphia, PA</a:t>
            </a:r>
          </a:p>
          <a:p>
            <a:pPr algn="ctr"/>
            <a:r>
              <a:rPr lang="en-US" sz="4600" b="1" dirty="0">
                <a:solidFill>
                  <a:schemeClr val="bg1"/>
                </a:solidFill>
                <a:effectLst/>
                <a:latin typeface="+mn-lt"/>
                <a:cs typeface="Helvetica"/>
              </a:rPr>
              <a:t>K. L. Larson, S. M. Ballard, D. F. Ellis, J. G. Peery, J. E. Cary, R. L. Levy, &amp; T. M. Nelson</a:t>
            </a:r>
          </a:p>
        </p:txBody>
      </p:sp>
      <p:sp>
        <p:nvSpPr>
          <p:cNvPr id="2183" name="Rectangle 59"/>
          <p:cNvSpPr>
            <a:spLocks noChangeArrowheads="1"/>
          </p:cNvSpPr>
          <p:nvPr/>
        </p:nvSpPr>
        <p:spPr bwMode="auto">
          <a:xfrm>
            <a:off x="36854069" y="1946257"/>
            <a:ext cx="5523156" cy="25491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44375" tIns="72188" rIns="144375" bIns="72188"/>
          <a:lstStyle/>
          <a:p>
            <a:pPr algn="r" defTabSz="1443038">
              <a:lnSpc>
                <a:spcPct val="70000"/>
              </a:lnSpc>
              <a:spcBef>
                <a:spcPct val="30000"/>
              </a:spcBef>
            </a:pPr>
            <a:r>
              <a:rPr lang="en-US" sz="3600" dirty="0">
                <a:solidFill>
                  <a:schemeClr val="bg1"/>
                </a:solidFill>
              </a:rPr>
              <a:t>Kim L. Larson, PhD, RN</a:t>
            </a:r>
          </a:p>
          <a:p>
            <a:pPr algn="r" defTabSz="1443038">
              <a:lnSpc>
                <a:spcPct val="70000"/>
              </a:lnSpc>
              <a:spcBef>
                <a:spcPct val="30000"/>
              </a:spcBef>
            </a:pPr>
            <a:r>
              <a:rPr lang="en-US" sz="3600" dirty="0">
                <a:solidFill>
                  <a:schemeClr val="bg1"/>
                </a:solidFill>
              </a:rPr>
              <a:t>College of Nursing</a:t>
            </a:r>
          </a:p>
          <a:p>
            <a:pPr algn="r" defTabSz="1443038">
              <a:lnSpc>
                <a:spcPct val="70000"/>
              </a:lnSpc>
              <a:spcBef>
                <a:spcPct val="30000"/>
              </a:spcBef>
            </a:pPr>
            <a:r>
              <a:rPr lang="en-US" sz="3600" dirty="0">
                <a:solidFill>
                  <a:schemeClr val="bg1"/>
                </a:solidFill>
              </a:rPr>
              <a:t>East Carolina University</a:t>
            </a:r>
          </a:p>
          <a:p>
            <a:pPr algn="r" defTabSz="1443038">
              <a:lnSpc>
                <a:spcPct val="70000"/>
              </a:lnSpc>
              <a:spcBef>
                <a:spcPct val="30000"/>
              </a:spcBef>
            </a:pPr>
            <a:r>
              <a:rPr lang="en-US" sz="3600" dirty="0">
                <a:solidFill>
                  <a:schemeClr val="bg1"/>
                </a:solidFill>
              </a:rPr>
              <a:t>Larsonk@ecu.edu</a:t>
            </a:r>
          </a:p>
          <a:p>
            <a:pPr algn="r" defTabSz="1443038">
              <a:lnSpc>
                <a:spcPct val="70000"/>
              </a:lnSpc>
              <a:spcBef>
                <a:spcPct val="30000"/>
              </a:spcBef>
            </a:pPr>
            <a:r>
              <a:rPr lang="en-US" sz="3600" dirty="0">
                <a:solidFill>
                  <a:schemeClr val="bg1"/>
                </a:solidFill>
              </a:rPr>
              <a:t>252-744-6527</a:t>
            </a: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831709"/>
            <a:ext cx="6613385" cy="2549118"/>
          </a:xfrm>
          <a:prstGeom prst="rect">
            <a:avLst/>
          </a:prstGeom>
          <a:noFill/>
        </p:spPr>
      </p:pic>
      <p:grpSp>
        <p:nvGrpSpPr>
          <p:cNvPr id="146" name="Group 4"/>
          <p:cNvGrpSpPr>
            <a:grpSpLocks/>
          </p:cNvGrpSpPr>
          <p:nvPr/>
        </p:nvGrpSpPr>
        <p:grpSpPr bwMode="auto">
          <a:xfrm>
            <a:off x="31681288" y="18548492"/>
            <a:ext cx="10831321" cy="1117616"/>
            <a:chOff x="30522249" y="3586719"/>
            <a:chExt cx="11347099" cy="794549"/>
          </a:xfrm>
        </p:grpSpPr>
        <p:sp>
          <p:nvSpPr>
            <p:cNvPr id="147" name="Rectangle 36">
              <a:extLst>
                <a:ext uri="{FF2B5EF4-FFF2-40B4-BE49-F238E27FC236}">
                  <a16:creationId xmlns:a16="http://schemas.microsoft.com/office/drawing/2014/main" id="{5C569181-D5A9-4ACE-B079-72F4E3DAFB7E}"/>
                </a:ext>
              </a:extLst>
            </p:cNvPr>
            <p:cNvSpPr>
              <a:spLocks noChangeArrowheads="1"/>
            </p:cNvSpPr>
            <p:nvPr/>
          </p:nvSpPr>
          <p:spPr bwMode="auto">
            <a:xfrm>
              <a:off x="30720357" y="3933502"/>
              <a:ext cx="11148991" cy="447766"/>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a:ea typeface="+mn-ea"/>
              </a:endParaRPr>
            </a:p>
          </p:txBody>
        </p:sp>
        <p:sp>
          <p:nvSpPr>
            <p:cNvPr id="148" name="Text Box 46">
              <a:extLst>
                <a:ext uri="{FF2B5EF4-FFF2-40B4-BE49-F238E27FC236}">
                  <a16:creationId xmlns:a16="http://schemas.microsoft.com/office/drawing/2014/main" id="{6A521F80-54C9-4E95-84D1-CE69F35BD2E0}"/>
                </a:ext>
              </a:extLst>
            </p:cNvPr>
            <p:cNvSpPr txBox="1">
              <a:spLocks noChangeArrowheads="1"/>
            </p:cNvSpPr>
            <p:nvPr/>
          </p:nvSpPr>
          <p:spPr bwMode="auto">
            <a:xfrm>
              <a:off x="30522249" y="3586719"/>
              <a:ext cx="11148991" cy="62407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44375" tIns="72188" rIns="144375" bIns="72188">
              <a:spAutoFit/>
            </a:bodyPr>
            <a:lstStyle/>
            <a:p>
              <a:pPr defTabSz="1443007">
                <a:spcBef>
                  <a:spcPct val="50000"/>
                </a:spcBef>
                <a:defRPr/>
              </a:pPr>
              <a:r>
                <a:rPr lang="en-US" sz="4400" b="1" dirty="0">
                  <a:solidFill>
                    <a:schemeClr val="bg1"/>
                  </a:solidFill>
                  <a:effectLst>
                    <a:outerShdw blurRad="38100" dist="38100" dir="2700000" algn="tl">
                      <a:srgbClr val="000000"/>
                    </a:outerShdw>
                  </a:effectLst>
                  <a:ea typeface="+mn-ea"/>
                </a:rPr>
                <a:t>Implications</a:t>
              </a:r>
              <a:endParaRPr lang="en-US" sz="3800" dirty="0">
                <a:latin typeface="Times New Roman" pitchFamily="18" charset="0"/>
                <a:ea typeface="+mn-ea"/>
              </a:endParaRPr>
            </a:p>
          </p:txBody>
        </p:sp>
      </p:grpSp>
      <p:grpSp>
        <p:nvGrpSpPr>
          <p:cNvPr id="149" name="Group 4"/>
          <p:cNvGrpSpPr>
            <a:grpSpLocks/>
          </p:cNvGrpSpPr>
          <p:nvPr/>
        </p:nvGrpSpPr>
        <p:grpSpPr bwMode="auto">
          <a:xfrm>
            <a:off x="1025073" y="28575558"/>
            <a:ext cx="9875520" cy="969265"/>
            <a:chOff x="32004000" y="3657602"/>
            <a:chExt cx="10058401" cy="704893"/>
          </a:xfrm>
        </p:grpSpPr>
        <p:sp>
          <p:nvSpPr>
            <p:cNvPr id="150" name="Rectangle 36">
              <a:extLst>
                <a:ext uri="{FF2B5EF4-FFF2-40B4-BE49-F238E27FC236}">
                  <a16:creationId xmlns:a16="http://schemas.microsoft.com/office/drawing/2014/main" id="{5C569181-D5A9-4ACE-B079-72F4E3DAFB7E}"/>
                </a:ext>
              </a:extLst>
            </p:cNvPr>
            <p:cNvSpPr>
              <a:spLocks noChangeArrowheads="1"/>
            </p:cNvSpPr>
            <p:nvPr/>
          </p:nvSpPr>
          <p:spPr bwMode="auto">
            <a:xfrm>
              <a:off x="32232601" y="3749679"/>
              <a:ext cx="9829800" cy="612816"/>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a:ea typeface="+mn-ea"/>
              </a:endParaRPr>
            </a:p>
          </p:txBody>
        </p:sp>
        <p:sp>
          <p:nvSpPr>
            <p:cNvPr id="151" name="Text Box 46">
              <a:extLst>
                <a:ext uri="{FF2B5EF4-FFF2-40B4-BE49-F238E27FC236}">
                  <a16:creationId xmlns:a16="http://schemas.microsoft.com/office/drawing/2014/main" id="{6A521F80-54C9-4E95-84D1-CE69F35BD2E0}"/>
                </a:ext>
              </a:extLst>
            </p:cNvPr>
            <p:cNvSpPr txBox="1">
              <a:spLocks noChangeArrowheads="1"/>
            </p:cNvSpPr>
            <p:nvPr/>
          </p:nvSpPr>
          <p:spPr bwMode="auto">
            <a:xfrm>
              <a:off x="32004000" y="3657602"/>
              <a:ext cx="9797628" cy="611793"/>
            </a:xfrm>
            <a:prstGeom prst="rect">
              <a:avLst/>
            </a:prstGeom>
            <a:gradFill rotWithShape="0">
              <a:gsLst>
                <a:gs pos="0">
                  <a:srgbClr val="502D7F"/>
                </a:gs>
                <a:gs pos="100000">
                  <a:schemeClr val="tx2"/>
                </a:gs>
              </a:gsLst>
              <a:lin ang="0" scaled="1"/>
            </a:gradFill>
            <a:ln w="9525">
              <a:noFill/>
              <a:miter lim="800000"/>
              <a:headEnd/>
              <a:tailEnd/>
            </a:ln>
            <a:effectLst/>
          </p:spPr>
          <p:txBody>
            <a:bodyPr lIns="144375" tIns="72188" rIns="144375" bIns="72188">
              <a:spAutoFit/>
            </a:bodyPr>
            <a:lstStyle/>
            <a:p>
              <a:pPr defTabSz="1443007">
                <a:spcBef>
                  <a:spcPct val="50000"/>
                </a:spcBef>
                <a:defRPr/>
              </a:pPr>
              <a:r>
                <a:rPr lang="en-US" sz="3600" b="1" dirty="0">
                  <a:solidFill>
                    <a:schemeClr val="bg1"/>
                  </a:solidFill>
                  <a:effectLst>
                    <a:outerShdw blurRad="38100" dist="38100" dir="2700000" algn="tl">
                      <a:srgbClr val="000000"/>
                    </a:outerShdw>
                  </a:effectLst>
                  <a:ea typeface="+mn-ea"/>
                </a:rPr>
                <a:t>Acknowledgements</a:t>
              </a:r>
              <a:endParaRPr lang="en-US" sz="3600" dirty="0">
                <a:latin typeface="Times New Roman" pitchFamily="18" charset="0"/>
                <a:ea typeface="+mn-ea"/>
              </a:endParaRPr>
            </a:p>
          </p:txBody>
        </p:sp>
      </p:grpSp>
      <p:grpSp>
        <p:nvGrpSpPr>
          <p:cNvPr id="155" name="Group 4"/>
          <p:cNvGrpSpPr>
            <a:grpSpLocks/>
          </p:cNvGrpSpPr>
          <p:nvPr/>
        </p:nvGrpSpPr>
        <p:grpSpPr bwMode="auto">
          <a:xfrm>
            <a:off x="31732304" y="5776388"/>
            <a:ext cx="10589373" cy="1127358"/>
            <a:chOff x="32224116" y="3465396"/>
            <a:chExt cx="9829800" cy="946948"/>
          </a:xfrm>
        </p:grpSpPr>
        <p:sp>
          <p:nvSpPr>
            <p:cNvPr id="156" name="Rectangle 36">
              <a:extLst>
                <a:ext uri="{FF2B5EF4-FFF2-40B4-BE49-F238E27FC236}">
                  <a16:creationId xmlns:a16="http://schemas.microsoft.com/office/drawing/2014/main" id="{5C569181-D5A9-4ACE-B079-72F4E3DAFB7E}"/>
                </a:ext>
              </a:extLst>
            </p:cNvPr>
            <p:cNvSpPr>
              <a:spLocks noChangeArrowheads="1"/>
            </p:cNvSpPr>
            <p:nvPr/>
          </p:nvSpPr>
          <p:spPr bwMode="auto">
            <a:xfrm>
              <a:off x="32224116" y="3567373"/>
              <a:ext cx="9829800" cy="844971"/>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a:ea typeface="+mn-ea"/>
              </a:endParaRPr>
            </a:p>
          </p:txBody>
        </p:sp>
        <p:sp>
          <p:nvSpPr>
            <p:cNvPr id="157" name="Text Box 46">
              <a:extLst>
                <a:ext uri="{FF2B5EF4-FFF2-40B4-BE49-F238E27FC236}">
                  <a16:creationId xmlns:a16="http://schemas.microsoft.com/office/drawing/2014/main" id="{6A521F80-54C9-4E95-84D1-CE69F35BD2E0}"/>
                </a:ext>
              </a:extLst>
            </p:cNvPr>
            <p:cNvSpPr txBox="1">
              <a:spLocks noChangeArrowheads="1"/>
            </p:cNvSpPr>
            <p:nvPr/>
          </p:nvSpPr>
          <p:spPr bwMode="auto">
            <a:xfrm>
              <a:off x="32224116" y="3465396"/>
              <a:ext cx="9664792" cy="691207"/>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44375" tIns="72188" rIns="144375" bIns="72188">
              <a:spAutoFit/>
            </a:bodyPr>
            <a:lstStyle/>
            <a:p>
              <a:pPr defTabSz="1443007">
                <a:spcBef>
                  <a:spcPct val="50000"/>
                </a:spcBef>
                <a:defRPr/>
              </a:pPr>
              <a:r>
                <a:rPr lang="en-US" sz="4400" b="1" dirty="0">
                  <a:solidFill>
                    <a:schemeClr val="bg1"/>
                  </a:solidFill>
                  <a:effectLst>
                    <a:outerShdw blurRad="38100" dist="38100" dir="2700000" algn="tl">
                      <a:srgbClr val="000000"/>
                    </a:outerShdw>
                  </a:effectLst>
                  <a:ea typeface="+mn-ea"/>
                </a:rPr>
                <a:t>Discussion</a:t>
              </a:r>
              <a:endParaRPr lang="en-US" sz="3800" dirty="0">
                <a:latin typeface="Times New Roman" pitchFamily="18" charset="0"/>
                <a:ea typeface="+mn-ea"/>
              </a:endParaRPr>
            </a:p>
          </p:txBody>
        </p:sp>
      </p:grpSp>
      <p:pic>
        <p:nvPicPr>
          <p:cNvPr id="4" name="Picture 3">
            <a:extLst>
              <a:ext uri="{FF2B5EF4-FFF2-40B4-BE49-F238E27FC236}">
                <a16:creationId xmlns:a16="http://schemas.microsoft.com/office/drawing/2014/main" id="{618FCB55-D197-4CCD-9D73-3E66CF2624FC}"/>
              </a:ext>
            </a:extLst>
          </p:cNvPr>
          <p:cNvPicPr>
            <a:picLocks noChangeAspect="1"/>
          </p:cNvPicPr>
          <p:nvPr/>
        </p:nvPicPr>
        <p:blipFill>
          <a:blip r:embed="rId3"/>
          <a:stretch>
            <a:fillRect/>
          </a:stretch>
        </p:blipFill>
        <p:spPr>
          <a:xfrm>
            <a:off x="12545531" y="23041584"/>
            <a:ext cx="8273514" cy="6568848"/>
          </a:xfrm>
          <a:prstGeom prst="rect">
            <a:avLst/>
          </a:prstGeom>
        </p:spPr>
      </p:pic>
      <p:sp>
        <p:nvSpPr>
          <p:cNvPr id="5" name="TextBox 4">
            <a:extLst>
              <a:ext uri="{FF2B5EF4-FFF2-40B4-BE49-F238E27FC236}">
                <a16:creationId xmlns:a16="http://schemas.microsoft.com/office/drawing/2014/main" id="{01E9388C-219D-475B-97BE-2025AF01D0A8}"/>
              </a:ext>
            </a:extLst>
          </p:cNvPr>
          <p:cNvSpPr txBox="1"/>
          <p:nvPr/>
        </p:nvSpPr>
        <p:spPr>
          <a:xfrm>
            <a:off x="31555996" y="7316142"/>
            <a:ext cx="10817298" cy="11787842"/>
          </a:xfrm>
          <a:prstGeom prst="rect">
            <a:avLst/>
          </a:prstGeom>
          <a:noFill/>
        </p:spPr>
        <p:txBody>
          <a:bodyPr wrap="square" rtlCol="0">
            <a:spAutoFit/>
          </a:bodyPr>
          <a:lstStyle/>
          <a:p>
            <a:pPr marL="571500" indent="-571500">
              <a:buFont typeface="Arial" panose="020B0604020202020204" pitchFamily="34" charset="0"/>
              <a:buChar char="•"/>
            </a:pPr>
            <a:r>
              <a:rPr lang="en-US" sz="3800" dirty="0"/>
              <a:t>Actual or perceived poverty increases levels of risk behaviors</a:t>
            </a:r>
          </a:p>
          <a:p>
            <a:pPr marL="571500" indent="-571500">
              <a:buFont typeface="Arial" panose="020B0604020202020204" pitchFamily="34" charset="0"/>
              <a:buChar char="•"/>
            </a:pPr>
            <a:endParaRPr lang="en-US" sz="3800" dirty="0"/>
          </a:p>
          <a:p>
            <a:pPr marL="571500" indent="-571500">
              <a:buFont typeface="Arial" panose="020B0604020202020204" pitchFamily="34" charset="0"/>
              <a:buChar char="•"/>
            </a:pPr>
            <a:r>
              <a:rPr lang="en-US" sz="3800" dirty="0"/>
              <a:t>Identified determinants of health:</a:t>
            </a:r>
          </a:p>
          <a:p>
            <a:pPr marL="1028700" lvl="1" indent="-571500">
              <a:buFont typeface="Arial" panose="020B0604020202020204" pitchFamily="34" charset="0"/>
              <a:buChar char="•"/>
            </a:pPr>
            <a:r>
              <a:rPr lang="en-US" sz="3800" dirty="0"/>
              <a:t>Structural – racism and cyberbullying</a:t>
            </a:r>
          </a:p>
          <a:p>
            <a:pPr marL="1028700" lvl="1" indent="-571500">
              <a:buFont typeface="Arial" panose="020B0604020202020204" pitchFamily="34" charset="0"/>
              <a:buChar char="•"/>
            </a:pPr>
            <a:r>
              <a:rPr lang="en-US" sz="3800" dirty="0"/>
              <a:t>Proximal – neighborhood, family and peers</a:t>
            </a:r>
          </a:p>
          <a:p>
            <a:pPr lvl="1"/>
            <a:endParaRPr lang="en-US" sz="3800" dirty="0"/>
          </a:p>
          <a:p>
            <a:pPr marL="571500" indent="-571500">
              <a:buFont typeface="Arial" panose="020B0604020202020204" pitchFamily="34" charset="0"/>
              <a:buChar char="•"/>
            </a:pPr>
            <a:r>
              <a:rPr lang="en-US" sz="3800" dirty="0"/>
              <a:t>Articulated difficult topics: suicide, racism, and  global violence (i.e., North Korea, Syria)</a:t>
            </a:r>
          </a:p>
          <a:p>
            <a:endParaRPr lang="en-US" sz="3800" dirty="0"/>
          </a:p>
          <a:p>
            <a:pPr marL="571500" indent="-571500">
              <a:buFont typeface="Arial" panose="020B0604020202020204" pitchFamily="34" charset="0"/>
              <a:buChar char="•"/>
            </a:pPr>
            <a:r>
              <a:rPr lang="en-US" sz="3800" dirty="0"/>
              <a:t>Instagram and Snapchat were dominant social media outlets for these adolescents</a:t>
            </a:r>
          </a:p>
          <a:p>
            <a:endParaRPr lang="en-US" sz="3800" dirty="0"/>
          </a:p>
          <a:p>
            <a:pPr marL="571500" indent="-571500">
              <a:buFont typeface="Arial" panose="020B0604020202020204" pitchFamily="34" charset="0"/>
              <a:buChar char="•"/>
            </a:pPr>
            <a:r>
              <a:rPr lang="en-US" sz="3800" dirty="0"/>
              <a:t>Findings may inform risk reduction mHealth apps to facilitate healthy relationships and personal safety</a:t>
            </a:r>
          </a:p>
          <a:p>
            <a:pPr marL="571500" indent="-571500">
              <a:buFont typeface="Arial" panose="020B0604020202020204" pitchFamily="34" charset="0"/>
              <a:buChar char="•"/>
            </a:pPr>
            <a:endParaRPr lang="en-US" sz="3800" dirty="0"/>
          </a:p>
          <a:p>
            <a:pPr marL="571500" indent="-571500">
              <a:buFont typeface="Arial" panose="020B0604020202020204" pitchFamily="34" charset="0"/>
              <a:buChar char="•"/>
            </a:pPr>
            <a:r>
              <a:rPr lang="en-US" sz="3800" dirty="0"/>
              <a:t>Limitations: Convenience sample of youth in outreach programs; few White adolescents</a:t>
            </a:r>
          </a:p>
          <a:p>
            <a:endParaRPr lang="en-US" sz="3800" dirty="0"/>
          </a:p>
        </p:txBody>
      </p:sp>
      <p:sp>
        <p:nvSpPr>
          <p:cNvPr id="6" name="TextBox 5">
            <a:extLst>
              <a:ext uri="{FF2B5EF4-FFF2-40B4-BE49-F238E27FC236}">
                <a16:creationId xmlns:a16="http://schemas.microsoft.com/office/drawing/2014/main" id="{477A5790-D524-40B2-ADB3-785BDBAA3A90}"/>
              </a:ext>
            </a:extLst>
          </p:cNvPr>
          <p:cNvSpPr txBox="1"/>
          <p:nvPr/>
        </p:nvSpPr>
        <p:spPr>
          <a:xfrm>
            <a:off x="31546798" y="19983477"/>
            <a:ext cx="10826497" cy="5940088"/>
          </a:xfrm>
          <a:prstGeom prst="rect">
            <a:avLst/>
          </a:prstGeom>
          <a:noFill/>
        </p:spPr>
        <p:txBody>
          <a:bodyPr wrap="square" rtlCol="0">
            <a:spAutoFit/>
          </a:bodyPr>
          <a:lstStyle/>
          <a:p>
            <a:pPr marL="571500" indent="-571500">
              <a:buFont typeface="Arial" panose="020B0604020202020204" pitchFamily="34" charset="0"/>
              <a:buChar char="•"/>
            </a:pPr>
            <a:r>
              <a:rPr lang="en-US" sz="3800" dirty="0"/>
              <a:t>Phase II:</a:t>
            </a:r>
          </a:p>
          <a:p>
            <a:pPr marL="1028700" lvl="1" indent="-571500">
              <a:buFont typeface="Wingdings" pitchFamily="2" charset="2"/>
              <a:buChar char="§"/>
            </a:pPr>
            <a:r>
              <a:rPr lang="en-US" sz="3800" dirty="0"/>
              <a:t>Create Game Development Document for mHealth risk reduction application</a:t>
            </a:r>
          </a:p>
          <a:p>
            <a:pPr marL="1028700" lvl="1" indent="-571500">
              <a:buFont typeface="Wingdings" pitchFamily="2" charset="2"/>
              <a:buChar char="§"/>
            </a:pPr>
            <a:r>
              <a:rPr lang="en-US" sz="3800" dirty="0"/>
              <a:t>Tailor User Interface and User Experience to engage participants use </a:t>
            </a:r>
            <a:r>
              <a:rPr lang="en-US" sz="3800" dirty="0" err="1"/>
              <a:t>SnapChat</a:t>
            </a:r>
            <a:r>
              <a:rPr lang="en-US" sz="3800" dirty="0"/>
              <a:t> format</a:t>
            </a:r>
          </a:p>
          <a:p>
            <a:pPr marL="1028700" lvl="1" indent="-571500">
              <a:buFont typeface="Wingdings" pitchFamily="2" charset="2"/>
              <a:buChar char="§"/>
            </a:pPr>
            <a:r>
              <a:rPr lang="en-US" sz="3800" dirty="0"/>
              <a:t>With input from youth leaders create narrative storylines based on realistic, contextual nature in which adolescents make decisions and EB risk reduction programs</a:t>
            </a:r>
          </a:p>
          <a:p>
            <a:pPr marL="571500" indent="-571500">
              <a:buFont typeface="Arial" panose="020B0604020202020204" pitchFamily="34" charset="0"/>
              <a:buChar char="•"/>
            </a:pPr>
            <a:endParaRPr lang="en-US" sz="3800" dirty="0"/>
          </a:p>
        </p:txBody>
      </p:sp>
      <p:sp>
        <p:nvSpPr>
          <p:cNvPr id="13" name="TextBox 12">
            <a:extLst>
              <a:ext uri="{FF2B5EF4-FFF2-40B4-BE49-F238E27FC236}">
                <a16:creationId xmlns:a16="http://schemas.microsoft.com/office/drawing/2014/main" id="{E4B7A9A9-70BC-4E6D-B73F-F0D07F278F28}"/>
              </a:ext>
            </a:extLst>
          </p:cNvPr>
          <p:cNvSpPr txBox="1"/>
          <p:nvPr/>
        </p:nvSpPr>
        <p:spPr>
          <a:xfrm flipH="1">
            <a:off x="12529086" y="7264976"/>
            <a:ext cx="17455544" cy="15881271"/>
          </a:xfrm>
          <a:prstGeom prst="rect">
            <a:avLst/>
          </a:prstGeom>
          <a:noFill/>
        </p:spPr>
        <p:txBody>
          <a:bodyPr wrap="square" rtlCol="0">
            <a:spAutoFit/>
          </a:bodyPr>
          <a:lstStyle/>
          <a:p>
            <a:pPr algn="ctr"/>
            <a:r>
              <a:rPr lang="en-US" sz="4000" dirty="0"/>
              <a:t>Contextual Nature of Study: Adolescent Decision Making in the Rural South</a:t>
            </a:r>
          </a:p>
          <a:p>
            <a:endParaRPr lang="en-US" sz="3800" dirty="0"/>
          </a:p>
          <a:p>
            <a:pPr algn="ctr"/>
            <a:r>
              <a:rPr lang="en-US" sz="3800" b="1" dirty="0"/>
              <a:t>Theme 1: Family as Nexus</a:t>
            </a:r>
          </a:p>
          <a:p>
            <a:r>
              <a:rPr lang="en-US" sz="3800" dirty="0"/>
              <a:t>		</a:t>
            </a:r>
          </a:p>
          <a:p>
            <a:r>
              <a:rPr lang="en-US" sz="3200" dirty="0"/>
              <a:t>“I see that I need to stop doing certain things…I’m </a:t>
            </a:r>
            <a:r>
              <a:rPr lang="en-US" sz="3200" dirty="0" err="1"/>
              <a:t>bein</a:t>
            </a:r>
            <a:r>
              <a:rPr lang="en-US" sz="3200" dirty="0"/>
              <a:t>’ what my mama is and she’s a strong person…she has self-love.”</a:t>
            </a:r>
          </a:p>
          <a:p>
            <a:endParaRPr lang="en-US" sz="3200" dirty="0"/>
          </a:p>
          <a:p>
            <a:r>
              <a:rPr lang="en-US" sz="3200" dirty="0"/>
              <a:t>“I don’t like it when people talk about anybody in my family.”</a:t>
            </a:r>
          </a:p>
          <a:p>
            <a:endParaRPr lang="en-US" sz="3200" dirty="0"/>
          </a:p>
          <a:p>
            <a:r>
              <a:rPr lang="en-US" sz="3200" dirty="0"/>
              <a:t>“When I was younger, my momma, she actually was using drugs…I kept on getting into drugs…sometimes I think it’s introduced through family.”</a:t>
            </a:r>
          </a:p>
          <a:p>
            <a:endParaRPr lang="en-US" sz="3800" dirty="0"/>
          </a:p>
          <a:p>
            <a:pPr algn="ctr"/>
            <a:r>
              <a:rPr lang="en-US" sz="3800" b="1" dirty="0"/>
              <a:t>Theme 2: Unlevel Playing Field</a:t>
            </a:r>
          </a:p>
          <a:p>
            <a:pPr algn="ctr"/>
            <a:endParaRPr lang="en-US" sz="3800" dirty="0"/>
          </a:p>
          <a:p>
            <a:r>
              <a:rPr lang="en-US" sz="3200" dirty="0"/>
              <a:t>“It’s sad cause, with us being African American, people don’t want to see us win so we </a:t>
            </a:r>
            <a:r>
              <a:rPr lang="en-US" sz="3200" dirty="0" err="1"/>
              <a:t>gotta</a:t>
            </a:r>
            <a:r>
              <a:rPr lang="en-US" sz="3200" dirty="0"/>
              <a:t> go so hard just to succeed.”</a:t>
            </a:r>
          </a:p>
          <a:p>
            <a:endParaRPr lang="en-US" sz="3200" dirty="0"/>
          </a:p>
          <a:p>
            <a:r>
              <a:rPr lang="en-US" sz="3200" dirty="0"/>
              <a:t>“…just because we Black I feel like they think we can’t do as much as other colors like White and other races.”</a:t>
            </a:r>
          </a:p>
          <a:p>
            <a:endParaRPr lang="en-US" sz="3200" dirty="0"/>
          </a:p>
          <a:p>
            <a:r>
              <a:rPr lang="en-US" sz="3200" dirty="0"/>
              <a:t>“I think the reason they feel like that is </a:t>
            </a:r>
            <a:r>
              <a:rPr lang="en-US" sz="3200" dirty="0" err="1"/>
              <a:t>‘cause</a:t>
            </a:r>
            <a:r>
              <a:rPr lang="en-US" sz="3200" dirty="0"/>
              <a:t> it’s mostly African Americans in jail…”</a:t>
            </a:r>
          </a:p>
          <a:p>
            <a:endParaRPr lang="en-US" sz="3800" dirty="0"/>
          </a:p>
          <a:p>
            <a:pPr algn="ctr"/>
            <a:r>
              <a:rPr lang="en-US" sz="3800" b="1" dirty="0"/>
              <a:t>Theme 3: Threats to Safety and Security</a:t>
            </a:r>
          </a:p>
          <a:p>
            <a:pPr algn="ctr"/>
            <a:endParaRPr lang="en-US" sz="3800" dirty="0"/>
          </a:p>
          <a:p>
            <a:r>
              <a:rPr lang="en-US" sz="3200" dirty="0"/>
              <a:t>“All of us, as a community, have suffered from racism…I feel like, we’ve all been targeted for, you know, stealing people’s jobs or for problems.”</a:t>
            </a:r>
          </a:p>
          <a:p>
            <a:endParaRPr lang="en-US" sz="3200" dirty="0"/>
          </a:p>
          <a:p>
            <a:r>
              <a:rPr lang="en-US" sz="3200" dirty="0"/>
              <a:t>“I think everybody has experienced bullying…I usually get called a lot of names, which sucks really bad.”</a:t>
            </a:r>
          </a:p>
        </p:txBody>
      </p:sp>
      <p:pic>
        <p:nvPicPr>
          <p:cNvPr id="7" name="Picture 6">
            <a:extLst>
              <a:ext uri="{FF2B5EF4-FFF2-40B4-BE49-F238E27FC236}">
                <a16:creationId xmlns:a16="http://schemas.microsoft.com/office/drawing/2014/main" id="{C356CCD9-C44E-43E0-8DC1-8E5DB38366F6}"/>
              </a:ext>
            </a:extLst>
          </p:cNvPr>
          <p:cNvPicPr>
            <a:picLocks noChangeAspect="1"/>
          </p:cNvPicPr>
          <p:nvPr/>
        </p:nvPicPr>
        <p:blipFill>
          <a:blip r:embed="rId4"/>
          <a:stretch>
            <a:fillRect/>
          </a:stretch>
        </p:blipFill>
        <p:spPr>
          <a:xfrm>
            <a:off x="21781774" y="25113376"/>
            <a:ext cx="7792883" cy="7088385"/>
          </a:xfrm>
          <a:prstGeom prst="rect">
            <a:avLst/>
          </a:prstGeom>
        </p:spPr>
      </p:pic>
      <p:sp>
        <p:nvSpPr>
          <p:cNvPr id="31" name="TextBox 30">
            <a:extLst>
              <a:ext uri="{FF2B5EF4-FFF2-40B4-BE49-F238E27FC236}">
                <a16:creationId xmlns:a16="http://schemas.microsoft.com/office/drawing/2014/main" id="{3CF277F0-EFE5-47B7-9AAF-760365C565AE}"/>
              </a:ext>
            </a:extLst>
          </p:cNvPr>
          <p:cNvSpPr txBox="1"/>
          <p:nvPr/>
        </p:nvSpPr>
        <p:spPr>
          <a:xfrm>
            <a:off x="825260" y="6943690"/>
            <a:ext cx="10030064" cy="7848302"/>
          </a:xfrm>
          <a:prstGeom prst="rect">
            <a:avLst/>
          </a:prstGeom>
          <a:noFill/>
        </p:spPr>
        <p:txBody>
          <a:bodyPr wrap="square" rtlCol="0">
            <a:spAutoFit/>
          </a:bodyPr>
          <a:lstStyle/>
          <a:p>
            <a:pPr marL="571500" indent="-571500">
              <a:buFont typeface="Arial" charset="0"/>
              <a:buChar char="•"/>
            </a:pPr>
            <a:r>
              <a:rPr lang="en-US" sz="3600" dirty="0"/>
              <a:t>Rural and economically disadvantaged adolescents have disproportionately higher rates of drug and alcohol misuse (North Carolina HIV/STD/Hepatitis Surveillance Unit, 2018)</a:t>
            </a:r>
          </a:p>
          <a:p>
            <a:pPr marL="571500" indent="-571500">
              <a:buFont typeface="Arial" charset="0"/>
              <a:buChar char="•"/>
            </a:pPr>
            <a:endParaRPr lang="en-US" sz="3600" dirty="0"/>
          </a:p>
          <a:p>
            <a:pPr marL="571500" indent="-571500">
              <a:buFont typeface="Arial" charset="0"/>
              <a:buChar char="•"/>
            </a:pPr>
            <a:r>
              <a:rPr lang="en-US" sz="3600" dirty="0"/>
              <a:t>Adolescents have access to smartphones which they use as a source of health information (Andrade et al., 2018)</a:t>
            </a:r>
          </a:p>
          <a:p>
            <a:pPr marL="571500" indent="-571500">
              <a:buFont typeface="Arial" charset="0"/>
              <a:buChar char="•"/>
            </a:pPr>
            <a:endParaRPr lang="en-US" sz="3600" dirty="0"/>
          </a:p>
          <a:p>
            <a:pPr marL="571500" indent="-571500">
              <a:buFont typeface="Arial" charset="0"/>
              <a:buChar char="•"/>
            </a:pPr>
            <a:r>
              <a:rPr lang="en-US" sz="3600" dirty="0"/>
              <a:t>This study explored perceptions of rural adolescents regarding health and social issues to guide development of a risk reduction application for smartphone use</a:t>
            </a:r>
          </a:p>
        </p:txBody>
      </p:sp>
      <p:grpSp>
        <p:nvGrpSpPr>
          <p:cNvPr id="33" name="Group 4">
            <a:extLst>
              <a:ext uri="{FF2B5EF4-FFF2-40B4-BE49-F238E27FC236}">
                <a16:creationId xmlns:a16="http://schemas.microsoft.com/office/drawing/2014/main" id="{C90E28B9-39DF-F741-92DB-08BED6067170}"/>
              </a:ext>
            </a:extLst>
          </p:cNvPr>
          <p:cNvGrpSpPr>
            <a:grpSpLocks/>
          </p:cNvGrpSpPr>
          <p:nvPr/>
        </p:nvGrpSpPr>
        <p:grpSpPr bwMode="auto">
          <a:xfrm>
            <a:off x="31555996" y="25526988"/>
            <a:ext cx="10835640" cy="1115568"/>
            <a:chOff x="32004000" y="3657603"/>
            <a:chExt cx="10058401" cy="704892"/>
          </a:xfrm>
        </p:grpSpPr>
        <p:sp>
          <p:nvSpPr>
            <p:cNvPr id="34" name="Rectangle 36">
              <a:extLst>
                <a:ext uri="{FF2B5EF4-FFF2-40B4-BE49-F238E27FC236}">
                  <a16:creationId xmlns:a16="http://schemas.microsoft.com/office/drawing/2014/main" id="{577F7808-DF63-F549-854D-742CE9F27BE5}"/>
                </a:ext>
              </a:extLst>
            </p:cNvPr>
            <p:cNvSpPr>
              <a:spLocks noChangeArrowheads="1"/>
            </p:cNvSpPr>
            <p:nvPr/>
          </p:nvSpPr>
          <p:spPr bwMode="auto">
            <a:xfrm>
              <a:off x="32232601" y="3749679"/>
              <a:ext cx="9829800" cy="612816"/>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9899">
                <a:ea typeface="+mn-ea"/>
              </a:endParaRPr>
            </a:p>
          </p:txBody>
        </p:sp>
        <p:sp>
          <p:nvSpPr>
            <p:cNvPr id="35" name="Text Box 46">
              <a:extLst>
                <a:ext uri="{FF2B5EF4-FFF2-40B4-BE49-F238E27FC236}">
                  <a16:creationId xmlns:a16="http://schemas.microsoft.com/office/drawing/2014/main" id="{D41ADA01-10D9-7D4C-A5C3-E20B24BFF3FB}"/>
                </a:ext>
              </a:extLst>
            </p:cNvPr>
            <p:cNvSpPr txBox="1">
              <a:spLocks noChangeArrowheads="1"/>
            </p:cNvSpPr>
            <p:nvPr/>
          </p:nvSpPr>
          <p:spPr bwMode="auto">
            <a:xfrm>
              <a:off x="32004000" y="3657603"/>
              <a:ext cx="9888495" cy="477386"/>
            </a:xfrm>
            <a:prstGeom prst="rect">
              <a:avLst/>
            </a:prstGeom>
            <a:gradFill rotWithShape="0">
              <a:gsLst>
                <a:gs pos="0">
                  <a:srgbClr val="502D7F"/>
                </a:gs>
                <a:gs pos="100000">
                  <a:schemeClr val="tx2"/>
                </a:gs>
              </a:gsLst>
              <a:lin ang="0" scaled="1"/>
            </a:gradFill>
            <a:ln w="9525">
              <a:noFill/>
              <a:miter lim="800000"/>
              <a:headEnd/>
              <a:tailEnd/>
            </a:ln>
            <a:effectLst/>
          </p:spPr>
          <p:txBody>
            <a:bodyPr lIns="144375" tIns="72188" rIns="144375" bIns="72188">
              <a:spAutoFit/>
            </a:bodyPr>
            <a:lstStyle/>
            <a:p>
              <a:pPr defTabSz="1443007">
                <a:spcBef>
                  <a:spcPct val="50000"/>
                </a:spcBef>
                <a:defRPr/>
              </a:pPr>
              <a:r>
                <a:rPr lang="en-US" sz="3600" b="1" dirty="0">
                  <a:solidFill>
                    <a:schemeClr val="bg1"/>
                  </a:solidFill>
                  <a:effectLst>
                    <a:outerShdw blurRad="38100" dist="38100" dir="2700000" algn="tl">
                      <a:srgbClr val="000000"/>
                    </a:outerShdw>
                  </a:effectLst>
                  <a:ea typeface="+mn-ea"/>
                </a:rPr>
                <a:t>References</a:t>
              </a:r>
              <a:endParaRPr lang="en-US" sz="3600" dirty="0">
                <a:latin typeface="Times New Roman" pitchFamily="18" charset="0"/>
                <a:ea typeface="+mn-ea"/>
              </a:endParaRPr>
            </a:p>
          </p:txBody>
        </p:sp>
      </p:grpSp>
      <p:sp>
        <p:nvSpPr>
          <p:cNvPr id="36" name="Rectangle 54">
            <a:extLst>
              <a:ext uri="{FF2B5EF4-FFF2-40B4-BE49-F238E27FC236}">
                <a16:creationId xmlns:a16="http://schemas.microsoft.com/office/drawing/2014/main" id="{6D751C8A-8C13-014C-9CAE-7665C9A9B3C1}"/>
              </a:ext>
            </a:extLst>
          </p:cNvPr>
          <p:cNvSpPr>
            <a:spLocks noChangeArrowheads="1"/>
          </p:cNvSpPr>
          <p:nvPr/>
        </p:nvSpPr>
        <p:spPr bwMode="auto">
          <a:xfrm>
            <a:off x="31555996" y="26799868"/>
            <a:ext cx="10817298" cy="5664678"/>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lIns="404723" tIns="202364" rIns="404723" bIns="202364"/>
          <a:lstStyle/>
          <a:p>
            <a:pPr indent="-457200"/>
            <a:r>
              <a:rPr lang="en-US" sz="2800" dirty="0"/>
              <a:t>Andrade, E. L., Evans, W. D., Barrett, N. C., Cleary, S. D., Edberg, M. C., </a:t>
            </a:r>
            <a:r>
              <a:rPr lang="en-US" sz="2800" dirty="0" err="1"/>
              <a:t>Alvayero</a:t>
            </a:r>
            <a:r>
              <a:rPr lang="en-US" sz="2800" dirty="0"/>
              <a:t>, R. D., …Beltran, A. (2018). Development of the place-based Adelante social marketing campaign for prevention of substance use, sexual risk and violence among Latino immigrant youth. </a:t>
            </a:r>
            <a:r>
              <a:rPr lang="en-US" sz="2800" i="1" dirty="0"/>
              <a:t>Health Education Research, 33</a:t>
            </a:r>
            <a:r>
              <a:rPr lang="en-US" sz="2800" dirty="0"/>
              <a:t>(2), 125-144. doi:10.1093/her/cyx076</a:t>
            </a:r>
          </a:p>
          <a:p>
            <a:pPr indent="-457200"/>
            <a:endParaRPr lang="en-US" sz="2800" dirty="0"/>
          </a:p>
          <a:p>
            <a:pPr indent="-457200"/>
            <a:r>
              <a:rPr lang="en-US" sz="2800" dirty="0"/>
              <a:t>North Carolina HIV/STD/Hepatitis Surveillance Unit. (2018). </a:t>
            </a:r>
            <a:r>
              <a:rPr lang="en-US" sz="2800" i="1" dirty="0"/>
              <a:t>2017 North Carolina HIV/STD/Hepatitis Surveillance Report</a:t>
            </a:r>
            <a:r>
              <a:rPr lang="en-US" sz="2800" dirty="0"/>
              <a:t>. Retrieved from https://</a:t>
            </a:r>
            <a:r>
              <a:rPr lang="en-US" sz="2800" dirty="0" err="1"/>
              <a:t>epi.publichealth.nc.gov</a:t>
            </a:r>
            <a:r>
              <a:rPr lang="en-US" sz="2800" dirty="0"/>
              <a:t>/cd/</a:t>
            </a:r>
            <a:r>
              <a:rPr lang="en-US" sz="2800" dirty="0" err="1"/>
              <a:t>stds</a:t>
            </a:r>
            <a:r>
              <a:rPr lang="en-US" sz="2800" dirty="0"/>
              <a:t>/figures/std17rpt_rev12142018.pdf</a:t>
            </a:r>
          </a:p>
          <a:p>
            <a:br>
              <a:rPr lang="en-US" sz="2800" dirty="0"/>
            </a:br>
            <a:endParaRPr lang="en-US" sz="2800" dirty="0"/>
          </a:p>
          <a:p>
            <a:pPr defTabSz="4044950">
              <a:tabLst>
                <a:tab pos="722313" algn="l"/>
              </a:tabLst>
            </a:pPr>
            <a:endParaRPr lang="en-US" sz="2800" dirty="0">
              <a:solidFill>
                <a:schemeClr val="tx2"/>
              </a:solidFill>
            </a:endParaRPr>
          </a:p>
        </p:txBody>
      </p:sp>
      <p:graphicFrame>
        <p:nvGraphicFramePr>
          <p:cNvPr id="11" name="Table 10">
            <a:extLst>
              <a:ext uri="{FF2B5EF4-FFF2-40B4-BE49-F238E27FC236}">
                <a16:creationId xmlns:a16="http://schemas.microsoft.com/office/drawing/2014/main" id="{CD25DD74-C73A-214F-B979-09DFC3AE6D85}"/>
              </a:ext>
            </a:extLst>
          </p:cNvPr>
          <p:cNvGraphicFramePr>
            <a:graphicFrameLocks noGrp="1"/>
          </p:cNvGraphicFramePr>
          <p:nvPr>
            <p:extLst>
              <p:ext uri="{D42A27DB-BD31-4B8C-83A1-F6EECF244321}">
                <p14:modId xmlns:p14="http://schemas.microsoft.com/office/powerpoint/2010/main" val="2268645318"/>
              </p:ext>
            </p:extLst>
          </p:nvPr>
        </p:nvGraphicFramePr>
        <p:xfrm>
          <a:off x="2068447" y="20334895"/>
          <a:ext cx="8013216" cy="4297680"/>
        </p:xfrm>
        <a:graphic>
          <a:graphicData uri="http://schemas.openxmlformats.org/drawingml/2006/table">
            <a:tbl>
              <a:tblPr firstRow="1" bandRow="1">
                <a:tableStyleId>{2D5ABB26-0587-4C30-8999-92F81FD0307C}</a:tableStyleId>
              </a:tblPr>
              <a:tblGrid>
                <a:gridCol w="4006608">
                  <a:extLst>
                    <a:ext uri="{9D8B030D-6E8A-4147-A177-3AD203B41FA5}">
                      <a16:colId xmlns:a16="http://schemas.microsoft.com/office/drawing/2014/main" val="2775773083"/>
                    </a:ext>
                  </a:extLst>
                </a:gridCol>
                <a:gridCol w="4006608">
                  <a:extLst>
                    <a:ext uri="{9D8B030D-6E8A-4147-A177-3AD203B41FA5}">
                      <a16:colId xmlns:a16="http://schemas.microsoft.com/office/drawing/2014/main" val="716794218"/>
                    </a:ext>
                  </a:extLst>
                </a:gridCol>
              </a:tblGrid>
              <a:tr h="716280">
                <a:tc>
                  <a:txBody>
                    <a:bodyPr/>
                    <a:lstStyle/>
                    <a:p>
                      <a:pPr marL="571500" indent="-571500">
                        <a:buFont typeface="Wingdings" pitchFamily="2" charset="2"/>
                        <a:buChar char="§"/>
                      </a:pPr>
                      <a:r>
                        <a:rPr lang="en-US" sz="3600" dirty="0"/>
                        <a:t>Black</a:t>
                      </a:r>
                      <a:endParaRPr lang="en-US" sz="3600" dirty="0">
                        <a:latin typeface="Arial" panose="020B0604020202020204" pitchFamily="34" charset="0"/>
                        <a:cs typeface="Arial" panose="020B0604020202020204" pitchFamily="34" charset="0"/>
                      </a:endParaRPr>
                    </a:p>
                  </a:txBody>
                  <a:tcPr/>
                </a:tc>
                <a:tc>
                  <a:txBody>
                    <a:bodyPr/>
                    <a:lstStyle/>
                    <a:p>
                      <a:r>
                        <a:rPr lang="en-US" sz="3600" dirty="0"/>
                        <a:t>65.3%</a:t>
                      </a:r>
                      <a:endParaRPr lang="en-US" sz="3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46677386"/>
                  </a:ext>
                </a:extLst>
              </a:tr>
              <a:tr h="716280">
                <a:tc>
                  <a:txBody>
                    <a:bodyPr/>
                    <a:lstStyle/>
                    <a:p>
                      <a:pPr marL="571500" indent="-571500">
                        <a:buFont typeface="Wingdings" pitchFamily="2" charset="2"/>
                        <a:buChar char="§"/>
                      </a:pPr>
                      <a:r>
                        <a:rPr lang="en-US" sz="3600" dirty="0"/>
                        <a:t>Latino</a:t>
                      </a:r>
                      <a:endParaRPr lang="en-US" sz="3600" dirty="0">
                        <a:latin typeface="Arial" panose="020B0604020202020204" pitchFamily="34" charset="0"/>
                        <a:cs typeface="Arial" panose="020B0604020202020204" pitchFamily="34" charset="0"/>
                      </a:endParaRPr>
                    </a:p>
                  </a:txBody>
                  <a:tcPr/>
                </a:tc>
                <a:tc>
                  <a:txBody>
                    <a:bodyPr/>
                    <a:lstStyle/>
                    <a:p>
                      <a:r>
                        <a:rPr lang="en-US" sz="3600" dirty="0"/>
                        <a:t>22.4%</a:t>
                      </a:r>
                      <a:endParaRPr lang="en-US" sz="3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33738008"/>
                  </a:ext>
                </a:extLst>
              </a:tr>
              <a:tr h="716280">
                <a:tc>
                  <a:txBody>
                    <a:bodyPr/>
                    <a:lstStyle/>
                    <a:p>
                      <a:pPr marL="571500" indent="-571500">
                        <a:buFont typeface="Wingdings" pitchFamily="2" charset="2"/>
                        <a:buChar char="§"/>
                      </a:pPr>
                      <a:r>
                        <a:rPr lang="en-US" sz="3600" dirty="0"/>
                        <a:t>Multiracial</a:t>
                      </a:r>
                      <a:endParaRPr lang="en-US" sz="3600" dirty="0">
                        <a:latin typeface="Arial" panose="020B0604020202020204" pitchFamily="34" charset="0"/>
                        <a:cs typeface="Arial" panose="020B0604020202020204" pitchFamily="34" charset="0"/>
                      </a:endParaRPr>
                    </a:p>
                  </a:txBody>
                  <a:tcPr/>
                </a:tc>
                <a:tc>
                  <a:txBody>
                    <a:bodyPr/>
                    <a:lstStyle/>
                    <a:p>
                      <a:r>
                        <a:rPr lang="en-US" sz="3600" dirty="0"/>
                        <a:t>10.2%</a:t>
                      </a:r>
                      <a:endParaRPr lang="en-US" sz="3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31374959"/>
                  </a:ext>
                </a:extLst>
              </a:tr>
              <a:tr h="716280">
                <a:tc>
                  <a:txBody>
                    <a:bodyPr/>
                    <a:lstStyle/>
                    <a:p>
                      <a:pPr marL="571500" indent="-571500">
                        <a:buFont typeface="Wingdings" pitchFamily="2" charset="2"/>
                        <a:buChar char="§"/>
                      </a:pPr>
                      <a:r>
                        <a:rPr lang="en-US" sz="3600" dirty="0"/>
                        <a:t>White</a:t>
                      </a:r>
                      <a:endParaRPr lang="en-US" sz="3600" dirty="0">
                        <a:latin typeface="Arial" panose="020B0604020202020204" pitchFamily="34" charset="0"/>
                        <a:cs typeface="Arial" panose="020B0604020202020204" pitchFamily="34" charset="0"/>
                      </a:endParaRPr>
                    </a:p>
                  </a:txBody>
                  <a:tcPr/>
                </a:tc>
                <a:tc>
                  <a:txBody>
                    <a:bodyPr/>
                    <a:lstStyle/>
                    <a:p>
                      <a:r>
                        <a:rPr lang="en-US" sz="3600" dirty="0"/>
                        <a:t>2%</a:t>
                      </a:r>
                      <a:endParaRPr lang="en-US" sz="3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11705450"/>
                  </a:ext>
                </a:extLst>
              </a:tr>
              <a:tr h="716280">
                <a:tc>
                  <a:txBody>
                    <a:bodyPr/>
                    <a:lstStyle/>
                    <a:p>
                      <a:pPr marL="571500" indent="-571500">
                        <a:buFont typeface="Wingdings" pitchFamily="2" charset="2"/>
                        <a:buChar char="§"/>
                      </a:pPr>
                      <a:r>
                        <a:rPr lang="en-US" sz="3600" dirty="0"/>
                        <a:t>Avg. Age</a:t>
                      </a:r>
                      <a:endParaRPr lang="en-US" sz="3600" dirty="0">
                        <a:latin typeface="Arial" panose="020B0604020202020204" pitchFamily="34" charset="0"/>
                        <a:cs typeface="Arial" panose="020B0604020202020204" pitchFamily="34" charset="0"/>
                      </a:endParaRPr>
                    </a:p>
                  </a:txBody>
                  <a:tcPr/>
                </a:tc>
                <a:tc>
                  <a:txBody>
                    <a:bodyPr/>
                    <a:lstStyle/>
                    <a:p>
                      <a:r>
                        <a:rPr lang="en-US" sz="3600" dirty="0"/>
                        <a:t>13.8</a:t>
                      </a:r>
                      <a:endParaRPr lang="en-US" sz="3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31708620"/>
                  </a:ext>
                </a:extLst>
              </a:tr>
              <a:tr h="716280">
                <a:tc>
                  <a:txBody>
                    <a:bodyPr/>
                    <a:lstStyle/>
                    <a:p>
                      <a:pPr marL="571500" indent="-571500">
                        <a:buFont typeface="Wingdings" pitchFamily="2" charset="2"/>
                        <a:buChar char="§"/>
                      </a:pPr>
                      <a:r>
                        <a:rPr lang="en-US" sz="3600" dirty="0"/>
                        <a:t>Gender</a:t>
                      </a:r>
                      <a:endParaRPr lang="en-US" sz="3600" dirty="0">
                        <a:latin typeface="Arial" panose="020B0604020202020204" pitchFamily="34" charset="0"/>
                        <a:cs typeface="Arial" panose="020B0604020202020204" pitchFamily="34" charset="0"/>
                      </a:endParaRPr>
                    </a:p>
                  </a:txBody>
                  <a:tcPr/>
                </a:tc>
                <a:tc>
                  <a:txBody>
                    <a:bodyPr/>
                    <a:lstStyle/>
                    <a:p>
                      <a:r>
                        <a:rPr lang="en-US" sz="3600" dirty="0"/>
                        <a:t>F: 63%; M: 37%</a:t>
                      </a:r>
                      <a:endParaRPr lang="en-US" sz="3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75095068"/>
                  </a:ext>
                </a:extLst>
              </a:tr>
            </a:tbl>
          </a:graphicData>
        </a:graphic>
      </p:graphicFrame>
    </p:spTree>
    <p:extLst>
      <p:ext uri="{BB962C8B-B14F-4D97-AF65-F5344CB8AC3E}">
        <p14:creationId xmlns:p14="http://schemas.microsoft.com/office/powerpoint/2010/main" val="84786159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3DAF47920DFF54DB795D027908E6F84" ma:contentTypeVersion="0" ma:contentTypeDescription="Create a new document." ma:contentTypeScope="" ma:versionID="f65b8c1be91391a38cd801eff833db2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48AF959-E74A-4E81-BC98-ED3771A22802}">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41506BA2-C565-4BEF-9854-E9C455E351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EA642CD-0BD8-4D60-88CD-CF1DE2DB82F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915</TotalTime>
  <Words>500</Words>
  <Application>Microsoft Office PowerPoint</Application>
  <PresentationFormat>Custom</PresentationFormat>
  <Paragraphs>93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Times New Roman</vt:lpstr>
      <vt:lpstr>Wingdings</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Larson, Kim</cp:lastModifiedBy>
  <cp:revision>117</cp:revision>
  <dcterms:created xsi:type="dcterms:W3CDTF">2005-01-10T15:51:10Z</dcterms:created>
  <dcterms:modified xsi:type="dcterms:W3CDTF">2019-10-18T14:40:37Z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0x01010093DAF47920DFF54DB795D027908E6F84</vt:lpwstr>
  </property>
</Properties>
</file>