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25"/>
  </p:notesMasterIdLst>
  <p:sldIdLst>
    <p:sldId id="256" r:id="rId2"/>
    <p:sldId id="266" r:id="rId3"/>
    <p:sldId id="257" r:id="rId4"/>
    <p:sldId id="260" r:id="rId5"/>
    <p:sldId id="259" r:id="rId6"/>
    <p:sldId id="273" r:id="rId7"/>
    <p:sldId id="277" r:id="rId8"/>
    <p:sldId id="261" r:id="rId9"/>
    <p:sldId id="262" r:id="rId10"/>
    <p:sldId id="263" r:id="rId11"/>
    <p:sldId id="264" r:id="rId12"/>
    <p:sldId id="258" r:id="rId13"/>
    <p:sldId id="265" r:id="rId14"/>
    <p:sldId id="275" r:id="rId15"/>
    <p:sldId id="274" r:id="rId16"/>
    <p:sldId id="278" r:id="rId17"/>
    <p:sldId id="268" r:id="rId18"/>
    <p:sldId id="269" r:id="rId19"/>
    <p:sldId id="270" r:id="rId20"/>
    <p:sldId id="271" r:id="rId21"/>
    <p:sldId id="276" r:id="rId22"/>
    <p:sldId id="272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D9FF"/>
    <a:srgbClr val="B913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52" autoAdjust="0"/>
  </p:normalViewPr>
  <p:slideViewPr>
    <p:cSldViewPr snapToGrid="0" snapToObjects="1">
      <p:cViewPr>
        <p:scale>
          <a:sx n="94" d="100"/>
          <a:sy n="94" d="100"/>
        </p:scale>
        <p:origin x="-824" y="-4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3D6A5F-22A2-4342-A202-AFD52FCB3603}" type="datetimeFigureOut">
              <a:rPr lang="en-US" smtClean="0"/>
              <a:t>4/19/13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4157E5-48CB-9D4A-8423-F7ADD11F0C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753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157E5-48CB-9D4A-8423-F7ADD11F0C8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2765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11. Do you think you need this class again? 			    Yes           Maybe</a:t>
            </a:r>
          </a:p>
          <a:p>
            <a:r>
              <a:rPr lang="en-US" dirty="0" smtClean="0">
                <a:latin typeface="Chalkduster"/>
                <a:cs typeface="Chalkduster"/>
              </a:rPr>
              <a:t>		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11/14 77%	     3/14 23%</a:t>
            </a:r>
          </a:p>
          <a:p>
            <a:endParaRPr lang="en-US" dirty="0" smtClean="0">
              <a:solidFill>
                <a:srgbClr val="B91329"/>
              </a:solidFill>
              <a:latin typeface="Chalkduster"/>
              <a:cs typeface="Chalkduster"/>
            </a:endParaRPr>
          </a:p>
          <a:p>
            <a:pPr marL="342900" indent="-342900">
              <a:buAutoNum type="arabicPeriod" startAt="12"/>
            </a:pPr>
            <a:r>
              <a:rPr lang="en-US" dirty="0" smtClean="0">
                <a:latin typeface="Chalkduster"/>
                <a:cs typeface="Chalkduster"/>
              </a:rPr>
              <a:t>Do you think the F2F teacher is doing a   </a:t>
            </a:r>
          </a:p>
          <a:p>
            <a:r>
              <a:rPr lang="en-US" dirty="0" smtClean="0">
                <a:latin typeface="Chalkduster"/>
                <a:cs typeface="Chalkduster"/>
              </a:rPr>
              <a:t>   good job? 		</a:t>
            </a:r>
          </a:p>
          <a:p>
            <a:r>
              <a:rPr lang="en-US" dirty="0" smtClean="0">
                <a:latin typeface="Chalkduster"/>
                <a:cs typeface="Chalkduster"/>
              </a:rPr>
              <a:t>	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100% Yes</a:t>
            </a:r>
          </a:p>
          <a:p>
            <a:r>
              <a:rPr lang="en-US" dirty="0" smtClean="0">
                <a:solidFill>
                  <a:srgbClr val="FF6600"/>
                </a:solidFill>
                <a:latin typeface="Chalkduster"/>
                <a:cs typeface="Chalkduster"/>
              </a:rPr>
              <a:t> </a:t>
            </a:r>
          </a:p>
          <a:p>
            <a:r>
              <a:rPr lang="en-US" dirty="0" smtClean="0">
                <a:latin typeface="Chalkduster"/>
                <a:cs typeface="Chalkduster"/>
              </a:rPr>
              <a:t>13. Would you recommend the Skills Tutor   </a:t>
            </a:r>
          </a:p>
          <a:p>
            <a:r>
              <a:rPr lang="en-US" dirty="0" smtClean="0">
                <a:latin typeface="Chalkduster"/>
                <a:cs typeface="Chalkduster"/>
              </a:rPr>
              <a:t>    hybrid class to other ESL students? 	</a:t>
            </a:r>
          </a:p>
          <a:p>
            <a:r>
              <a:rPr lang="en-US" dirty="0" smtClean="0">
                <a:latin typeface="Chalkduster"/>
                <a:cs typeface="Chalkduster"/>
              </a:rPr>
              <a:t>	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100% Yes</a:t>
            </a:r>
          </a:p>
          <a:p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 </a:t>
            </a:r>
          </a:p>
          <a:p>
            <a:r>
              <a:rPr lang="en-US" dirty="0" smtClean="0">
                <a:latin typeface="Chalkduster"/>
                <a:cs typeface="Chalkduster"/>
              </a:rPr>
              <a:t>14. How long have you been in ESL classes at   </a:t>
            </a:r>
          </a:p>
          <a:p>
            <a:r>
              <a:rPr lang="en-US" dirty="0" smtClean="0">
                <a:latin typeface="Chalkduster"/>
                <a:cs typeface="Chalkduster"/>
              </a:rPr>
              <a:t>    PCC?</a:t>
            </a:r>
          </a:p>
          <a:p>
            <a:r>
              <a:rPr lang="en-US" dirty="0" smtClean="0">
                <a:latin typeface="Chalkduster"/>
                <a:cs typeface="Chalkduster"/>
              </a:rPr>
              <a:t>		&lt; year 	   one year      &gt;year</a:t>
            </a:r>
          </a:p>
          <a:p>
            <a:r>
              <a:rPr lang="en-US" dirty="0" smtClean="0"/>
              <a:t> 		     </a:t>
            </a:r>
            <a:r>
              <a:rPr lang="en-US" dirty="0" smtClean="0">
                <a:solidFill>
                  <a:srgbClr val="B91329"/>
                </a:solidFill>
              </a:rPr>
              <a:t> 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21%	      14%		    65%</a:t>
            </a:r>
          </a:p>
          <a:p>
            <a:endParaRPr lang="en-US" dirty="0" smtClean="0">
              <a:solidFill>
                <a:srgbClr val="FF6600"/>
              </a:solidFill>
              <a:latin typeface="Chalkduster"/>
              <a:cs typeface="Chalkduster"/>
            </a:endParaRP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15. Do you plan to take the GED in English?</a:t>
            </a:r>
          </a:p>
          <a:p>
            <a:r>
              <a:rPr lang="en-US" dirty="0" smtClean="0">
                <a:solidFill>
                  <a:srgbClr val="FF6600"/>
                </a:solidFill>
                <a:latin typeface="Chalkduster"/>
                <a:cs typeface="Chalkduster"/>
              </a:rPr>
              <a:t>	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100% Yes, because they want/need to know 	everything in English</a:t>
            </a:r>
            <a:endParaRPr lang="en-US" dirty="0">
              <a:solidFill>
                <a:srgbClr val="B91329"/>
              </a:solidFill>
              <a:latin typeface="Chalkduster"/>
              <a:cs typeface="Chalkduster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157E5-48CB-9D4A-8423-F7ADD11F0C8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371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halkduster"/>
                <a:cs typeface="Chalkduster"/>
              </a:rPr>
              <a:t>Conclusion:</a:t>
            </a:r>
            <a:r>
              <a:rPr lang="en-US" dirty="0" smtClean="0">
                <a:solidFill>
                  <a:srgbClr val="FF6600"/>
                </a:solidFill>
                <a:latin typeface="Chalkduster"/>
                <a:cs typeface="Chalkduster"/>
              </a:rPr>
              <a:t> Benefits of a SkillsTutor Hybrid Class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solidFill>
                <a:srgbClr val="FF6600"/>
              </a:solidFill>
              <a:latin typeface="Chalkduster"/>
              <a:cs typeface="Chalkduster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halkduster"/>
                <a:cs typeface="Chalkduster"/>
              </a:rPr>
              <a:t>Assists transitioning ESL students facing unique </a:t>
            </a:r>
            <a:r>
              <a:rPr lang="en-US" dirty="0" smtClean="0">
                <a:solidFill>
                  <a:srgbClr val="FF6600"/>
                </a:solidFill>
                <a:latin typeface="Chalkduster"/>
                <a:cs typeface="Chalkduster"/>
              </a:rPr>
              <a:t>linguistic challenges </a:t>
            </a:r>
            <a:r>
              <a:rPr lang="en-US" dirty="0" smtClean="0">
                <a:latin typeface="Chalkduster"/>
                <a:cs typeface="Chalkduster"/>
              </a:rPr>
              <a:t>and </a:t>
            </a:r>
            <a:r>
              <a:rPr lang="en-US" dirty="0" smtClean="0">
                <a:solidFill>
                  <a:srgbClr val="FF6600"/>
                </a:solidFill>
                <a:latin typeface="Chalkduster"/>
                <a:cs typeface="Chalkduster"/>
              </a:rPr>
              <a:t>potential disadvantages </a:t>
            </a:r>
            <a:r>
              <a:rPr lang="en-US" dirty="0" smtClean="0">
                <a:latin typeface="Chalkduster"/>
                <a:cs typeface="Chalkduster"/>
              </a:rPr>
              <a:t>in mathematics </a:t>
            </a:r>
          </a:p>
          <a:p>
            <a:endParaRPr lang="en-US" dirty="0" smtClean="0">
              <a:latin typeface="Chalkduster"/>
              <a:cs typeface="Chalkduster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halkduster"/>
                <a:cs typeface="Chalkduster"/>
              </a:rPr>
              <a:t>Has the potential to </a:t>
            </a:r>
            <a:r>
              <a:rPr lang="en-US" dirty="0" smtClean="0">
                <a:solidFill>
                  <a:srgbClr val="FF6600"/>
                </a:solidFill>
                <a:latin typeface="Chalkduster"/>
                <a:cs typeface="Chalkduster"/>
              </a:rPr>
              <a:t>support, encourage, </a:t>
            </a:r>
            <a:r>
              <a:rPr lang="en-US" dirty="0" smtClean="0">
                <a:latin typeface="Chalkduster"/>
                <a:cs typeface="Chalkduster"/>
              </a:rPr>
              <a:t>and </a:t>
            </a:r>
            <a:r>
              <a:rPr lang="en-US" dirty="0" smtClean="0">
                <a:solidFill>
                  <a:srgbClr val="FF6600"/>
                </a:solidFill>
                <a:latin typeface="Chalkduster"/>
                <a:cs typeface="Chalkduster"/>
              </a:rPr>
              <a:t>motivate</a:t>
            </a:r>
            <a:r>
              <a:rPr lang="en-US" dirty="0" smtClean="0">
                <a:latin typeface="Chalkduster"/>
                <a:cs typeface="Chalkduster"/>
              </a:rPr>
              <a:t> students transitioning </a:t>
            </a:r>
            <a:r>
              <a:rPr lang="en-US" dirty="0" smtClean="0">
                <a:solidFill>
                  <a:srgbClr val="FF6600"/>
                </a:solidFill>
                <a:latin typeface="Chalkduster"/>
                <a:cs typeface="Chalkduster"/>
              </a:rPr>
              <a:t>from ESL to GED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Chalkduster"/>
              <a:cs typeface="Chalkduster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halkduster"/>
                <a:cs typeface="Chalkduster"/>
              </a:rPr>
              <a:t>SkillsTutor and TABE pre-test scores help </a:t>
            </a:r>
            <a:r>
              <a:rPr lang="en-US" dirty="0" smtClean="0">
                <a:solidFill>
                  <a:srgbClr val="FF6600"/>
                </a:solidFill>
                <a:latin typeface="Chalkduster"/>
                <a:cs typeface="Chalkduster"/>
              </a:rPr>
              <a:t>identify mathematical weaknesses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Chalkduster"/>
              <a:cs typeface="Chalkduster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halkduster"/>
                <a:cs typeface="Chalkduster"/>
              </a:rPr>
              <a:t>A face-to-face support class, </a:t>
            </a:r>
            <a:r>
              <a:rPr lang="en-US" dirty="0" smtClean="0">
                <a:solidFill>
                  <a:srgbClr val="FF6600"/>
                </a:solidFill>
                <a:latin typeface="Chalkduster"/>
                <a:cs typeface="Chalkduster"/>
              </a:rPr>
              <a:t>specifically targeting mathematics</a:t>
            </a:r>
            <a:r>
              <a:rPr lang="en-US" dirty="0" smtClean="0">
                <a:latin typeface="Chalkduster"/>
                <a:cs typeface="Chalkduster"/>
              </a:rPr>
              <a:t>, has the potential to significantly benefit the ESL student during transition 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Chalkduster"/>
              <a:cs typeface="Chalkduster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halkduster"/>
                <a:cs typeface="Chalkduster"/>
              </a:rPr>
              <a:t>A face-to-face, </a:t>
            </a:r>
            <a:r>
              <a:rPr lang="en-US" dirty="0" smtClean="0">
                <a:solidFill>
                  <a:srgbClr val="FF6600"/>
                </a:solidFill>
                <a:latin typeface="Chalkduster"/>
                <a:cs typeface="Chalkduster"/>
              </a:rPr>
              <a:t>learner-centered </a:t>
            </a:r>
            <a:r>
              <a:rPr lang="en-US" dirty="0" smtClean="0">
                <a:latin typeface="Chalkduster"/>
                <a:cs typeface="Chalkduster"/>
              </a:rPr>
              <a:t>support class 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group work, peer tutoring, and regular student-teacher interaction </a:t>
            </a:r>
            <a:r>
              <a:rPr lang="en-US" dirty="0" smtClean="0">
                <a:latin typeface="Chalkduster"/>
                <a:cs typeface="Chalkduster"/>
              </a:rPr>
              <a:t>with has the potential to significantly benefit the ESL student during transition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157E5-48CB-9D4A-8423-F7ADD11F0C8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631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halkduster"/>
                <a:cs typeface="Chalkduster"/>
              </a:rPr>
              <a:t>TO DETERMINE:</a:t>
            </a:r>
          </a:p>
          <a:p>
            <a:pPr marL="0" indent="0">
              <a:buNone/>
            </a:pPr>
            <a:r>
              <a:rPr lang="en-US" dirty="0" smtClean="0">
                <a:latin typeface="Chalkduster"/>
                <a:cs typeface="Chalkduster"/>
              </a:rPr>
              <a:t>Why students enrolled in the hybrid class</a:t>
            </a:r>
          </a:p>
          <a:p>
            <a:pPr marL="0" indent="0">
              <a:buNone/>
            </a:pPr>
            <a:r>
              <a:rPr lang="en-US" dirty="0" smtClean="0">
                <a:latin typeface="Chalkduster"/>
                <a:cs typeface="Chalkduster"/>
              </a:rPr>
              <a:t>Student weaknesses in mathematics</a:t>
            </a:r>
          </a:p>
          <a:p>
            <a:pPr marL="0" indent="0">
              <a:buNone/>
            </a:pPr>
            <a:r>
              <a:rPr lang="en-US" dirty="0" smtClean="0">
                <a:latin typeface="Chalkduster"/>
                <a:cs typeface="Chalkduster"/>
              </a:rPr>
              <a:t>How the hybrid class helped students learn/relearn concepts.</a:t>
            </a:r>
          </a:p>
          <a:p>
            <a:pPr marL="0" indent="0">
              <a:buNone/>
            </a:pPr>
            <a:r>
              <a:rPr lang="en-US" dirty="0" smtClean="0">
                <a:latin typeface="Chalkduster"/>
                <a:cs typeface="Chalkduster"/>
              </a:rPr>
              <a:t>Whether or not students’ English language proficiency impacted mathematics performance </a:t>
            </a:r>
          </a:p>
          <a:p>
            <a:pPr marL="0" indent="0">
              <a:buNone/>
            </a:pPr>
            <a:r>
              <a:rPr lang="en-US" dirty="0" smtClean="0">
                <a:latin typeface="Chalkduster"/>
                <a:cs typeface="Chalkduster"/>
              </a:rPr>
              <a:t>The most helpful aspects of the hybrid class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157E5-48CB-9D4A-8423-F7ADD11F0C8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218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B91329"/>
                </a:solidFill>
                <a:latin typeface="Chalkduster"/>
                <a:cs typeface="Chalkduster"/>
              </a:rPr>
              <a:t>Case Study</a:t>
            </a:r>
            <a:r>
              <a:rPr lang="en-US" dirty="0" smtClean="0">
                <a:latin typeface="Chalkduster"/>
                <a:cs typeface="Chalkduster"/>
              </a:rPr>
              <a:t>: 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Using SkillsTutor math for Adult Basic Education programs (Strumminger, 2011</a:t>
            </a:r>
            <a:r>
              <a:rPr lang="en-US" dirty="0" smtClean="0">
                <a:latin typeface="Chalkduster"/>
                <a:cs typeface="Chalkduster"/>
              </a:rPr>
              <a:t>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Investigative</a:t>
            </a:r>
            <a:r>
              <a:rPr lang="en-US" dirty="0" smtClean="0">
                <a:latin typeface="Chalkduster"/>
                <a:cs typeface="Chalkduster"/>
              </a:rPr>
              <a:t>: 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The relationship between Englis</a:t>
            </a:r>
            <a:r>
              <a:rPr lang="en-US" dirty="0" smtClean="0">
                <a:latin typeface="Chalkduster"/>
                <a:cs typeface="Chalkduster"/>
              </a:rPr>
              <a:t>h 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language and mathematics learning (Barton, 2003)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Assessment</a:t>
            </a:r>
            <a:r>
              <a:rPr lang="en-US" dirty="0" smtClean="0">
                <a:latin typeface="Chalkduster"/>
                <a:cs typeface="Chalkduster"/>
              </a:rPr>
              <a:t>: 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Linguistic complexity and graphic representations for English language learners i</a:t>
            </a:r>
            <a:r>
              <a:rPr lang="en-US" dirty="0" smtClean="0">
                <a:latin typeface="Chalkduster"/>
                <a:cs typeface="Chalkduster"/>
              </a:rPr>
              <a:t>n 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math tests (Martiniello, 2009)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Technical Report</a:t>
            </a:r>
            <a:r>
              <a:rPr lang="en-US" dirty="0" smtClean="0">
                <a:latin typeface="Chalkduster"/>
                <a:cs typeface="Chalkduster"/>
              </a:rPr>
              <a:t>: 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Language proficiency and mathematics performance (Abedi, et al., 2006)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Case Study</a:t>
            </a:r>
            <a:r>
              <a:rPr lang="en-US" dirty="0" smtClean="0">
                <a:latin typeface="Chalkduster"/>
                <a:cs typeface="Chalkduster"/>
              </a:rPr>
              <a:t>: 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Successful math programming for migrant students (Reyes &amp; Fletcher, 2003)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157E5-48CB-9D4A-8423-F7ADD11F0C8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6824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600" b="1" dirty="0" smtClean="0">
                <a:solidFill>
                  <a:srgbClr val="103154"/>
                </a:solidFill>
                <a:latin typeface="Chalkduster"/>
                <a:cs typeface="Chalkduster"/>
              </a:rPr>
              <a:t>SkillsTutor Hybrid/Face-to-face support </a:t>
            </a:r>
            <a:r>
              <a:rPr lang="en-US" sz="2600" b="1" dirty="0" smtClean="0">
                <a:solidFill>
                  <a:srgbClr val="B91329"/>
                </a:solidFill>
                <a:latin typeface="Chalkduster"/>
                <a:cs typeface="Chalkduster"/>
              </a:rPr>
              <a:t>math classes </a:t>
            </a:r>
          </a:p>
          <a:p>
            <a:pPr lvl="1"/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help fill in knowledge gaps</a:t>
            </a:r>
            <a:endParaRPr lang="en-US" sz="2400" b="1" dirty="0" smtClean="0">
              <a:solidFill>
                <a:srgbClr val="B91329"/>
              </a:solidFill>
              <a:latin typeface="Chalkduster"/>
              <a:cs typeface="Chalkduster"/>
            </a:endParaRPr>
          </a:p>
          <a:p>
            <a:r>
              <a:rPr lang="en-US" sz="2600" b="1" dirty="0" smtClean="0">
                <a:solidFill>
                  <a:srgbClr val="103154"/>
                </a:solidFill>
                <a:latin typeface="Chalkduster"/>
                <a:cs typeface="Chalkduster"/>
              </a:rPr>
              <a:t>Correlation between math scores and F2F instruction</a:t>
            </a:r>
          </a:p>
          <a:p>
            <a:pPr lvl="1"/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F2F beneficial to ESL mathematics students, due to regular interaction with peers and teachers </a:t>
            </a:r>
          </a:p>
          <a:p>
            <a:r>
              <a:rPr lang="en-US" sz="2600" b="1" dirty="0" smtClean="0">
                <a:solidFill>
                  <a:srgbClr val="103154"/>
                </a:solidFill>
                <a:latin typeface="Chalkduster"/>
                <a:cs typeface="Chalkduster"/>
              </a:rPr>
              <a:t>Low-frequency, linguistically complex and unfamiliar L2 technical terms </a:t>
            </a:r>
          </a:p>
          <a:p>
            <a:pPr lvl="1"/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Linguistically complex mathematical word problems “compromise”  understanding of math word problems </a:t>
            </a:r>
          </a:p>
          <a:p>
            <a:pPr lvl="1"/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ELLs tend to lack knowledge of specific L2 technical terminology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157E5-48CB-9D4A-8423-F7ADD11F0C8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8011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Word problems with graphs or illustrations</a:t>
            </a:r>
          </a:p>
          <a:p>
            <a:pPr lvl="1"/>
            <a:r>
              <a:rPr lang="en-US" sz="1700" dirty="0" smtClean="0">
                <a:solidFill>
                  <a:srgbClr val="FF6600"/>
                </a:solidFill>
                <a:latin typeface="Chalkduster"/>
                <a:cs typeface="Chalkduster"/>
              </a:rPr>
              <a:t>Better understood by ELLs even if the text is more linguistically complex </a:t>
            </a: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Learning/Relearning math concepts</a:t>
            </a:r>
          </a:p>
          <a:p>
            <a:r>
              <a:rPr lang="en-US" sz="1800" dirty="0" smtClean="0">
                <a:solidFill>
                  <a:srgbClr val="FF6600"/>
                </a:solidFill>
                <a:latin typeface="Chalkduster"/>
                <a:cs typeface="Chalkduster"/>
              </a:rPr>
              <a:t>Prior math education, at any level in the L1, significantly impacts mathematical performance in the L2 </a:t>
            </a:r>
          </a:p>
          <a:p>
            <a:pPr lvl="1"/>
            <a:r>
              <a:rPr lang="en-US" sz="1700" dirty="0" smtClean="0">
                <a:solidFill>
                  <a:srgbClr val="FF6600"/>
                </a:solidFill>
                <a:latin typeface="Chalkduster"/>
                <a:cs typeface="Chalkduster"/>
              </a:rPr>
              <a:t>Learning/relearning math: Being “rusty” does not mean being “incompetent”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157E5-48CB-9D4A-8423-F7ADD11F0C8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4355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157E5-48CB-9D4A-8423-F7ADD11F0C8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739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Participants</a:t>
            </a:r>
            <a:r>
              <a:rPr lang="en-US" dirty="0" smtClean="0">
                <a:latin typeface="Chalkduster"/>
                <a:cs typeface="Chalkduster"/>
              </a:rPr>
              <a:t>: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	Project IDEAL Advanced ESL Students</a:t>
            </a:r>
          </a:p>
          <a:p>
            <a:pPr lvl="3"/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Enrolled in SkillsTutor</a:t>
            </a:r>
          </a:p>
          <a:p>
            <a:pPr lvl="3"/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Transitioning from ESL to GED</a:t>
            </a:r>
          </a:p>
          <a:p>
            <a:pPr lvl="3"/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Minimum CASAS English Language score 221-235</a:t>
            </a:r>
          </a:p>
          <a:p>
            <a:pPr lvl="3"/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Commitment to face-to-face support class</a:t>
            </a:r>
          </a:p>
          <a:p>
            <a:pPr lvl="4"/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16 weeks</a:t>
            </a:r>
          </a:p>
          <a:p>
            <a:pPr lvl="4"/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4-hour/week </a:t>
            </a:r>
          </a:p>
          <a:p>
            <a:pPr lvl="2"/>
            <a:endParaRPr lang="en-US" dirty="0" smtClean="0">
              <a:latin typeface="Chalkduster"/>
              <a:cs typeface="Chalkduster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157E5-48CB-9D4A-8423-F7ADD11F0C8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09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Why did you enroll in the SkillsTutor program?		</a:t>
            </a:r>
          </a:p>
          <a:p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	100% GED transition</a:t>
            </a: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 </a:t>
            </a: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2. What do you think are your weak areas in math?</a:t>
            </a: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     Percent/Decimals    Division    Fractions</a:t>
            </a:r>
          </a:p>
          <a:p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			14/14			  8/14		    8/14</a:t>
            </a: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                   Geometry       Algebra    		   </a:t>
            </a:r>
          </a:p>
          <a:p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		              7/14			   7/14		</a:t>
            </a: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3. Are you doing SkillsTutor online? </a:t>
            </a:r>
          </a:p>
          <a:p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	100% Yes				</a:t>
            </a: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 </a:t>
            </a: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4. As of Nov. 20, 2012, what level were you working on?</a:t>
            </a: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 Beginning ABC   Basic Math   Intermediate   Algebra</a:t>
            </a:r>
          </a:p>
          <a:p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	   3/14		    5/14		   5/14		   1/14</a:t>
            </a:r>
          </a:p>
          <a:p>
            <a:endParaRPr lang="en-US" dirty="0" smtClean="0">
              <a:solidFill>
                <a:srgbClr val="103154"/>
              </a:solidFill>
              <a:latin typeface="Chalkduster"/>
              <a:cs typeface="Chalkduster"/>
            </a:endParaRP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5. Are you able to complete the SK online before or after the F2F class?  </a:t>
            </a: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					Before 	      After</a:t>
            </a:r>
          </a:p>
          <a:p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				   2/14 15%     12/14 85%</a:t>
            </a:r>
          </a:p>
          <a:p>
            <a:r>
              <a:rPr lang="en-US" dirty="0" smtClean="0"/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157E5-48CB-9D4A-8423-F7ADD11F0C8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7229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Is ST helping you to learn math concepts?</a:t>
            </a:r>
          </a:p>
          <a:p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	100% Yes, but not enough explanation of 	concepts, so they just “</a:t>
            </a:r>
            <a:r>
              <a:rPr lang="en-US" dirty="0" err="1" smtClean="0">
                <a:solidFill>
                  <a:srgbClr val="B91329"/>
                </a:solidFill>
                <a:latin typeface="Chalkduster"/>
                <a:cs typeface="Chalkduster"/>
              </a:rPr>
              <a:t>google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” it. 				</a:t>
            </a:r>
          </a:p>
          <a:p>
            <a:r>
              <a:rPr lang="en-US" dirty="0" smtClean="0">
                <a:latin typeface="Chalkduster"/>
                <a:cs typeface="Chalkduster"/>
              </a:rPr>
              <a:t>7. Is the F2F class helping you to learn math concepts?</a:t>
            </a:r>
          </a:p>
          <a:p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	100% Yes, better than online   		</a:t>
            </a:r>
          </a:p>
          <a:p>
            <a:r>
              <a:rPr lang="en-US" dirty="0" smtClean="0">
                <a:latin typeface="Chalkduster"/>
                <a:cs typeface="Chalkduster"/>
              </a:rPr>
              <a:t> </a:t>
            </a:r>
          </a:p>
          <a:p>
            <a:r>
              <a:rPr lang="en-US" dirty="0" smtClean="0">
                <a:latin typeface="Chalkduster"/>
                <a:cs typeface="Chalkduster"/>
              </a:rPr>
              <a:t>8. Is F2F better for you? 						</a:t>
            </a:r>
          </a:p>
          <a:p>
            <a:r>
              <a:rPr lang="en-US" dirty="0" smtClean="0">
                <a:latin typeface="Chalkduster"/>
                <a:cs typeface="Chalkduster"/>
              </a:rPr>
              <a:t>	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100% Yes, prefer face-to-face instruction</a:t>
            </a:r>
          </a:p>
          <a:p>
            <a:r>
              <a:rPr lang="en-US" dirty="0" smtClean="0">
                <a:latin typeface="Chalkduster"/>
                <a:cs typeface="Chalkduster"/>
              </a:rPr>
              <a:t> </a:t>
            </a:r>
          </a:p>
          <a:p>
            <a:r>
              <a:rPr lang="en-US" dirty="0" smtClean="0">
                <a:latin typeface="Chalkduster"/>
                <a:cs typeface="Chalkduster"/>
              </a:rPr>
              <a:t>9. Do you think ST hybrid class should   </a:t>
            </a:r>
          </a:p>
          <a:p>
            <a:r>
              <a:rPr lang="en-US" dirty="0" smtClean="0">
                <a:latin typeface="Chalkduster"/>
                <a:cs typeface="Chalkduster"/>
              </a:rPr>
              <a:t>   continue? 			</a:t>
            </a:r>
          </a:p>
          <a:p>
            <a:r>
              <a:rPr lang="en-US" dirty="0" smtClean="0">
                <a:solidFill>
                  <a:srgbClr val="FF6600"/>
                </a:solidFill>
                <a:latin typeface="Chalkduster"/>
                <a:cs typeface="Chalkduster"/>
              </a:rPr>
              <a:t>	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100% Yes</a:t>
            </a:r>
          </a:p>
          <a:p>
            <a:r>
              <a:rPr lang="en-US" dirty="0" smtClean="0">
                <a:latin typeface="Chalkduster"/>
                <a:cs typeface="Chalkduster"/>
              </a:rPr>
              <a:t> </a:t>
            </a:r>
          </a:p>
          <a:p>
            <a:r>
              <a:rPr lang="en-US" dirty="0" smtClean="0">
                <a:latin typeface="Chalkduster"/>
                <a:cs typeface="Chalkduster"/>
              </a:rPr>
              <a:t>10. Would you take this class again? 				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100% Yes</a:t>
            </a:r>
          </a:p>
          <a:p>
            <a:endParaRPr lang="en-US" dirty="0" smtClean="0">
              <a:latin typeface="Chalkduster"/>
              <a:cs typeface="Chalkduster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157E5-48CB-9D4A-8423-F7ADD11F0C8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279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F126BC18-64E3-EA47-BB2C-4D294C8AEF9F}" type="datetimeFigureOut">
              <a:rPr lang="en-US" smtClean="0"/>
              <a:t>4/19/13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F126BC18-64E3-EA47-BB2C-4D294C8AEF9F}" type="datetimeFigureOut">
              <a:rPr lang="en-US" smtClean="0"/>
              <a:t>4/19/13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AF33A49A-5753-3F43-B4BE-FAA7E6DEB8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BC18-64E3-EA47-BB2C-4D294C8AEF9F}" type="datetimeFigureOut">
              <a:rPr lang="en-US" smtClean="0"/>
              <a:t>4/19/13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A49A-5753-3F43-B4BE-FAA7E6DEB84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BC18-64E3-EA47-BB2C-4D294C8AEF9F}" type="datetimeFigureOut">
              <a:rPr lang="en-US" smtClean="0"/>
              <a:t>4/19/13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A49A-5753-3F43-B4BE-FAA7E6DEB8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BC18-64E3-EA47-BB2C-4D294C8AEF9F}" type="datetimeFigureOut">
              <a:rPr lang="en-US" smtClean="0"/>
              <a:t>4/19/13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A49A-5753-3F43-B4BE-FAA7E6DEB8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BC18-64E3-EA47-BB2C-4D294C8AEF9F}" type="datetimeFigureOut">
              <a:rPr lang="en-US" smtClean="0"/>
              <a:t>4/19/13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A49A-5753-3F43-B4BE-FAA7E6DEB8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BC18-64E3-EA47-BB2C-4D294C8AEF9F}" type="datetimeFigureOut">
              <a:rPr lang="en-US" smtClean="0"/>
              <a:t>4/19/13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A49A-5753-3F43-B4BE-FAA7E6DEB8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F126BC18-64E3-EA47-BB2C-4D294C8AEF9F}" type="datetimeFigureOut">
              <a:rPr lang="en-US" smtClean="0"/>
              <a:t>4/19/13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126BC18-64E3-EA47-BB2C-4D294C8AEF9F}" type="datetimeFigureOut">
              <a:rPr lang="en-US" smtClean="0"/>
              <a:t>4/19/13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BC18-64E3-EA47-BB2C-4D294C8AEF9F}" type="datetimeFigureOut">
              <a:rPr lang="en-US" smtClean="0"/>
              <a:t>4/19/13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A49A-5753-3F43-B4BE-FAA7E6DEB8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BC18-64E3-EA47-BB2C-4D294C8AEF9F}" type="datetimeFigureOut">
              <a:rPr lang="en-US" smtClean="0"/>
              <a:t>4/19/13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A49A-5753-3F43-B4BE-FAA7E6DEB8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BC18-64E3-EA47-BB2C-4D294C8AEF9F}" type="datetimeFigureOut">
              <a:rPr lang="en-US" smtClean="0"/>
              <a:t>4/19/13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A49A-5753-3F43-B4BE-FAA7E6DEB8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BC18-64E3-EA47-BB2C-4D294C8AEF9F}" type="datetimeFigureOut">
              <a:rPr lang="en-US" smtClean="0"/>
              <a:t>4/19/13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3A49A-5753-3F43-B4BE-FAA7E6DEB8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F126BC18-64E3-EA47-BB2C-4D294C8AEF9F}" type="datetimeFigureOut">
              <a:rPr lang="en-US" smtClean="0"/>
              <a:t>4/19/13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AF33A49A-5753-3F43-B4BE-FAA7E6DEB8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F126BC18-64E3-EA47-BB2C-4D294C8AEF9F}" type="datetimeFigureOut">
              <a:rPr lang="en-US" smtClean="0"/>
              <a:t>4/19/13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F33A49A-5753-3F43-B4BE-FAA7E6DEB84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g"/><Relationship Id="rId3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4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4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5.png"/><Relationship Id="rId3" Type="http://schemas.openxmlformats.org/officeDocument/2006/relationships/image" Target="../media/image6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26.gif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killstutor.com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microsoft.com/office/2007/relationships/hdphoto" Target="../media/hdphoto1.wdp"/><Relationship Id="rId5" Type="http://schemas.openxmlformats.org/officeDocument/2006/relationships/image" Target="../media/image14.jpeg"/><Relationship Id="rId6" Type="http://schemas.microsoft.com/office/2007/relationships/hdphoto" Target="../media/hdphoto2.wdp"/><Relationship Id="rId7" Type="http://schemas.openxmlformats.org/officeDocument/2006/relationships/image" Target="../media/image15.jpg"/><Relationship Id="rId8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283370" y="493324"/>
            <a:ext cx="8882257" cy="4753846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 smtClean="0">
                <a:solidFill>
                  <a:schemeClr val="tx1"/>
                </a:solidFill>
                <a:latin typeface="Chalkduster"/>
                <a:cs typeface="Chalkduster"/>
              </a:rPr>
              <a:t>The Benefits </a:t>
            </a:r>
            <a:r>
              <a:rPr lang="en-US" sz="1800" b="1" dirty="0">
                <a:solidFill>
                  <a:schemeClr val="tx1"/>
                </a:solidFill>
                <a:latin typeface="Chalkduster"/>
                <a:cs typeface="Chalkduster"/>
              </a:rPr>
              <a:t>of a Face-to-Face </a:t>
            </a:r>
            <a:r>
              <a:rPr lang="en-US" sz="1800" b="1" dirty="0" smtClean="0">
                <a:solidFill>
                  <a:schemeClr val="tx1"/>
                </a:solidFill>
                <a:latin typeface="Chalkduster"/>
                <a:cs typeface="Chalkduster"/>
              </a:rPr>
              <a:t/>
            </a:r>
            <a:br>
              <a:rPr lang="en-US" sz="1800" b="1" dirty="0" smtClean="0">
                <a:solidFill>
                  <a:schemeClr val="tx1"/>
                </a:solidFill>
                <a:latin typeface="Chalkduster"/>
                <a:cs typeface="Chalkduster"/>
              </a:rPr>
            </a:br>
            <a:r>
              <a:rPr lang="en-US" sz="1800" b="1" dirty="0" smtClean="0">
                <a:solidFill>
                  <a:schemeClr val="tx1"/>
                </a:solidFill>
                <a:latin typeface="Chalkduster"/>
                <a:cs typeface="Chalkduster"/>
              </a:rPr>
              <a:t>Support Mathematics Class</a:t>
            </a:r>
            <a:r>
              <a:rPr lang="en-US" sz="1800" b="1" dirty="0">
                <a:solidFill>
                  <a:schemeClr val="tx1"/>
                </a:solidFill>
                <a:latin typeface="Chalkduster"/>
                <a:cs typeface="Chalkduster"/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  <a:latin typeface="Chalkduster"/>
                <a:cs typeface="Chalkduster"/>
              </a:rPr>
              <a:t>for </a:t>
            </a:r>
            <a:br>
              <a:rPr lang="en-US" sz="1800" b="1" dirty="0" smtClean="0">
                <a:solidFill>
                  <a:schemeClr val="tx1"/>
                </a:solidFill>
                <a:latin typeface="Chalkduster"/>
                <a:cs typeface="Chalkduster"/>
              </a:rPr>
            </a:br>
            <a:r>
              <a:rPr lang="en-US" sz="1800" b="1" dirty="0" smtClean="0">
                <a:solidFill>
                  <a:schemeClr val="tx1"/>
                </a:solidFill>
                <a:latin typeface="Chalkduster"/>
                <a:cs typeface="Chalkduster"/>
              </a:rPr>
              <a:t>Project </a:t>
            </a:r>
            <a:r>
              <a:rPr lang="en-US" sz="1800" b="1" dirty="0">
                <a:solidFill>
                  <a:schemeClr val="tx1"/>
                </a:solidFill>
                <a:latin typeface="Chalkduster"/>
                <a:cs typeface="Chalkduster"/>
              </a:rPr>
              <a:t>IDEAL PCC Advanced-level </a:t>
            </a:r>
            <a:r>
              <a:rPr lang="en-US" sz="1800" b="1" dirty="0" smtClean="0">
                <a:solidFill>
                  <a:schemeClr val="tx1"/>
                </a:solidFill>
                <a:latin typeface="Chalkduster"/>
                <a:cs typeface="Chalkduster"/>
              </a:rPr>
              <a:t/>
            </a:r>
            <a:br>
              <a:rPr lang="en-US" sz="1800" b="1" dirty="0" smtClean="0">
                <a:solidFill>
                  <a:schemeClr val="tx1"/>
                </a:solidFill>
                <a:latin typeface="Chalkduster"/>
                <a:cs typeface="Chalkduster"/>
              </a:rPr>
            </a:br>
            <a:r>
              <a:rPr lang="en-US" sz="1800" b="1" dirty="0" smtClean="0">
                <a:solidFill>
                  <a:schemeClr val="tx1"/>
                </a:solidFill>
                <a:latin typeface="Chalkduster"/>
                <a:cs typeface="Chalkduster"/>
              </a:rPr>
              <a:t>Adult </a:t>
            </a:r>
            <a:r>
              <a:rPr lang="en-US" sz="1800" b="1" dirty="0">
                <a:solidFill>
                  <a:schemeClr val="tx1"/>
                </a:solidFill>
                <a:latin typeface="Chalkduster"/>
                <a:cs typeface="Chalkduster"/>
              </a:rPr>
              <a:t>ESL </a:t>
            </a:r>
            <a:r>
              <a:rPr lang="en-US" sz="1800" b="1" dirty="0" smtClean="0">
                <a:solidFill>
                  <a:schemeClr val="tx1"/>
                </a:solidFill>
                <a:latin typeface="Chalkduster"/>
                <a:cs typeface="Chalkduster"/>
              </a:rPr>
              <a:t>Students</a:t>
            </a:r>
            <a:br>
              <a:rPr lang="en-US" sz="1800" b="1" dirty="0" smtClean="0">
                <a:solidFill>
                  <a:schemeClr val="tx1"/>
                </a:solidFill>
                <a:latin typeface="Chalkduster"/>
                <a:cs typeface="Chalkduster"/>
              </a:rPr>
            </a:br>
            <a:r>
              <a:rPr lang="en-US" sz="1800" b="1" dirty="0" smtClean="0">
                <a:solidFill>
                  <a:schemeClr val="tx1"/>
                </a:solidFill>
                <a:latin typeface="Chalkduster"/>
                <a:cs typeface="Chalkduster"/>
              </a:rPr>
              <a:t> Enrolled </a:t>
            </a:r>
            <a:r>
              <a:rPr lang="en-US" sz="1800" b="1" dirty="0">
                <a:solidFill>
                  <a:schemeClr val="tx1"/>
                </a:solidFill>
                <a:latin typeface="Chalkduster"/>
                <a:cs typeface="Chalkduster"/>
              </a:rPr>
              <a:t>in SkillsTutor </a:t>
            </a:r>
            <a:r>
              <a:rPr lang="en-US" sz="1800" b="1" dirty="0" smtClean="0">
                <a:solidFill>
                  <a:schemeClr val="tx1"/>
                </a:solidFill>
                <a:latin typeface="Chalkduster"/>
                <a:cs typeface="Chalkduster"/>
              </a:rPr>
              <a:t>Online</a:t>
            </a:r>
            <a:br>
              <a:rPr lang="en-US" sz="1800" b="1" dirty="0" smtClean="0">
                <a:solidFill>
                  <a:schemeClr val="tx1"/>
                </a:solidFill>
                <a:latin typeface="Chalkduster"/>
                <a:cs typeface="Chalkduster"/>
              </a:rPr>
            </a:br>
            <a:r>
              <a:rPr lang="en-US" sz="1800" b="1" dirty="0">
                <a:solidFill>
                  <a:schemeClr val="tx1"/>
                </a:solidFill>
                <a:latin typeface="Chalkduster"/>
                <a:cs typeface="Chalkduster"/>
              </a:rPr>
              <a:t/>
            </a:r>
            <a:br>
              <a:rPr lang="en-US" sz="1800" b="1" dirty="0">
                <a:solidFill>
                  <a:schemeClr val="tx1"/>
                </a:solidFill>
                <a:latin typeface="Chalkduster"/>
                <a:cs typeface="Chalkduster"/>
              </a:rPr>
            </a:br>
            <a:r>
              <a:rPr lang="en-US" sz="1800" b="1" dirty="0" smtClean="0">
                <a:solidFill>
                  <a:schemeClr val="tx1"/>
                </a:solidFill>
                <a:latin typeface="Chalkduster"/>
                <a:cs typeface="Chalkduster"/>
              </a:rPr>
              <a:t/>
            </a:r>
            <a:br>
              <a:rPr lang="en-US" sz="1800" b="1" dirty="0" smtClean="0">
                <a:solidFill>
                  <a:schemeClr val="tx1"/>
                </a:solidFill>
                <a:latin typeface="Chalkduster"/>
                <a:cs typeface="Chalkduster"/>
              </a:rPr>
            </a:br>
            <a:r>
              <a:rPr lang="en-US" sz="1800" b="1" dirty="0" smtClean="0">
                <a:solidFill>
                  <a:schemeClr val="tx1"/>
                </a:solidFill>
                <a:latin typeface="Chalkduster"/>
                <a:cs typeface="Chalkduster"/>
              </a:rPr>
              <a:t/>
            </a:r>
            <a:br>
              <a:rPr lang="en-US" sz="1800" b="1" dirty="0" smtClean="0">
                <a:solidFill>
                  <a:schemeClr val="tx1"/>
                </a:solidFill>
                <a:latin typeface="Chalkduster"/>
                <a:cs typeface="Chalkduster"/>
              </a:rPr>
            </a:br>
            <a:r>
              <a:rPr lang="en-US" sz="1800" b="1" dirty="0">
                <a:solidFill>
                  <a:schemeClr val="tx1"/>
                </a:solidFill>
                <a:latin typeface="Chalkduster"/>
                <a:cs typeface="Chalkduster"/>
              </a:rPr>
              <a:t/>
            </a:r>
            <a:br>
              <a:rPr lang="en-US" sz="1800" b="1" dirty="0">
                <a:solidFill>
                  <a:schemeClr val="tx1"/>
                </a:solidFill>
                <a:latin typeface="Chalkduster"/>
                <a:cs typeface="Chalkduster"/>
              </a:rPr>
            </a:br>
            <a:r>
              <a:rPr lang="en-US" sz="1800" b="1" dirty="0" smtClean="0">
                <a:solidFill>
                  <a:schemeClr val="tx1"/>
                </a:solidFill>
                <a:latin typeface="Chalkduster"/>
                <a:cs typeface="Chalkduster"/>
              </a:rPr>
              <a:t/>
            </a:r>
            <a:br>
              <a:rPr lang="en-US" sz="1800" b="1" dirty="0" smtClean="0">
                <a:solidFill>
                  <a:schemeClr val="tx1"/>
                </a:solidFill>
                <a:latin typeface="Chalkduster"/>
                <a:cs typeface="Chalkduster"/>
              </a:rPr>
            </a:br>
            <a:r>
              <a:rPr lang="en-US" sz="1800" b="1" dirty="0" smtClean="0">
                <a:solidFill>
                  <a:schemeClr val="tx1"/>
                </a:solidFill>
                <a:latin typeface="Chalkduster"/>
                <a:cs typeface="Chalkduster"/>
              </a:rPr>
              <a:t/>
            </a:r>
            <a:br>
              <a:rPr lang="en-US" sz="1800" b="1" dirty="0" smtClean="0">
                <a:solidFill>
                  <a:schemeClr val="tx1"/>
                </a:solidFill>
                <a:latin typeface="Chalkduster"/>
                <a:cs typeface="Chalkduster"/>
              </a:rPr>
            </a:br>
            <a:r>
              <a:rPr lang="en-US" sz="1800" dirty="0" smtClean="0">
                <a:latin typeface="Chalkduster"/>
                <a:cs typeface="Chalkduster"/>
              </a:rPr>
              <a:t/>
            </a:r>
            <a:br>
              <a:rPr lang="en-US" sz="1800" dirty="0" smtClean="0">
                <a:latin typeface="Chalkduster"/>
                <a:cs typeface="Chalkduster"/>
              </a:rPr>
            </a:br>
            <a:r>
              <a:rPr lang="en-US" sz="1800" dirty="0" smtClean="0">
                <a:solidFill>
                  <a:srgbClr val="103154"/>
                </a:solidFill>
                <a:latin typeface="Chalkduster"/>
                <a:cs typeface="Chalkduster"/>
              </a:rPr>
              <a:t>Kimberlee Raper</a:t>
            </a:r>
            <a:r>
              <a:rPr lang="en-US" sz="1600" dirty="0" smtClean="0">
                <a:solidFill>
                  <a:srgbClr val="103154"/>
                </a:solidFill>
                <a:latin typeface="Chalkduster"/>
                <a:cs typeface="Chalkduster"/>
              </a:rPr>
              <a:t/>
            </a:r>
            <a:br>
              <a:rPr lang="en-US" sz="1600" dirty="0" smtClean="0">
                <a:solidFill>
                  <a:srgbClr val="103154"/>
                </a:solidFill>
                <a:latin typeface="Chalkduster"/>
                <a:cs typeface="Chalkduster"/>
              </a:rPr>
            </a:br>
            <a:r>
              <a:rPr lang="en-US" sz="1600" dirty="0" smtClean="0">
                <a:solidFill>
                  <a:srgbClr val="103154"/>
                </a:solidFill>
                <a:latin typeface="Chalkduster"/>
                <a:cs typeface="Chalkduster"/>
              </a:rPr>
              <a:t>East Carolina University</a:t>
            </a:r>
            <a:br>
              <a:rPr lang="en-US" sz="1600" dirty="0" smtClean="0">
                <a:solidFill>
                  <a:srgbClr val="103154"/>
                </a:solidFill>
                <a:latin typeface="Chalkduster"/>
                <a:cs typeface="Chalkduster"/>
              </a:rPr>
            </a:br>
            <a:r>
              <a:rPr lang="en-US" sz="1600" dirty="0" smtClean="0">
                <a:solidFill>
                  <a:srgbClr val="103154"/>
                </a:solidFill>
                <a:latin typeface="Chalkduster"/>
                <a:cs typeface="Chalkduster"/>
              </a:rPr>
              <a:t>TALGS Conference </a:t>
            </a:r>
            <a:br>
              <a:rPr lang="en-US" sz="1600" dirty="0" smtClean="0">
                <a:solidFill>
                  <a:srgbClr val="103154"/>
                </a:solidFill>
                <a:latin typeface="Chalkduster"/>
                <a:cs typeface="Chalkduster"/>
              </a:rPr>
            </a:br>
            <a:r>
              <a:rPr lang="en-US" sz="1600" dirty="0" smtClean="0">
                <a:solidFill>
                  <a:srgbClr val="103154"/>
                </a:solidFill>
                <a:latin typeface="Chalkduster"/>
                <a:cs typeface="Chalkduster"/>
              </a:rPr>
              <a:t>16 February 2013</a:t>
            </a:r>
            <a:endParaRPr lang="en-US" sz="1600" dirty="0">
              <a:solidFill>
                <a:srgbClr val="103154"/>
              </a:solidFill>
              <a:latin typeface="Chalkduster"/>
              <a:cs typeface="Chalkduster"/>
            </a:endParaRPr>
          </a:p>
        </p:txBody>
      </p:sp>
      <p:pic>
        <p:nvPicPr>
          <p:cNvPr id="3" name="Picture 2" descr="0511-0908-2515-5709_boy_doing_math_homework_clipart_imag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634" y="2534434"/>
            <a:ext cx="1750000" cy="1580000"/>
          </a:xfrm>
          <a:prstGeom prst="rect">
            <a:avLst/>
          </a:prstGeom>
        </p:spPr>
      </p:pic>
      <p:pic>
        <p:nvPicPr>
          <p:cNvPr id="6" name="Picture 5" descr="Special-Programs-F.jpg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33888" y="493324"/>
            <a:ext cx="7710112" cy="4953403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56879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Literature Review: </a:t>
            </a:r>
            <a:b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</a:b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Main Ideas</a:t>
            </a:r>
            <a:endParaRPr lang="en-US" dirty="0">
              <a:solidFill>
                <a:srgbClr val="103154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W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ord problems with </a:t>
            </a:r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graphs or illustrations</a:t>
            </a:r>
          </a:p>
          <a:p>
            <a:pPr lvl="1"/>
            <a:r>
              <a:rPr lang="en-US" sz="1700" dirty="0">
                <a:solidFill>
                  <a:srgbClr val="FF6600"/>
                </a:solidFill>
                <a:latin typeface="Chalkduster"/>
                <a:cs typeface="Chalkduster"/>
              </a:rPr>
              <a:t>B</a:t>
            </a:r>
            <a:r>
              <a:rPr lang="en-US" sz="1700" dirty="0" smtClean="0">
                <a:solidFill>
                  <a:srgbClr val="FF6600"/>
                </a:solidFill>
                <a:latin typeface="Chalkduster"/>
                <a:cs typeface="Chalkduster"/>
              </a:rPr>
              <a:t>etter </a:t>
            </a:r>
            <a:r>
              <a:rPr lang="en-US" sz="1700" dirty="0">
                <a:solidFill>
                  <a:srgbClr val="FF6600"/>
                </a:solidFill>
                <a:latin typeface="Chalkduster"/>
                <a:cs typeface="Chalkduster"/>
              </a:rPr>
              <a:t>understood by ELLs even if the text </a:t>
            </a:r>
            <a:r>
              <a:rPr lang="en-US" sz="1700" dirty="0" smtClean="0">
                <a:solidFill>
                  <a:srgbClr val="FF6600"/>
                </a:solidFill>
                <a:latin typeface="Chalkduster"/>
                <a:cs typeface="Chalkduster"/>
              </a:rPr>
              <a:t>is</a:t>
            </a:r>
            <a:r>
              <a:rPr lang="en-US" sz="1700" dirty="0">
                <a:solidFill>
                  <a:srgbClr val="FF6600"/>
                </a:solidFill>
                <a:latin typeface="Chalkduster"/>
                <a:cs typeface="Chalkduster"/>
              </a:rPr>
              <a:t> </a:t>
            </a:r>
            <a:r>
              <a:rPr lang="en-US" sz="1700" dirty="0" smtClean="0">
                <a:solidFill>
                  <a:srgbClr val="FF6600"/>
                </a:solidFill>
                <a:latin typeface="Chalkduster"/>
                <a:cs typeface="Chalkduster"/>
              </a:rPr>
              <a:t>more </a:t>
            </a:r>
            <a:r>
              <a:rPr lang="en-US" sz="1700" dirty="0">
                <a:solidFill>
                  <a:srgbClr val="FF6600"/>
                </a:solidFill>
                <a:latin typeface="Chalkduster"/>
                <a:cs typeface="Chalkduster"/>
              </a:rPr>
              <a:t>linguistically </a:t>
            </a:r>
            <a:r>
              <a:rPr lang="en-US" sz="1700" dirty="0" smtClean="0">
                <a:solidFill>
                  <a:srgbClr val="FF6600"/>
                </a:solidFill>
                <a:latin typeface="Chalkduster"/>
                <a:cs typeface="Chalkduster"/>
              </a:rPr>
              <a:t>complex </a:t>
            </a:r>
            <a:endParaRPr lang="en-US" sz="1700" dirty="0">
              <a:solidFill>
                <a:srgbClr val="FF6600"/>
              </a:solidFill>
              <a:latin typeface="Chalkduster"/>
              <a:cs typeface="Chalkduster"/>
            </a:endParaRP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Learning/Relearning math concepts</a:t>
            </a:r>
          </a:p>
          <a:p>
            <a:r>
              <a:rPr lang="en-US" sz="1800" dirty="0" smtClean="0">
                <a:solidFill>
                  <a:srgbClr val="FF6600"/>
                </a:solidFill>
                <a:latin typeface="Chalkduster"/>
                <a:cs typeface="Chalkduster"/>
              </a:rPr>
              <a:t>Prior </a:t>
            </a:r>
            <a:r>
              <a:rPr lang="en-US" sz="1800" dirty="0">
                <a:solidFill>
                  <a:srgbClr val="FF6600"/>
                </a:solidFill>
                <a:latin typeface="Chalkduster"/>
                <a:cs typeface="Chalkduster"/>
              </a:rPr>
              <a:t>math </a:t>
            </a:r>
            <a:r>
              <a:rPr lang="en-US" sz="1800" dirty="0" smtClean="0">
                <a:solidFill>
                  <a:srgbClr val="FF6600"/>
                </a:solidFill>
                <a:latin typeface="Chalkduster"/>
                <a:cs typeface="Chalkduster"/>
              </a:rPr>
              <a:t>education, </a:t>
            </a:r>
            <a:r>
              <a:rPr lang="en-US" sz="1800" dirty="0">
                <a:solidFill>
                  <a:srgbClr val="FF6600"/>
                </a:solidFill>
                <a:latin typeface="Chalkduster"/>
                <a:cs typeface="Chalkduster"/>
              </a:rPr>
              <a:t>at any level in the L1, significantly impacts mathematical performance in the L2 </a:t>
            </a:r>
            <a:endParaRPr lang="en-US" sz="1800" dirty="0" smtClean="0">
              <a:solidFill>
                <a:srgbClr val="FF6600"/>
              </a:solidFill>
              <a:latin typeface="Chalkduster"/>
              <a:cs typeface="Chalkduster"/>
            </a:endParaRPr>
          </a:p>
          <a:p>
            <a:pPr lvl="1"/>
            <a:r>
              <a:rPr lang="en-US" sz="1700" dirty="0" smtClean="0">
                <a:solidFill>
                  <a:srgbClr val="FF6600"/>
                </a:solidFill>
                <a:latin typeface="Chalkduster"/>
                <a:cs typeface="Chalkduster"/>
              </a:rPr>
              <a:t>Learning/relearning math: Being “rusty” does not mean being “incompetent”</a:t>
            </a:r>
          </a:p>
        </p:txBody>
      </p:sp>
      <p:pic>
        <p:nvPicPr>
          <p:cNvPr id="4" name="Picture 3" descr="280px-ROFE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806" y="1815855"/>
            <a:ext cx="7371977" cy="4649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023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Main Ideas and </a:t>
            </a:r>
            <a:b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</a:b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Research Findings </a:t>
            </a:r>
            <a:endParaRPr lang="en-US" dirty="0">
              <a:solidFill>
                <a:srgbClr val="103154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Organizational Culture 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A </a:t>
            </a:r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major factor in ESL student success in 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mathematics:</a:t>
            </a:r>
          </a:p>
          <a:p>
            <a:pPr marL="685800" lvl="2" indent="0">
              <a:buNone/>
            </a:pP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Respect</a:t>
            </a:r>
          </a:p>
          <a:p>
            <a:pPr marL="685800" lvl="2" indent="0">
              <a:buNone/>
            </a:pPr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C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onstant </a:t>
            </a:r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reinforcement 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of concepts</a:t>
            </a:r>
          </a:p>
          <a:p>
            <a:pPr marL="685800" lvl="2" indent="0">
              <a:buNone/>
            </a:pPr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P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eer </a:t>
            </a:r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tutoring and 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collaboration</a:t>
            </a:r>
          </a:p>
          <a:p>
            <a:pPr marL="685800" lvl="2" indent="0">
              <a:buNone/>
            </a:pP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Belief that ALL students can learn</a:t>
            </a:r>
          </a:p>
          <a:p>
            <a:pPr marL="685800" lvl="2" indent="0">
              <a:buNone/>
            </a:pP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Teachers </a:t>
            </a:r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genuinely concerned 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about students </a:t>
            </a:r>
          </a:p>
          <a:p>
            <a:pPr marL="685800" lvl="2" indent="0">
              <a:buNone/>
            </a:pP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Student</a:t>
            </a:r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-centered 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instruction </a:t>
            </a:r>
            <a:endParaRPr lang="en-US" dirty="0">
              <a:solidFill>
                <a:srgbClr val="B91329"/>
              </a:solidFill>
              <a:latin typeface="Chalkduster"/>
              <a:cs typeface="Chalkduster"/>
            </a:endParaRPr>
          </a:p>
          <a:p>
            <a:endParaRPr lang="en-US" dirty="0">
              <a:solidFill>
                <a:srgbClr val="B91329"/>
              </a:solidFill>
              <a:latin typeface="Chalkduster"/>
              <a:cs typeface="Chalkduster"/>
            </a:endParaRPr>
          </a:p>
          <a:p>
            <a:endParaRPr lang="en-US" sz="1700" dirty="0" smtClean="0">
              <a:solidFill>
                <a:srgbClr val="FF6600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 descr="pitt_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396" y="5115285"/>
            <a:ext cx="5829300" cy="1181100"/>
          </a:xfrm>
          <a:prstGeom prst="rect">
            <a:avLst/>
          </a:prstGeom>
        </p:spPr>
      </p:pic>
      <p:pic>
        <p:nvPicPr>
          <p:cNvPr id="5" name="Picture 4" descr="images-10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75" t="11888" r="11839"/>
          <a:stretch/>
        </p:blipFill>
        <p:spPr>
          <a:xfrm>
            <a:off x="4891212" y="5293008"/>
            <a:ext cx="2035111" cy="77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126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SLTransitionMathClassFall20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00"/>
            <a:ext cx="9144000" cy="6832600"/>
          </a:xfrm>
          <a:prstGeom prst="rect">
            <a:avLst/>
          </a:prstGeom>
          <a:ln w="76200" cmpd="sng">
            <a:solidFill>
              <a:srgbClr val="0000FF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218773" y="641383"/>
            <a:ext cx="67866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Chalkduster"/>
                <a:cs typeface="Chalkduster"/>
              </a:rPr>
              <a:t>Pitt Community College ESL Transition Math Class Fall 2012</a:t>
            </a:r>
            <a:endParaRPr lang="en-US" sz="2800" b="1" dirty="0">
              <a:latin typeface="Chalkduster"/>
              <a:cs typeface="Chalkduster"/>
            </a:endParaRPr>
          </a:p>
        </p:txBody>
      </p:sp>
      <p:pic>
        <p:nvPicPr>
          <p:cNvPr id="5" name="Picture 4" descr="project_ideal_logo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21"/>
          <a:stretch/>
        </p:blipFill>
        <p:spPr>
          <a:xfrm>
            <a:off x="4702049" y="5872900"/>
            <a:ext cx="4324527" cy="8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428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Method: Examples of  Instructional Strategies </a:t>
            </a:r>
            <a:endParaRPr lang="en-US" dirty="0">
              <a:solidFill>
                <a:srgbClr val="103154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8810" y="1865854"/>
            <a:ext cx="7583488" cy="400722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solidFill>
                <a:srgbClr val="103154"/>
              </a:solidFill>
              <a:latin typeface="Chalkduster"/>
              <a:cs typeface="Chalkduster"/>
            </a:endParaRPr>
          </a:p>
          <a:p>
            <a:pPr lvl="2"/>
            <a:endParaRPr lang="en-US" dirty="0" smtClean="0">
              <a:latin typeface="Chalkduster"/>
              <a:cs typeface="Chalkduster"/>
            </a:endParaRPr>
          </a:p>
          <a:p>
            <a:pPr marL="685800" lvl="2" indent="0">
              <a:buNone/>
            </a:pPr>
            <a:endParaRPr lang="en-US" dirty="0"/>
          </a:p>
        </p:txBody>
      </p:sp>
      <p:pic>
        <p:nvPicPr>
          <p:cNvPr id="5" name="Picture 4" descr="fraction_decimal_poster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765" y="1691778"/>
            <a:ext cx="6098797" cy="4768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890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halkduster"/>
                <a:cs typeface="Chalkduster"/>
              </a:rPr>
              <a:t>Potentially Difficult</a:t>
            </a:r>
            <a:r>
              <a:rPr lang="en-US" sz="3600" dirty="0" smtClean="0">
                <a:latin typeface="Chalkduster"/>
                <a:cs typeface="Chalkduster"/>
              </a:rPr>
              <a:t/>
            </a:r>
            <a:br>
              <a:rPr lang="en-US" sz="3600" dirty="0" smtClean="0">
                <a:latin typeface="Chalkduster"/>
                <a:cs typeface="Chalkduster"/>
              </a:rPr>
            </a:br>
            <a:r>
              <a:rPr lang="en-US" sz="2700" dirty="0" smtClean="0">
                <a:latin typeface="Chalkduster"/>
                <a:cs typeface="Chalkduster"/>
              </a:rPr>
              <a:t>Concepts and Terminology</a:t>
            </a:r>
            <a:endParaRPr lang="en-US" sz="2700" dirty="0">
              <a:latin typeface="Chalkduster"/>
              <a:cs typeface="Chalkduster"/>
            </a:endParaRPr>
          </a:p>
        </p:txBody>
      </p:sp>
      <p:pic>
        <p:nvPicPr>
          <p:cNvPr id="8" name="Content Placeholder 7" descr="images-7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94" r="-551"/>
          <a:stretch/>
        </p:blipFill>
        <p:spPr>
          <a:xfrm>
            <a:off x="6234187" y="209925"/>
            <a:ext cx="2686788" cy="1228908"/>
          </a:xfrm>
        </p:spPr>
      </p:pic>
      <p:pic>
        <p:nvPicPr>
          <p:cNvPr id="11" name="Picture 10" descr="MATH_1_WORDS_WORDS_WORDS_1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216" y="1781885"/>
            <a:ext cx="3586694" cy="4255397"/>
          </a:xfrm>
          <a:prstGeom prst="rect">
            <a:avLst/>
          </a:prstGeom>
        </p:spPr>
      </p:pic>
      <p:pic>
        <p:nvPicPr>
          <p:cNvPr id="12" name="Picture 11" descr="common-geometry-formula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04" y="1687418"/>
            <a:ext cx="4524594" cy="4795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235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0339883394174796_iNJNVnap_c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49" y="882306"/>
            <a:ext cx="7035800" cy="4953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920635" y="5951386"/>
            <a:ext cx="4583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Potential Word Problem Problems</a:t>
            </a:r>
            <a:endParaRPr lang="en-US" dirty="0">
              <a:solidFill>
                <a:srgbClr val="B91329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805396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2-15 at 8.47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252" y="0"/>
            <a:ext cx="7266339" cy="6858000"/>
          </a:xfrm>
          <a:prstGeom prst="rect">
            <a:avLst/>
          </a:prstGeom>
        </p:spPr>
      </p:pic>
      <p:pic>
        <p:nvPicPr>
          <p:cNvPr id="4" name="Picture 3" descr="b_skillstutor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934" y="1122626"/>
            <a:ext cx="1905000" cy="107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782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07986" y="273889"/>
            <a:ext cx="571182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ESL Student Survey Questionnaire 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Results: </a:t>
            </a: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14 responded/4 did not respond </a:t>
            </a:r>
          </a:p>
          <a:p>
            <a:endParaRPr lang="en-US" dirty="0">
              <a:solidFill>
                <a:srgbClr val="103154"/>
              </a:solidFill>
              <a:latin typeface="Chalkduster"/>
              <a:cs typeface="Chalkduster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07986" y="882508"/>
            <a:ext cx="7964420" cy="60631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1. Why </a:t>
            </a:r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did you enroll in the SkillsTutor program?		</a:t>
            </a:r>
          </a:p>
          <a:p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	100% GED transition</a:t>
            </a:r>
          </a:p>
          <a:p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 </a:t>
            </a:r>
          </a:p>
          <a:p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2. What do you think are your weak areas in math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?</a:t>
            </a:r>
            <a:r>
              <a:rPr lang="en-US" b="1" dirty="0">
                <a:latin typeface="Lucida Grande"/>
                <a:ea typeface="Lucida Grande"/>
                <a:cs typeface="Lucida Grande"/>
              </a:rPr>
              <a:t> </a:t>
            </a:r>
            <a:endParaRPr lang="en-US" dirty="0">
              <a:solidFill>
                <a:srgbClr val="103154"/>
              </a:solidFill>
              <a:latin typeface="Chalkduster"/>
              <a:cs typeface="Chalkduster"/>
            </a:endParaRPr>
          </a:p>
          <a:p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     Percent/Decimals    Division    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Fractions</a:t>
            </a:r>
          </a:p>
          <a:p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			14/14			  8/14		    8/14</a:t>
            </a:r>
            <a:endParaRPr lang="en-US" dirty="0">
              <a:solidFill>
                <a:srgbClr val="B91329"/>
              </a:solidFill>
              <a:latin typeface="Chalkduster"/>
              <a:cs typeface="Chalkduster"/>
            </a:endParaRP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                   Geometry       Algebra    </a:t>
            </a:r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	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	</a:t>
            </a:r>
            <a:r>
              <a:rPr lang="en-US" sz="2800" dirty="0" smtClean="0">
                <a:solidFill>
                  <a:srgbClr val="FF6600"/>
                </a:solidFill>
                <a:latin typeface="Chalkduster"/>
                <a:cs typeface="Chalkduster"/>
              </a:rPr>
              <a:t>   </a:t>
            </a:r>
          </a:p>
          <a:p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	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	              7/14			   7/14		</a:t>
            </a:r>
            <a:endParaRPr lang="en-US" dirty="0">
              <a:solidFill>
                <a:srgbClr val="B91329"/>
              </a:solidFill>
              <a:latin typeface="Chalkduster"/>
              <a:cs typeface="Chalkduster"/>
            </a:endParaRP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3</a:t>
            </a:r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. Are you doing SkillsTutor online? </a:t>
            </a:r>
            <a:r>
              <a:rPr lang="en-US" dirty="0" smtClean="0">
                <a:latin typeface="ＭＳ ゴシック"/>
                <a:ea typeface="ＭＳ ゴシック"/>
                <a:cs typeface="ＭＳ ゴシック"/>
              </a:rPr>
              <a:t> </a:t>
            </a:r>
            <a:endParaRPr lang="en-US" dirty="0">
              <a:solidFill>
                <a:srgbClr val="103154"/>
              </a:solidFill>
              <a:latin typeface="Chalkduster"/>
              <a:cs typeface="Chalkduster"/>
            </a:endParaRPr>
          </a:p>
          <a:p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	100% Yes				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                     </a:t>
            </a:r>
            <a:endParaRPr lang="en-US" sz="2800" dirty="0">
              <a:solidFill>
                <a:srgbClr val="B91329"/>
              </a:solidFill>
              <a:latin typeface="Chalkduster"/>
              <a:cs typeface="Chalkduster"/>
            </a:endParaRPr>
          </a:p>
          <a:p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 </a:t>
            </a:r>
          </a:p>
          <a:p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4. 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As of Nov. 20, 2012, what </a:t>
            </a:r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level 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were </a:t>
            </a:r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you working 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on?</a:t>
            </a:r>
            <a:endParaRPr lang="en-US" dirty="0">
              <a:solidFill>
                <a:srgbClr val="103154"/>
              </a:solidFill>
              <a:latin typeface="Chalkduster"/>
              <a:cs typeface="Chalkduster"/>
            </a:endParaRPr>
          </a:p>
          <a:p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 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Beginning </a:t>
            </a:r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ABC 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  Basic </a:t>
            </a:r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Math 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  Intermediate   Algebra</a:t>
            </a:r>
          </a:p>
          <a:p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	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   3/14		    5/14		</a:t>
            </a:r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 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  5/14		</a:t>
            </a:r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 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  1/14</a:t>
            </a:r>
          </a:p>
          <a:p>
            <a:endParaRPr lang="en-US" dirty="0">
              <a:solidFill>
                <a:srgbClr val="103154"/>
              </a:solidFill>
              <a:latin typeface="Chalkduster"/>
              <a:cs typeface="Chalkduster"/>
            </a:endParaRP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5. Are </a:t>
            </a:r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you able to complete the 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ST online </a:t>
            </a:r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before or after the F2F class?  </a:t>
            </a:r>
          </a:p>
          <a:p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	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				Before 	      After</a:t>
            </a:r>
          </a:p>
          <a:p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	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			</a:t>
            </a:r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 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  2/14 15%     12/14 85%</a:t>
            </a:r>
            <a:endParaRPr lang="en-US" dirty="0">
              <a:solidFill>
                <a:srgbClr val="B91329"/>
              </a:solidFill>
              <a:latin typeface="Chalkduster"/>
              <a:cs typeface="Chalkduster"/>
            </a:endParaRPr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5" name="Division 4"/>
          <p:cNvSpPr/>
          <p:nvPr/>
        </p:nvSpPr>
        <p:spPr>
          <a:xfrm>
            <a:off x="7039563" y="3080274"/>
            <a:ext cx="914400" cy="914400"/>
          </a:xfrm>
          <a:prstGeom prst="mathDivide">
            <a:avLst/>
          </a:prstGeom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Multiply 5"/>
          <p:cNvSpPr/>
          <p:nvPr/>
        </p:nvSpPr>
        <p:spPr>
          <a:xfrm>
            <a:off x="7636270" y="1771946"/>
            <a:ext cx="914400" cy="914400"/>
          </a:xfrm>
          <a:prstGeom prst="mathMultiply">
            <a:avLst/>
          </a:prstGeom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82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27010" y="944373"/>
            <a:ext cx="790041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85768" y="889843"/>
            <a:ext cx="6428232" cy="5355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6. Is </a:t>
            </a:r>
            <a:r>
              <a:rPr lang="en-US" dirty="0">
                <a:latin typeface="Chalkduster"/>
                <a:cs typeface="Chalkduster"/>
              </a:rPr>
              <a:t>ST helping you to learn math concepts?</a:t>
            </a:r>
          </a:p>
          <a:p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	100% 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Yes, but not enough explanation of 	concepts, so they just “</a:t>
            </a:r>
            <a:r>
              <a:rPr lang="en-US" dirty="0" err="1" smtClean="0">
                <a:solidFill>
                  <a:srgbClr val="B91329"/>
                </a:solidFill>
                <a:latin typeface="Chalkduster"/>
                <a:cs typeface="Chalkduster"/>
              </a:rPr>
              <a:t>google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” it. </a:t>
            </a:r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				</a:t>
            </a:r>
          </a:p>
          <a:p>
            <a:r>
              <a:rPr lang="en-US" dirty="0">
                <a:latin typeface="Chalkduster"/>
                <a:cs typeface="Chalkduster"/>
              </a:rPr>
              <a:t>7. Is the F2F class helping you to learn math concepts?</a:t>
            </a:r>
          </a:p>
          <a:p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	100% 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Yes, better than online   </a:t>
            </a:r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		</a:t>
            </a:r>
          </a:p>
          <a:p>
            <a:r>
              <a:rPr lang="en-US" dirty="0">
                <a:latin typeface="Chalkduster"/>
                <a:cs typeface="Chalkduster"/>
              </a:rPr>
              <a:t> </a:t>
            </a:r>
          </a:p>
          <a:p>
            <a:r>
              <a:rPr lang="en-US" dirty="0">
                <a:latin typeface="Chalkduster"/>
                <a:cs typeface="Chalkduster"/>
              </a:rPr>
              <a:t>8. Is F2F better for you? 						</a:t>
            </a:r>
          </a:p>
          <a:p>
            <a:r>
              <a:rPr lang="en-US" dirty="0">
                <a:latin typeface="Chalkduster"/>
                <a:cs typeface="Chalkduster"/>
              </a:rPr>
              <a:t>	</a:t>
            </a:r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100% 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Yes, prefer face-to-face instruction</a:t>
            </a:r>
            <a:endParaRPr lang="en-US" dirty="0">
              <a:solidFill>
                <a:srgbClr val="B91329"/>
              </a:solidFill>
              <a:latin typeface="Chalkduster"/>
              <a:cs typeface="Chalkduster"/>
            </a:endParaRPr>
          </a:p>
          <a:p>
            <a:r>
              <a:rPr lang="en-US" dirty="0">
                <a:latin typeface="Chalkduster"/>
                <a:cs typeface="Chalkduster"/>
              </a:rPr>
              <a:t> </a:t>
            </a:r>
          </a:p>
          <a:p>
            <a:r>
              <a:rPr lang="en-US" dirty="0">
                <a:latin typeface="Chalkduster"/>
                <a:cs typeface="Chalkduster"/>
              </a:rPr>
              <a:t>9. Do you think ST hybrid class should  </a:t>
            </a:r>
            <a:r>
              <a:rPr lang="en-US" dirty="0" smtClean="0">
                <a:latin typeface="Chalkduster"/>
                <a:cs typeface="Chalkduster"/>
              </a:rPr>
              <a:t> </a:t>
            </a:r>
          </a:p>
          <a:p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smtClean="0">
                <a:latin typeface="Chalkduster"/>
                <a:cs typeface="Chalkduster"/>
              </a:rPr>
              <a:t>  continue</a:t>
            </a:r>
            <a:r>
              <a:rPr lang="en-US" dirty="0">
                <a:latin typeface="Chalkduster"/>
                <a:cs typeface="Chalkduster"/>
              </a:rPr>
              <a:t>? 			</a:t>
            </a:r>
          </a:p>
          <a:p>
            <a:r>
              <a:rPr lang="en-US" dirty="0">
                <a:solidFill>
                  <a:srgbClr val="FF6600"/>
                </a:solidFill>
                <a:latin typeface="Chalkduster"/>
                <a:cs typeface="Chalkduster"/>
              </a:rPr>
              <a:t>	</a:t>
            </a:r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100% Yes</a:t>
            </a:r>
          </a:p>
          <a:p>
            <a:r>
              <a:rPr lang="en-US" dirty="0">
                <a:latin typeface="Chalkduster"/>
                <a:cs typeface="Chalkduster"/>
              </a:rPr>
              <a:t> </a:t>
            </a:r>
          </a:p>
          <a:p>
            <a:r>
              <a:rPr lang="en-US" dirty="0">
                <a:latin typeface="Chalkduster"/>
                <a:cs typeface="Chalkduster"/>
              </a:rPr>
              <a:t>10. Would you take this class again? 				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100</a:t>
            </a:r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% 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Yes</a:t>
            </a:r>
          </a:p>
          <a:p>
            <a:endParaRPr lang="en-US" dirty="0">
              <a:latin typeface="Chalkduster"/>
              <a:cs typeface="Chalkduster"/>
            </a:endParaRPr>
          </a:p>
          <a:p>
            <a:endParaRPr lang="en-US" dirty="0"/>
          </a:p>
        </p:txBody>
      </p:sp>
      <p:sp>
        <p:nvSpPr>
          <p:cNvPr id="2" name="Plus 1"/>
          <p:cNvSpPr/>
          <p:nvPr/>
        </p:nvSpPr>
        <p:spPr>
          <a:xfrm>
            <a:off x="7316512" y="944373"/>
            <a:ext cx="914400" cy="914400"/>
          </a:xfrm>
          <a:prstGeom prst="mathPlus">
            <a:avLst/>
          </a:prstGeom>
          <a:ln>
            <a:solidFill>
              <a:srgbClr val="B9132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91329"/>
              </a:solidFill>
            </a:endParaRPr>
          </a:p>
        </p:txBody>
      </p:sp>
      <p:sp>
        <p:nvSpPr>
          <p:cNvPr id="6" name="Multiply 5"/>
          <p:cNvSpPr/>
          <p:nvPr/>
        </p:nvSpPr>
        <p:spPr>
          <a:xfrm>
            <a:off x="7316512" y="4343007"/>
            <a:ext cx="914400" cy="914400"/>
          </a:xfrm>
          <a:prstGeom prst="mathMultiply">
            <a:avLst/>
          </a:prstGeom>
          <a:ln>
            <a:solidFill>
              <a:srgbClr val="B9132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Minus 7"/>
          <p:cNvSpPr/>
          <p:nvPr/>
        </p:nvSpPr>
        <p:spPr>
          <a:xfrm rot="955256">
            <a:off x="7417411" y="2588905"/>
            <a:ext cx="914400" cy="914400"/>
          </a:xfrm>
          <a:prstGeom prst="mathMinus">
            <a:avLst/>
          </a:prstGeom>
          <a:ln>
            <a:solidFill>
              <a:srgbClr val="B9132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597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27010" y="944373"/>
            <a:ext cx="790041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85768" y="889843"/>
            <a:ext cx="6428232" cy="5632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Chalkduster"/>
                <a:cs typeface="Chalkduster"/>
              </a:rPr>
              <a:t>11. Do you think you need this class again? 			    Yes           Maybe</a:t>
            </a:r>
          </a:p>
          <a:p>
            <a:r>
              <a:rPr lang="en-US" dirty="0">
                <a:latin typeface="Chalkduster"/>
                <a:cs typeface="Chalkduster"/>
              </a:rPr>
              <a:t>		</a:t>
            </a:r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11/14 77%	     3/14 23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%</a:t>
            </a:r>
          </a:p>
          <a:p>
            <a:endParaRPr lang="en-US" dirty="0">
              <a:solidFill>
                <a:srgbClr val="B91329"/>
              </a:solidFill>
              <a:latin typeface="Chalkduster"/>
              <a:cs typeface="Chalkduster"/>
            </a:endParaRPr>
          </a:p>
          <a:p>
            <a:pPr marL="342900" indent="-342900">
              <a:buAutoNum type="arabicPeriod" startAt="12"/>
            </a:pPr>
            <a:r>
              <a:rPr lang="en-US" dirty="0" smtClean="0">
                <a:latin typeface="Chalkduster"/>
                <a:cs typeface="Chalkduster"/>
              </a:rPr>
              <a:t>Do </a:t>
            </a:r>
            <a:r>
              <a:rPr lang="en-US" dirty="0">
                <a:latin typeface="Chalkduster"/>
                <a:cs typeface="Chalkduster"/>
              </a:rPr>
              <a:t>you think the F2F teacher is doing a </a:t>
            </a:r>
            <a:r>
              <a:rPr lang="en-US" dirty="0" smtClean="0">
                <a:latin typeface="Chalkduster"/>
                <a:cs typeface="Chalkduster"/>
              </a:rPr>
              <a:t>  </a:t>
            </a:r>
          </a:p>
          <a:p>
            <a:r>
              <a:rPr lang="en-US" dirty="0" smtClean="0">
                <a:latin typeface="Chalkduster"/>
                <a:cs typeface="Chalkduster"/>
              </a:rPr>
              <a:t>   good </a:t>
            </a:r>
            <a:r>
              <a:rPr lang="en-US" dirty="0">
                <a:latin typeface="Chalkduster"/>
                <a:cs typeface="Chalkduster"/>
              </a:rPr>
              <a:t>job? 		</a:t>
            </a:r>
          </a:p>
          <a:p>
            <a:r>
              <a:rPr lang="en-US" dirty="0">
                <a:latin typeface="Chalkduster"/>
                <a:cs typeface="Chalkduster"/>
              </a:rPr>
              <a:t>	</a:t>
            </a:r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100% Yes</a:t>
            </a:r>
          </a:p>
          <a:p>
            <a:r>
              <a:rPr lang="en-US" dirty="0">
                <a:solidFill>
                  <a:srgbClr val="FF6600"/>
                </a:solidFill>
                <a:latin typeface="Chalkduster"/>
                <a:cs typeface="Chalkduster"/>
              </a:rPr>
              <a:t> </a:t>
            </a:r>
          </a:p>
          <a:p>
            <a:r>
              <a:rPr lang="en-US" dirty="0">
                <a:latin typeface="Chalkduster"/>
                <a:cs typeface="Chalkduster"/>
              </a:rPr>
              <a:t>13. Would you recommend the Skills Tutor </a:t>
            </a:r>
            <a:r>
              <a:rPr lang="en-US" dirty="0" smtClean="0">
                <a:latin typeface="Chalkduster"/>
                <a:cs typeface="Chalkduster"/>
              </a:rPr>
              <a:t>  </a:t>
            </a:r>
          </a:p>
          <a:p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smtClean="0">
                <a:latin typeface="Chalkduster"/>
                <a:cs typeface="Chalkduster"/>
              </a:rPr>
              <a:t>   hybrid </a:t>
            </a:r>
            <a:r>
              <a:rPr lang="en-US" dirty="0">
                <a:latin typeface="Chalkduster"/>
                <a:cs typeface="Chalkduster"/>
              </a:rPr>
              <a:t>class to </a:t>
            </a:r>
            <a:r>
              <a:rPr lang="en-US" dirty="0" smtClean="0">
                <a:latin typeface="Chalkduster"/>
                <a:cs typeface="Chalkduster"/>
              </a:rPr>
              <a:t>other ESL </a:t>
            </a:r>
            <a:r>
              <a:rPr lang="en-US" dirty="0">
                <a:latin typeface="Chalkduster"/>
                <a:cs typeface="Chalkduster"/>
              </a:rPr>
              <a:t>students? 	</a:t>
            </a:r>
          </a:p>
          <a:p>
            <a:r>
              <a:rPr lang="en-US" dirty="0">
                <a:latin typeface="Chalkduster"/>
                <a:cs typeface="Chalkduster"/>
              </a:rPr>
              <a:t>	</a:t>
            </a:r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100% Yes</a:t>
            </a:r>
          </a:p>
          <a:p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 </a:t>
            </a:r>
          </a:p>
          <a:p>
            <a:r>
              <a:rPr lang="en-US" dirty="0">
                <a:latin typeface="Chalkduster"/>
                <a:cs typeface="Chalkduster"/>
              </a:rPr>
              <a:t>14. How long have you been in ESL classes at </a:t>
            </a:r>
            <a:r>
              <a:rPr lang="en-US" dirty="0" smtClean="0">
                <a:latin typeface="Chalkduster"/>
                <a:cs typeface="Chalkduster"/>
              </a:rPr>
              <a:t>  </a:t>
            </a:r>
          </a:p>
          <a:p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smtClean="0">
                <a:latin typeface="Chalkduster"/>
                <a:cs typeface="Chalkduster"/>
              </a:rPr>
              <a:t>   PCC</a:t>
            </a:r>
            <a:r>
              <a:rPr lang="en-US" dirty="0">
                <a:latin typeface="Chalkduster"/>
                <a:cs typeface="Chalkduster"/>
              </a:rPr>
              <a:t>?</a:t>
            </a:r>
          </a:p>
          <a:p>
            <a:r>
              <a:rPr lang="en-US" dirty="0">
                <a:latin typeface="Chalkduster"/>
                <a:cs typeface="Chalkduster"/>
              </a:rPr>
              <a:t>		</a:t>
            </a:r>
            <a:r>
              <a:rPr lang="en-US" dirty="0" smtClean="0">
                <a:latin typeface="Chalkduster"/>
                <a:cs typeface="Chalkduster"/>
              </a:rPr>
              <a:t>&lt; </a:t>
            </a:r>
            <a:r>
              <a:rPr lang="en-US" dirty="0">
                <a:latin typeface="Chalkduster"/>
                <a:cs typeface="Chalkduster"/>
              </a:rPr>
              <a:t>year 	  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>
                <a:latin typeface="Chalkduster"/>
                <a:cs typeface="Chalkduster"/>
              </a:rPr>
              <a:t>one </a:t>
            </a:r>
            <a:r>
              <a:rPr lang="en-US" dirty="0" smtClean="0">
                <a:latin typeface="Chalkduster"/>
                <a:cs typeface="Chalkduster"/>
              </a:rPr>
              <a:t>year</a:t>
            </a:r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smtClean="0">
                <a:latin typeface="Chalkduster"/>
                <a:cs typeface="Chalkduster"/>
              </a:rPr>
              <a:t>     &gt;</a:t>
            </a:r>
            <a:r>
              <a:rPr lang="en-US" dirty="0">
                <a:latin typeface="Chalkduster"/>
                <a:cs typeface="Chalkduster"/>
              </a:rPr>
              <a:t>year</a:t>
            </a:r>
          </a:p>
          <a:p>
            <a:r>
              <a:rPr lang="en-US" dirty="0"/>
              <a:t> </a:t>
            </a:r>
            <a:r>
              <a:rPr lang="en-US" dirty="0" smtClean="0"/>
              <a:t>		     </a:t>
            </a:r>
            <a:r>
              <a:rPr lang="en-US" dirty="0" smtClean="0">
                <a:solidFill>
                  <a:srgbClr val="B91329"/>
                </a:solidFill>
              </a:rPr>
              <a:t> 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21%	      14%		    65%</a:t>
            </a:r>
          </a:p>
          <a:p>
            <a:endParaRPr lang="en-US" dirty="0" smtClean="0">
              <a:solidFill>
                <a:srgbClr val="FF6600"/>
              </a:solidFill>
              <a:latin typeface="Chalkduster"/>
              <a:cs typeface="Chalkduster"/>
            </a:endParaRP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15. Do you plan to take the GED in English?</a:t>
            </a:r>
          </a:p>
          <a:p>
            <a:r>
              <a:rPr lang="en-US" dirty="0">
                <a:solidFill>
                  <a:srgbClr val="FF6600"/>
                </a:solidFill>
                <a:latin typeface="Chalkduster"/>
                <a:cs typeface="Chalkduster"/>
              </a:rPr>
              <a:t>	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100% Yes, because they want/need to know 	everything in English</a:t>
            </a:r>
            <a:endParaRPr lang="en-US" dirty="0">
              <a:solidFill>
                <a:srgbClr val="B91329"/>
              </a:solidFill>
              <a:latin typeface="Chalkduster"/>
              <a:cs typeface="Chalkduster"/>
            </a:endParaRPr>
          </a:p>
        </p:txBody>
      </p:sp>
      <p:sp>
        <p:nvSpPr>
          <p:cNvPr id="4" name="Not Equal 3"/>
          <p:cNvSpPr/>
          <p:nvPr/>
        </p:nvSpPr>
        <p:spPr>
          <a:xfrm rot="1945515">
            <a:off x="7531666" y="4477273"/>
            <a:ext cx="914400" cy="914400"/>
          </a:xfrm>
          <a:prstGeom prst="mathNotEqual">
            <a:avLst/>
          </a:prstGeom>
          <a:ln>
            <a:solidFill>
              <a:srgbClr val="B9132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Division 5"/>
          <p:cNvSpPr/>
          <p:nvPr/>
        </p:nvSpPr>
        <p:spPr>
          <a:xfrm rot="20118738">
            <a:off x="7531666" y="2505104"/>
            <a:ext cx="914400" cy="914400"/>
          </a:xfrm>
          <a:prstGeom prst="mathDivide">
            <a:avLst/>
          </a:prstGeom>
          <a:ln>
            <a:solidFill>
              <a:srgbClr val="B9132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qual 6"/>
          <p:cNvSpPr/>
          <p:nvPr/>
        </p:nvSpPr>
        <p:spPr>
          <a:xfrm rot="975989">
            <a:off x="7554624" y="432643"/>
            <a:ext cx="914400" cy="914400"/>
          </a:xfrm>
          <a:prstGeom prst="mathEqual">
            <a:avLst/>
          </a:prstGeom>
          <a:ln>
            <a:solidFill>
              <a:srgbClr val="B9132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528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1264604">
            <a:off x="779464" y="2163716"/>
            <a:ext cx="7583488" cy="390463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Preliminary Interview with Jan Fisher, PCC ESL Coordinator</a:t>
            </a:r>
          </a:p>
          <a:p>
            <a:pPr marL="349250" lvl="1" indent="0">
              <a:buNone/>
            </a:pPr>
            <a:r>
              <a:rPr lang="en-US" sz="1800" b="1" dirty="0" smtClean="0">
                <a:solidFill>
                  <a:srgbClr val="B91329"/>
                </a:solidFill>
                <a:latin typeface="Chalkduster"/>
                <a:cs typeface="Chalkduster"/>
              </a:rPr>
              <a:t>What is SkillsTutor and why is PCC conducting a SkillsTutor hybrid pilot program at this time?</a:t>
            </a:r>
          </a:p>
          <a:p>
            <a:pPr marL="349250" lvl="1" indent="0">
              <a:buNone/>
            </a:pPr>
            <a:r>
              <a:rPr lang="en-US" sz="1800" b="1" dirty="0" smtClean="0">
                <a:solidFill>
                  <a:srgbClr val="B91329"/>
                </a:solidFill>
                <a:latin typeface="Chalkduster"/>
                <a:cs typeface="Chalkduster"/>
              </a:rPr>
              <a:t> </a:t>
            </a:r>
          </a:p>
          <a:p>
            <a:pPr marL="349250" lvl="1" indent="0">
              <a:buNone/>
            </a:pPr>
            <a:r>
              <a:rPr lang="en-US" sz="1800" b="1" dirty="0" smtClean="0">
                <a:solidFill>
                  <a:srgbClr val="B91329"/>
                </a:solidFill>
                <a:latin typeface="Chalkduster"/>
                <a:cs typeface="Chalkduster"/>
              </a:rPr>
              <a:t>How did you select the SkillsTutor instructors for the ESL transition class?</a:t>
            </a:r>
          </a:p>
          <a:p>
            <a:pPr marL="349250" lvl="1" indent="0">
              <a:buNone/>
            </a:pPr>
            <a:endParaRPr lang="en-US" sz="1800" dirty="0" smtClean="0">
              <a:solidFill>
                <a:srgbClr val="B91329"/>
              </a:solidFill>
              <a:latin typeface="Chalkduster"/>
              <a:cs typeface="Chalkduster"/>
            </a:endParaRPr>
          </a:p>
          <a:p>
            <a:pPr marL="349250" lvl="1" indent="0">
              <a:buNone/>
            </a:pPr>
            <a:r>
              <a:rPr lang="en-US" sz="1800" b="1" dirty="0" smtClean="0">
                <a:solidFill>
                  <a:srgbClr val="B91329"/>
                </a:solidFill>
                <a:latin typeface="Chalkduster"/>
                <a:cs typeface="Chalkduster"/>
              </a:rPr>
              <a:t>What are you hoping to accomplish through the SkillsTutor hybrid pilot? </a:t>
            </a:r>
            <a:endParaRPr lang="en-US" sz="1800" dirty="0" smtClean="0">
              <a:solidFill>
                <a:srgbClr val="B91329"/>
              </a:solidFill>
              <a:latin typeface="Chalkduster"/>
              <a:cs typeface="Chalkduster"/>
            </a:endParaRPr>
          </a:p>
          <a:p>
            <a:endParaRPr lang="en-US" dirty="0" smtClean="0">
              <a:solidFill>
                <a:srgbClr val="B91329"/>
              </a:solidFill>
              <a:latin typeface="Chalkduster"/>
              <a:cs typeface="Chalkduster"/>
            </a:endParaRPr>
          </a:p>
          <a:p>
            <a:endParaRPr lang="en-US" dirty="0" smtClean="0">
              <a:latin typeface="Chalkduster"/>
              <a:cs typeface="Chalkduster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Background</a:t>
            </a:r>
            <a:endParaRPr lang="en-US" dirty="0">
              <a:solidFill>
                <a:srgbClr val="103154"/>
              </a:solidFill>
              <a:latin typeface="Chalkduster"/>
              <a:cs typeface="Chalkduster"/>
            </a:endParaRPr>
          </a:p>
        </p:txBody>
      </p:sp>
      <p:pic>
        <p:nvPicPr>
          <p:cNvPr id="7" name="Picture 6" descr="6149684393_3421cc0060_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449" y="5055695"/>
            <a:ext cx="2100502" cy="15078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043542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6732" y="447596"/>
            <a:ext cx="82570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halkduster"/>
                <a:cs typeface="Chalkduster"/>
              </a:rPr>
              <a:t>Conclusion: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Chalkduster"/>
              <a:cs typeface="Chalkduster"/>
            </a:endParaRPr>
          </a:p>
          <a:p>
            <a:r>
              <a:rPr lang="en-US" dirty="0" smtClean="0">
                <a:latin typeface="Chalkduster"/>
                <a:cs typeface="Chalkduster"/>
              </a:rPr>
              <a:t>			   “THIS CLASS 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WOKE UP </a:t>
            </a:r>
            <a:r>
              <a:rPr lang="en-US" dirty="0" smtClean="0">
                <a:latin typeface="Chalkduster"/>
                <a:cs typeface="Chalkduster"/>
              </a:rPr>
              <a:t>MY 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MATH</a:t>
            </a:r>
            <a:r>
              <a:rPr lang="en-US" dirty="0" smtClean="0">
                <a:latin typeface="Chalkduster"/>
                <a:cs typeface="Chalkduster"/>
              </a:rPr>
              <a:t>” </a:t>
            </a:r>
            <a:endParaRPr lang="en-US" dirty="0">
              <a:latin typeface="Chalkduster"/>
              <a:cs typeface="Chalkduster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latin typeface="Chalkduster"/>
              <a:cs typeface="Chalkduster"/>
            </a:endParaRP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Chalkduster"/>
              <a:cs typeface="Chalkduster"/>
            </a:endParaRPr>
          </a:p>
        </p:txBody>
      </p:sp>
      <p:pic>
        <p:nvPicPr>
          <p:cNvPr id="3" name="Picture 2" descr="7840784636_26be0a9ec5_z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063" y="1547172"/>
            <a:ext cx="1954303" cy="2929128"/>
          </a:xfrm>
          <a:prstGeom prst="rect">
            <a:avLst/>
          </a:prstGeom>
        </p:spPr>
      </p:pic>
      <p:pic>
        <p:nvPicPr>
          <p:cNvPr id="4" name="Picture 3" descr="MathFun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618" y="4846105"/>
            <a:ext cx="2653222" cy="1535480"/>
          </a:xfrm>
          <a:prstGeom prst="rect">
            <a:avLst/>
          </a:prstGeom>
        </p:spPr>
      </p:pic>
      <p:pic>
        <p:nvPicPr>
          <p:cNvPr id="5" name="Picture 4" descr="AA02227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8399">
            <a:off x="820476" y="1957934"/>
            <a:ext cx="2051372" cy="3325479"/>
          </a:xfrm>
          <a:prstGeom prst="rect">
            <a:avLst/>
          </a:prstGeom>
        </p:spPr>
      </p:pic>
      <p:pic>
        <p:nvPicPr>
          <p:cNvPr id="6" name="Picture 5" descr="skd186475sdc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0" y="1924924"/>
            <a:ext cx="2883607" cy="33925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83329" y="4476773"/>
            <a:ext cx="303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88% Retention </a:t>
            </a:r>
            <a:r>
              <a:rPr lang="en-US" dirty="0">
                <a:latin typeface="Chalkduster"/>
                <a:cs typeface="Chalkduster"/>
              </a:rPr>
              <a:t>R</a:t>
            </a:r>
            <a:r>
              <a:rPr lang="en-US" dirty="0" smtClean="0">
                <a:latin typeface="Chalkduster"/>
                <a:cs typeface="Chalkduster"/>
              </a:rPr>
              <a:t>ate</a:t>
            </a:r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2272628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1303" y="607949"/>
            <a:ext cx="8507457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Chalkduster"/>
                <a:cs typeface="Chalkduster"/>
              </a:rPr>
              <a:t>Follow-up: Spring 2013</a:t>
            </a:r>
          </a:p>
          <a:p>
            <a:endParaRPr lang="en-US" sz="3600" dirty="0" smtClean="0">
              <a:latin typeface="Chalkduster"/>
              <a:cs typeface="Chalkduster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Chalkduster"/>
                <a:cs typeface="Chalkduster"/>
              </a:rPr>
              <a:t>PCC offered advanced ESL students a choice between </a:t>
            </a:r>
          </a:p>
          <a:p>
            <a:r>
              <a:rPr lang="en-US" sz="2000" dirty="0">
                <a:latin typeface="Chalkduster"/>
                <a:cs typeface="Chalkduster"/>
              </a:rPr>
              <a:t> </a:t>
            </a:r>
            <a:r>
              <a:rPr lang="en-US" sz="2000" dirty="0" smtClean="0">
                <a:latin typeface="Chalkduster"/>
                <a:cs typeface="Chalkduster"/>
              </a:rPr>
              <a:t>  English-only classes or a combination </a:t>
            </a:r>
          </a:p>
          <a:p>
            <a:r>
              <a:rPr lang="en-US" sz="2000" dirty="0">
                <a:latin typeface="Chalkduster"/>
                <a:cs typeface="Chalkduster"/>
              </a:rPr>
              <a:t> </a:t>
            </a:r>
            <a:r>
              <a:rPr lang="en-US" sz="2000" dirty="0" smtClean="0">
                <a:latin typeface="Chalkduster"/>
                <a:cs typeface="Chalkduster"/>
              </a:rPr>
              <a:t>  of hybrid transition classes in math, science, </a:t>
            </a:r>
          </a:p>
          <a:p>
            <a:r>
              <a:rPr lang="en-US" sz="2000" dirty="0">
                <a:latin typeface="Chalkduster"/>
                <a:cs typeface="Chalkduster"/>
              </a:rPr>
              <a:t> </a:t>
            </a:r>
            <a:r>
              <a:rPr lang="en-US" sz="2000" dirty="0" smtClean="0">
                <a:latin typeface="Chalkduster"/>
                <a:cs typeface="Chalkduster"/>
              </a:rPr>
              <a:t>  social studies and language arts.</a:t>
            </a:r>
          </a:p>
          <a:p>
            <a:r>
              <a:rPr lang="en-US" sz="2000" dirty="0" smtClean="0">
                <a:latin typeface="Chalkduster"/>
                <a:cs typeface="Chalkduster"/>
              </a:rPr>
              <a:t> </a:t>
            </a:r>
            <a:endParaRPr lang="en-US" sz="3600" dirty="0" smtClean="0">
              <a:latin typeface="Chalkduster"/>
              <a:cs typeface="Chalkduster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Chalkduster"/>
                <a:cs typeface="Chalkduster"/>
              </a:rPr>
              <a:t>Nineteen students enrolled</a:t>
            </a:r>
          </a:p>
          <a:p>
            <a:pPr marL="342900" indent="-342900">
              <a:buFont typeface="Arial"/>
              <a:buChar char="•"/>
            </a:pPr>
            <a:endParaRPr lang="en-US" sz="2000" dirty="0" smtClean="0">
              <a:latin typeface="Chalkduster"/>
              <a:cs typeface="Chalkduster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Chalkduster"/>
                <a:cs typeface="Chalkduster"/>
              </a:rPr>
              <a:t>One student transitioned to GED </a:t>
            </a:r>
          </a:p>
          <a:p>
            <a:endParaRPr lang="en-US" sz="2000" dirty="0" smtClean="0">
              <a:latin typeface="Chalkduster"/>
              <a:cs typeface="Chalkduster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Chalkduster"/>
                <a:cs typeface="Chalkduster"/>
              </a:rPr>
              <a:t>One student transitioned to PCC in Health Sciences </a:t>
            </a:r>
          </a:p>
          <a:p>
            <a:pPr marL="342900" indent="-342900">
              <a:buFont typeface="Arial"/>
              <a:buChar char="•"/>
            </a:pPr>
            <a:endParaRPr lang="en-US" sz="2000" dirty="0">
              <a:latin typeface="Chalkduster"/>
              <a:cs typeface="Chalkduster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Chalkduster"/>
                <a:cs typeface="Chalkduster"/>
              </a:rPr>
              <a:t>Utilization of SkillsTutor on-</a:t>
            </a:r>
            <a:r>
              <a:rPr lang="en-US" sz="2000" smtClean="0">
                <a:latin typeface="Chalkduster"/>
                <a:cs typeface="Chalkduster"/>
              </a:rPr>
              <a:t>line during </a:t>
            </a:r>
            <a:r>
              <a:rPr lang="en-US" sz="2000" dirty="0" smtClean="0">
                <a:latin typeface="Chalkduster"/>
                <a:cs typeface="Chalkduster"/>
              </a:rPr>
              <a:t>F2F sessions </a:t>
            </a:r>
          </a:p>
          <a:p>
            <a:r>
              <a:rPr lang="en-US" sz="2000" dirty="0" smtClean="0">
                <a:latin typeface="Chalkduster"/>
                <a:cs typeface="Chalkduster"/>
              </a:rPr>
              <a:t>   for more targeted instruction</a:t>
            </a:r>
          </a:p>
          <a:p>
            <a:r>
              <a:rPr lang="en-US" sz="2000" dirty="0" smtClean="0">
                <a:latin typeface="Chalkduster"/>
                <a:cs typeface="Chalkduster"/>
              </a:rPr>
              <a:t>      </a:t>
            </a:r>
            <a:endParaRPr lang="en-US" sz="2000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165362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References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 </a:t>
            </a:r>
            <a:r>
              <a:rPr lang="en-US" dirty="0" smtClean="0"/>
              <a:t>Abedi</a:t>
            </a:r>
            <a:r>
              <a:rPr lang="en-US" dirty="0"/>
              <a:t>, J., Courtney, M., Leon, S., Kao, J., &amp; Azzam, T. (2006). </a:t>
            </a:r>
            <a:r>
              <a:rPr lang="en-US" i="1" dirty="0"/>
              <a:t>English language learners </a:t>
            </a:r>
            <a:r>
              <a:rPr lang="en-US" i="1" dirty="0" smtClean="0"/>
              <a:t>and </a:t>
            </a:r>
            <a:r>
              <a:rPr lang="en-US" i="1" dirty="0"/>
              <a:t>math </a:t>
            </a:r>
            <a:r>
              <a:rPr lang="en-US" i="1" dirty="0" smtClean="0"/>
              <a:t>	achievement</a:t>
            </a:r>
            <a:r>
              <a:rPr lang="en-US" i="1" dirty="0"/>
              <a:t>: A study of opportunity to learn and language accommodation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/>
              <a:t>Technical </a:t>
            </a:r>
            <a:r>
              <a:rPr lang="en-US" dirty="0" smtClean="0"/>
              <a:t>	Report </a:t>
            </a:r>
            <a:r>
              <a:rPr lang="en-US" dirty="0"/>
              <a:t>702), 1-94. </a:t>
            </a:r>
          </a:p>
          <a:p>
            <a:pPr marL="0" indent="0">
              <a:buNone/>
            </a:pPr>
            <a:r>
              <a:rPr lang="en-US" dirty="0"/>
              <a:t>Barton, B., &amp; Neville-Barton, P. (2003). Investigating the relationship between </a:t>
            </a:r>
            <a:r>
              <a:rPr lang="en-US" dirty="0" smtClean="0"/>
              <a:t>English </a:t>
            </a:r>
            <a:r>
              <a:rPr lang="en-US" dirty="0"/>
              <a:t>language and </a:t>
            </a:r>
            <a:r>
              <a:rPr lang="en-US" dirty="0" smtClean="0"/>
              <a:t>	mathematics </a:t>
            </a:r>
            <a:r>
              <a:rPr lang="en-US" dirty="0"/>
              <a:t>learning. </a:t>
            </a:r>
            <a:r>
              <a:rPr lang="en-US" i="1" dirty="0"/>
              <a:t>European Research in Mathematics </a:t>
            </a:r>
            <a:r>
              <a:rPr lang="en-US" i="1" dirty="0" smtClean="0"/>
              <a:t> </a:t>
            </a:r>
            <a:r>
              <a:rPr lang="en-US" i="1" dirty="0"/>
              <a:t>III</a:t>
            </a:r>
            <a:r>
              <a:rPr lang="en-US" dirty="0"/>
              <a:t>, 1-10. </a:t>
            </a:r>
          </a:p>
          <a:p>
            <a:pPr marL="0" indent="0">
              <a:buNone/>
            </a:pPr>
            <a:r>
              <a:rPr lang="en-US" dirty="0"/>
              <a:t>Martiniello, M. (2009). Linguistic complexity, schematic representations, and differential item </a:t>
            </a:r>
            <a:r>
              <a:rPr lang="en-US" dirty="0" smtClean="0"/>
              <a:t>	functioning </a:t>
            </a:r>
            <a:r>
              <a:rPr lang="en-US" dirty="0"/>
              <a:t>for English language learners in math tests. </a:t>
            </a:r>
            <a:r>
              <a:rPr lang="en-US" i="1" dirty="0" smtClean="0"/>
              <a:t>Educational </a:t>
            </a:r>
            <a:r>
              <a:rPr lang="en-US" i="1" dirty="0"/>
              <a:t>Assessment</a:t>
            </a:r>
            <a:r>
              <a:rPr lang="en-US" dirty="0"/>
              <a:t>, </a:t>
            </a:r>
            <a:r>
              <a:rPr lang="en-US" i="1" dirty="0"/>
              <a:t>14</a:t>
            </a:r>
            <a:r>
              <a:rPr lang="en-US" dirty="0"/>
              <a:t>, </a:t>
            </a:r>
            <a:r>
              <a:rPr lang="en-US" dirty="0" smtClean="0"/>
              <a:t>	160</a:t>
            </a:r>
            <a:r>
              <a:rPr lang="en-US" dirty="0"/>
              <a:t>-179. </a:t>
            </a:r>
          </a:p>
          <a:p>
            <a:pPr marL="0" indent="0">
              <a:buNone/>
            </a:pPr>
            <a:r>
              <a:rPr lang="en-US" dirty="0"/>
              <a:t>Reyes, P., &amp; Fletcher, C. (2003, June). Successful migrant students: The case of mathematics. 	</a:t>
            </a:r>
            <a:r>
              <a:rPr lang="en-US" i="1" dirty="0"/>
              <a:t>Journal of Curriculum and Supervision</a:t>
            </a:r>
            <a:r>
              <a:rPr lang="en-US" dirty="0"/>
              <a:t>, </a:t>
            </a:r>
            <a:r>
              <a:rPr lang="en-US" i="1" dirty="0"/>
              <a:t>18</a:t>
            </a:r>
            <a:r>
              <a:rPr lang="en-US" dirty="0"/>
              <a:t>(4), 306-333. </a:t>
            </a:r>
          </a:p>
          <a:p>
            <a:pPr marL="0" indent="0">
              <a:buNone/>
            </a:pPr>
            <a:r>
              <a:rPr lang="en-US" dirty="0"/>
              <a:t>Schmitt, N. (2010). </a:t>
            </a:r>
            <a:r>
              <a:rPr lang="en-US" i="1" dirty="0"/>
              <a:t>An Introduction to Applied Linguistics</a:t>
            </a:r>
            <a:r>
              <a:rPr lang="en-US" dirty="0"/>
              <a:t> (2nd ed., pp. 252-253)</a:t>
            </a:r>
            <a:r>
              <a:rPr lang="en-US" dirty="0" smtClean="0"/>
              <a:t>. London</a:t>
            </a:r>
            <a:r>
              <a:rPr lang="en-US" dirty="0"/>
              <a:t>, </a:t>
            </a:r>
            <a:r>
              <a:rPr lang="en-US" dirty="0" smtClean="0"/>
              <a:t>	England</a:t>
            </a:r>
            <a:r>
              <a:rPr lang="en-US" dirty="0"/>
              <a:t>: </a:t>
            </a:r>
            <a:r>
              <a:rPr lang="en-US" dirty="0" smtClean="0"/>
              <a:t>	</a:t>
            </a:r>
            <a:r>
              <a:rPr lang="en-US" dirty="0" err="1" smtClean="0"/>
              <a:t>Hodder</a:t>
            </a:r>
            <a:r>
              <a:rPr lang="en-US" dirty="0" smtClean="0"/>
              <a:t> </a:t>
            </a:r>
            <a:r>
              <a:rPr lang="en-US" dirty="0"/>
              <a:t>&amp; </a:t>
            </a:r>
            <a:r>
              <a:rPr lang="en-US" dirty="0" err="1"/>
              <a:t>Stroughton</a:t>
            </a:r>
            <a:r>
              <a:rPr lang="en-US" dirty="0"/>
              <a:t>, Ltd. </a:t>
            </a:r>
          </a:p>
          <a:p>
            <a:pPr marL="0" indent="0">
              <a:buNone/>
            </a:pPr>
            <a:r>
              <a:rPr lang="en-US" dirty="0"/>
              <a:t>Strumminger, R. (2011, August 3). Skills Tutor Case Study: Using Skills Tutor for Adult </a:t>
            </a:r>
            <a:r>
              <a:rPr lang="en-US" dirty="0" smtClean="0"/>
              <a:t>Basic 	Education </a:t>
            </a:r>
            <a:r>
              <a:rPr lang="en-US" dirty="0"/>
              <a:t>in Minnesota. </a:t>
            </a:r>
            <a:r>
              <a:rPr lang="en-US" i="1" dirty="0"/>
              <a:t>SkillsTutor</a:t>
            </a:r>
            <a:r>
              <a:rPr lang="en-US" dirty="0"/>
              <a:t>. Boston: Houghton Mifflin Harcourt. </a:t>
            </a:r>
            <a:r>
              <a:rPr lang="en-US" dirty="0" smtClean="0"/>
              <a:t>	</a:t>
            </a:r>
            <a:r>
              <a:rPr lang="en-US" u="sng" dirty="0" smtClean="0">
                <a:hlinkClick r:id="rId2"/>
              </a:rPr>
              <a:t>www.skillstutor.com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937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So not true. 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  <a:sym typeface="Wingdings"/>
              </a:rPr>
              <a:t>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 Math is fun!! </a:t>
            </a: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  <a:sym typeface="Wingdings"/>
              </a:rPr>
              <a:t></a:t>
            </a:r>
            <a:endParaRPr lang="en-US" dirty="0">
              <a:solidFill>
                <a:srgbClr val="B91329"/>
              </a:solidFill>
              <a:latin typeface="Chalkduster"/>
              <a:cs typeface="Chalkduster"/>
            </a:endParaRPr>
          </a:p>
        </p:txBody>
      </p:sp>
      <p:pic>
        <p:nvPicPr>
          <p:cNvPr id="4" name="Content Placeholder 3" descr="th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74" b="243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54746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0687" y="295833"/>
            <a:ext cx="7583488" cy="1143000"/>
          </a:xfrm>
        </p:spPr>
        <p:txBody>
          <a:bodyPr/>
          <a:lstStyle/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Introduction</a:t>
            </a:r>
            <a:endParaRPr lang="en-US" dirty="0">
              <a:solidFill>
                <a:srgbClr val="103154"/>
              </a:solidFill>
              <a:latin typeface="Chalkduster"/>
              <a:cs typeface="Chalkduster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0" y="3514259"/>
            <a:ext cx="3657600" cy="270013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Project IDEAL Pilot Study: Advanced ESL Transition Mathematics Class</a:t>
            </a: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CASAS Screening</a:t>
            </a: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SkillsTutor Online</a:t>
            </a: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SkillsTutor Hybrid</a:t>
            </a: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TABE pre/post tests</a:t>
            </a: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Learner Centered Instruction</a:t>
            </a:r>
          </a:p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Benefits of a Hybrid </a:t>
            </a:r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C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lass</a:t>
            </a:r>
          </a:p>
          <a:p>
            <a:pPr marL="0" indent="0">
              <a:buNone/>
            </a:pPr>
            <a:endParaRPr lang="en-US" dirty="0" smtClean="0">
              <a:solidFill>
                <a:srgbClr val="103154"/>
              </a:solidFill>
            </a:endParaRPr>
          </a:p>
          <a:p>
            <a:endParaRPr lang="en-US" dirty="0"/>
          </a:p>
        </p:txBody>
      </p:sp>
      <p:pic>
        <p:nvPicPr>
          <p:cNvPr id="2" name="Picture 1" descr="project_ideal_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796" y="1812459"/>
            <a:ext cx="5524500" cy="825500"/>
          </a:xfrm>
          <a:prstGeom prst="rect">
            <a:avLst/>
          </a:prstGeom>
        </p:spPr>
      </p:pic>
      <p:pic>
        <p:nvPicPr>
          <p:cNvPr id="6" name="Picture 5" descr="b_skillstutor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537" y="4072552"/>
            <a:ext cx="1905000" cy="1079500"/>
          </a:xfrm>
          <a:prstGeom prst="rect">
            <a:avLst/>
          </a:prstGeom>
        </p:spPr>
      </p:pic>
      <p:pic>
        <p:nvPicPr>
          <p:cNvPr id="7" name="Picture 6" descr="TABEPIC6WSXL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387" y="2995435"/>
            <a:ext cx="3485986" cy="3218959"/>
          </a:xfrm>
          <a:prstGeom prst="rect">
            <a:avLst/>
          </a:prstGeom>
        </p:spPr>
      </p:pic>
      <p:pic>
        <p:nvPicPr>
          <p:cNvPr id="8" name="Picture 7" descr="images-1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59" y="2557285"/>
            <a:ext cx="3359084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125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Research Question:</a:t>
            </a:r>
            <a:endParaRPr lang="en-US" dirty="0">
              <a:solidFill>
                <a:srgbClr val="103154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dirty="0">
                <a:solidFill>
                  <a:srgbClr val="103154"/>
                </a:solidFill>
                <a:latin typeface="Chalkduster"/>
                <a:cs typeface="Chalkduster"/>
              </a:rPr>
              <a:t>How does the F2F hybrid </a:t>
            </a:r>
            <a:r>
              <a:rPr lang="en-US" sz="1800" dirty="0" smtClean="0">
                <a:solidFill>
                  <a:srgbClr val="103154"/>
                </a:solidFill>
                <a:latin typeface="Chalkduster"/>
                <a:cs typeface="Chalkduster"/>
              </a:rPr>
              <a:t>support </a:t>
            </a:r>
            <a:r>
              <a:rPr lang="en-US" sz="1800" dirty="0">
                <a:solidFill>
                  <a:srgbClr val="103154"/>
                </a:solidFill>
                <a:latin typeface="Chalkduster"/>
                <a:cs typeface="Chalkduster"/>
              </a:rPr>
              <a:t>mathematics </a:t>
            </a:r>
            <a:r>
              <a:rPr lang="en-US" sz="1800" dirty="0" smtClean="0">
                <a:solidFill>
                  <a:srgbClr val="103154"/>
                </a:solidFill>
                <a:latin typeface="Chalkduster"/>
                <a:cs typeface="Chalkduster"/>
              </a:rPr>
              <a:t>class</a:t>
            </a:r>
          </a:p>
          <a:p>
            <a:pPr marL="0" indent="0" algn="ctr">
              <a:buNone/>
            </a:pPr>
            <a:r>
              <a:rPr lang="en-US" sz="1800" dirty="0" smtClean="0">
                <a:solidFill>
                  <a:srgbClr val="103154"/>
                </a:solidFill>
                <a:latin typeface="Chalkduster"/>
                <a:cs typeface="Chalkduster"/>
              </a:rPr>
              <a:t> </a:t>
            </a:r>
            <a:r>
              <a:rPr lang="en-US" sz="1800" dirty="0">
                <a:solidFill>
                  <a:srgbClr val="103154"/>
                </a:solidFill>
                <a:latin typeface="Chalkduster"/>
                <a:cs typeface="Chalkduster"/>
              </a:rPr>
              <a:t>benefit and facilitate learning </a:t>
            </a:r>
            <a:r>
              <a:rPr lang="en-US" sz="1800" dirty="0" smtClean="0">
                <a:solidFill>
                  <a:srgbClr val="103154"/>
                </a:solidFill>
                <a:latin typeface="Chalkduster"/>
                <a:cs typeface="Chalkduster"/>
              </a:rPr>
              <a:t>for </a:t>
            </a:r>
            <a:r>
              <a:rPr lang="en-US" sz="1800" dirty="0">
                <a:solidFill>
                  <a:srgbClr val="103154"/>
                </a:solidFill>
                <a:latin typeface="Chalkduster"/>
                <a:cs typeface="Chalkduster"/>
              </a:rPr>
              <a:t>qualified students </a:t>
            </a:r>
            <a:endParaRPr lang="en-US" sz="1800" dirty="0" smtClean="0">
              <a:solidFill>
                <a:srgbClr val="103154"/>
              </a:solidFill>
              <a:latin typeface="Chalkduster"/>
              <a:cs typeface="Chalkduster"/>
            </a:endParaRPr>
          </a:p>
          <a:p>
            <a:pPr marL="0" indent="0" algn="ctr">
              <a:buNone/>
            </a:pPr>
            <a:r>
              <a:rPr lang="en-US" sz="1800" dirty="0">
                <a:solidFill>
                  <a:srgbClr val="103154"/>
                </a:solidFill>
                <a:latin typeface="Chalkduster"/>
                <a:cs typeface="Chalkduster"/>
              </a:rPr>
              <a:t>t</a:t>
            </a:r>
            <a:r>
              <a:rPr lang="en-US" sz="1800" dirty="0" smtClean="0">
                <a:solidFill>
                  <a:srgbClr val="103154"/>
                </a:solidFill>
                <a:latin typeface="Chalkduster"/>
                <a:cs typeface="Chalkduster"/>
              </a:rPr>
              <a:t>ransitioning from ESL to GED? </a:t>
            </a:r>
            <a:endParaRPr lang="en-US" sz="1800" dirty="0">
              <a:solidFill>
                <a:srgbClr val="103154"/>
              </a:solidFill>
              <a:latin typeface="Chalkduster"/>
              <a:cs typeface="Chalkduster"/>
            </a:endParaRPr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463" y="4002504"/>
            <a:ext cx="451296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053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0296" y="295833"/>
            <a:ext cx="7583488" cy="1143000"/>
          </a:xfrm>
        </p:spPr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Research Objectives 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 smtClean="0">
                <a:latin typeface="Chalkduster"/>
                <a:cs typeface="Chalkduster"/>
              </a:rPr>
              <a:t>TO DETERMINE:</a:t>
            </a:r>
          </a:p>
          <a:p>
            <a:pPr marL="0" indent="0">
              <a:buNone/>
            </a:pPr>
            <a:r>
              <a:rPr lang="en-US" dirty="0" smtClean="0">
                <a:latin typeface="Chalkduster"/>
                <a:cs typeface="Chalkduster"/>
              </a:rPr>
              <a:t>Why students enrolled in the hybrid class</a:t>
            </a:r>
          </a:p>
          <a:p>
            <a:pPr marL="0" indent="0">
              <a:buNone/>
            </a:pPr>
            <a:r>
              <a:rPr lang="en-US" dirty="0" smtClean="0">
                <a:latin typeface="Chalkduster"/>
                <a:cs typeface="Chalkduster"/>
              </a:rPr>
              <a:t>Student </a:t>
            </a:r>
            <a:r>
              <a:rPr lang="en-US" dirty="0">
                <a:latin typeface="Chalkduster"/>
                <a:cs typeface="Chalkduster"/>
              </a:rPr>
              <a:t>w</a:t>
            </a:r>
            <a:r>
              <a:rPr lang="en-US" dirty="0" smtClean="0">
                <a:latin typeface="Chalkduster"/>
                <a:cs typeface="Chalkduster"/>
              </a:rPr>
              <a:t>eaknesses in mathematics</a:t>
            </a:r>
          </a:p>
          <a:p>
            <a:pPr marL="0" indent="0">
              <a:buNone/>
            </a:pPr>
            <a:r>
              <a:rPr lang="en-US" dirty="0" smtClean="0">
                <a:latin typeface="Chalkduster"/>
                <a:cs typeface="Chalkduster"/>
              </a:rPr>
              <a:t>How the hybrid class helped students learn/relearn concepts.</a:t>
            </a:r>
          </a:p>
          <a:p>
            <a:pPr marL="0" indent="0">
              <a:buNone/>
            </a:pPr>
            <a:r>
              <a:rPr lang="en-US" dirty="0" smtClean="0">
                <a:latin typeface="Chalkduster"/>
                <a:cs typeface="Chalkduster"/>
              </a:rPr>
              <a:t>Whether or not students’ English language proficiency impacted mathematics performance </a:t>
            </a:r>
          </a:p>
          <a:p>
            <a:pPr marL="0" indent="0">
              <a:buNone/>
            </a:pPr>
            <a:r>
              <a:rPr lang="en-US" dirty="0" smtClean="0">
                <a:latin typeface="Chalkduster"/>
                <a:cs typeface="Chalkduster"/>
              </a:rPr>
              <a:t>The most helpful aspects of the hybrid class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69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Chalkduster"/>
                <a:cs typeface="Chalkduster"/>
              </a:rPr>
              <a:t>Sample TABE Scores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6438" y="2463786"/>
            <a:ext cx="7583488" cy="400722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en-US" b="1" dirty="0" smtClean="0">
              <a:solidFill>
                <a:srgbClr val="103154"/>
              </a:solidFill>
              <a:latin typeface="Chalkduster"/>
              <a:cs typeface="Chalkduster"/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103154"/>
                </a:solidFill>
                <a:latin typeface="Chalkduster"/>
                <a:cs typeface="Chalkduster"/>
              </a:rPr>
              <a:t>Class </a:t>
            </a:r>
            <a:r>
              <a:rPr lang="en-US" b="1" dirty="0">
                <a:solidFill>
                  <a:srgbClr val="103154"/>
                </a:solidFill>
                <a:latin typeface="Chalkduster"/>
                <a:cs typeface="Chalkduster"/>
              </a:rPr>
              <a:t>Avera</a:t>
            </a:r>
            <a:r>
              <a:rPr lang="en-US" b="1" dirty="0">
                <a:latin typeface="Chalkduster"/>
                <a:cs typeface="Chalkduster"/>
              </a:rPr>
              <a:t>ge </a:t>
            </a:r>
            <a:endParaRPr lang="en-US" b="1" dirty="0" smtClean="0">
              <a:latin typeface="Chalkduster"/>
              <a:cs typeface="Chalkduster"/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103154"/>
                </a:solidFill>
                <a:latin typeface="Chalkduster"/>
                <a:cs typeface="Chalkduster"/>
              </a:rPr>
              <a:t>Mastery </a:t>
            </a:r>
            <a:r>
              <a:rPr lang="en-US" b="1" dirty="0">
                <a:solidFill>
                  <a:srgbClr val="103154"/>
                </a:solidFill>
                <a:latin typeface="Chalkduster"/>
                <a:cs typeface="Chalkduster"/>
              </a:rPr>
              <a:t>of </a:t>
            </a:r>
            <a:endParaRPr lang="en-US" b="1" dirty="0" smtClean="0">
              <a:solidFill>
                <a:srgbClr val="103154"/>
              </a:solidFill>
              <a:latin typeface="Chalkduster"/>
              <a:cs typeface="Chalkduster"/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B91329"/>
                </a:solidFill>
                <a:latin typeface="Chalkduster"/>
                <a:cs typeface="Chalkduster"/>
              </a:rPr>
              <a:t>Computation</a:t>
            </a:r>
            <a:r>
              <a:rPr lang="en-US" b="1" dirty="0" smtClean="0">
                <a:latin typeface="Chalkduster"/>
                <a:cs typeface="Chalkduster"/>
              </a:rPr>
              <a:t> </a:t>
            </a:r>
            <a:r>
              <a:rPr lang="en-US" b="1" dirty="0" smtClean="0">
                <a:solidFill>
                  <a:srgbClr val="103154"/>
                </a:solidFill>
                <a:latin typeface="Chalkduster"/>
                <a:cs typeface="Chalkduster"/>
              </a:rPr>
              <a:t>Concepts: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103154"/>
                </a:solidFill>
                <a:latin typeface="Chalkduster"/>
                <a:cs typeface="Chalkduster"/>
              </a:rPr>
              <a:t>Pre-test:  44.</a:t>
            </a:r>
            <a:r>
              <a:rPr lang="en-US" b="1" dirty="0" smtClean="0">
                <a:latin typeface="Chalkduster"/>
                <a:cs typeface="Chalkduster"/>
              </a:rPr>
              <a:t>8</a:t>
            </a:r>
            <a:r>
              <a:rPr lang="en-US" dirty="0" smtClean="0">
                <a:latin typeface="Chalkduster"/>
                <a:cs typeface="Chalkduster"/>
              </a:rPr>
              <a:t> 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103154"/>
                </a:solidFill>
                <a:latin typeface="Chalkduster"/>
                <a:cs typeface="Chalkduster"/>
              </a:rPr>
              <a:t>Mid-semester: 67.2</a:t>
            </a:r>
          </a:p>
          <a:p>
            <a:pPr marL="0" indent="0" algn="ctr">
              <a:buNone/>
            </a:pPr>
            <a:r>
              <a:rPr lang="en-US" sz="2800" b="1" dirty="0" smtClean="0">
                <a:solidFill>
                  <a:srgbClr val="B91329"/>
                </a:solidFill>
                <a:latin typeface="Chalkduster"/>
                <a:cs typeface="Chalkduster"/>
              </a:rPr>
              <a:t>50% </a:t>
            </a:r>
            <a:r>
              <a:rPr lang="en-US" sz="2800" b="1" dirty="0" smtClean="0">
                <a:solidFill>
                  <a:srgbClr val="103154"/>
                </a:solidFill>
                <a:latin typeface="Chalkduster"/>
                <a:cs typeface="Chalkduster"/>
              </a:rPr>
              <a:t>Increase in Class Avera</a:t>
            </a:r>
            <a:r>
              <a:rPr lang="en-US" sz="2800" b="1" dirty="0" smtClean="0">
                <a:latin typeface="Chalkduster"/>
                <a:cs typeface="Chalkduster"/>
              </a:rPr>
              <a:t>ge  </a:t>
            </a:r>
          </a:p>
          <a:p>
            <a:pPr marL="0" indent="0">
              <a:buNone/>
            </a:pPr>
            <a:r>
              <a:rPr lang="en-US" b="1" dirty="0" smtClean="0">
                <a:latin typeface="Chalkduster"/>
                <a:cs typeface="Chalkduster"/>
              </a:rPr>
              <a:t> </a:t>
            </a:r>
            <a:endParaRPr lang="en-US" dirty="0">
              <a:latin typeface="Chalkduster"/>
              <a:cs typeface="Chalkduster"/>
            </a:endParaRPr>
          </a:p>
          <a:p>
            <a:endParaRPr lang="en-US" dirty="0"/>
          </a:p>
        </p:txBody>
      </p:sp>
      <p:pic>
        <p:nvPicPr>
          <p:cNvPr id="5" name="Picture 4" descr="7840784636_26be0a9ec5_z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930" y="2463786"/>
            <a:ext cx="1301496" cy="1950720"/>
          </a:xfrm>
          <a:prstGeom prst="rect">
            <a:avLst/>
          </a:prstGeom>
        </p:spPr>
      </p:pic>
      <p:pic>
        <p:nvPicPr>
          <p:cNvPr id="6" name="Picture 5" descr="images-2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47505" y="2591903"/>
            <a:ext cx="1462421" cy="1707144"/>
          </a:xfrm>
          <a:prstGeom prst="rect">
            <a:avLst/>
          </a:prstGeom>
        </p:spPr>
      </p:pic>
      <p:pic>
        <p:nvPicPr>
          <p:cNvPr id="7" name="Picture 6" descr="TABEPIC6WSXL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542"/>
          <a:stretch/>
        </p:blipFill>
        <p:spPr>
          <a:xfrm>
            <a:off x="2864433" y="1804546"/>
            <a:ext cx="3485986" cy="787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60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Chalkduster"/>
                <a:cs typeface="Chalkduster"/>
              </a:rPr>
              <a:t>Literature Review</a:t>
            </a:r>
            <a:endParaRPr lang="en-US" dirty="0">
              <a:solidFill>
                <a:schemeClr val="tx1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B91329"/>
                </a:solidFill>
                <a:latin typeface="Chalkduster"/>
                <a:cs typeface="Chalkduster"/>
              </a:rPr>
              <a:t>Case Study</a:t>
            </a:r>
            <a:r>
              <a:rPr lang="en-US" dirty="0">
                <a:latin typeface="Chalkduster"/>
                <a:cs typeface="Chalkduster"/>
              </a:rPr>
              <a:t>: </a:t>
            </a:r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Using SkillsTutor math for Adult Basic Education programs (Strumminger, 2011</a:t>
            </a:r>
            <a:r>
              <a:rPr lang="en-US" dirty="0" smtClean="0">
                <a:latin typeface="Chalkduster"/>
                <a:cs typeface="Chalkduster"/>
              </a:rPr>
              <a:t>)</a:t>
            </a:r>
          </a:p>
          <a:p>
            <a:pPr marL="0" indent="0">
              <a:buNone/>
            </a:pPr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Case Study</a:t>
            </a:r>
            <a:r>
              <a:rPr lang="en-US" dirty="0">
                <a:latin typeface="Chalkduster"/>
                <a:cs typeface="Chalkduster"/>
              </a:rPr>
              <a:t>: </a:t>
            </a:r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Successful math programming for migrant students (Reyes &amp; Fletcher, 2003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)</a:t>
            </a:r>
            <a:endParaRPr lang="en-US" dirty="0"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Investigative</a:t>
            </a:r>
            <a:r>
              <a:rPr lang="en-US" dirty="0">
                <a:latin typeface="Chalkduster"/>
                <a:cs typeface="Chalkduster"/>
              </a:rPr>
              <a:t>: </a:t>
            </a:r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The relationship between Englis</a:t>
            </a:r>
            <a:r>
              <a:rPr lang="en-US" dirty="0">
                <a:latin typeface="Chalkduster"/>
                <a:cs typeface="Chalkduster"/>
              </a:rPr>
              <a:t>h </a:t>
            </a:r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language and mathematics learning (Barton, 2003)</a:t>
            </a:r>
          </a:p>
          <a:p>
            <a:pPr marL="0" indent="0">
              <a:buNone/>
            </a:pPr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Assessment</a:t>
            </a:r>
            <a:r>
              <a:rPr lang="en-US" dirty="0">
                <a:latin typeface="Chalkduster"/>
                <a:cs typeface="Chalkduster"/>
              </a:rPr>
              <a:t>: </a:t>
            </a:r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Linguistic complexity and graphic representations for English language learners i</a:t>
            </a:r>
            <a:r>
              <a:rPr lang="en-US" dirty="0">
                <a:latin typeface="Chalkduster"/>
                <a:cs typeface="Chalkduster"/>
              </a:rPr>
              <a:t>n </a:t>
            </a:r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math tests (Martiniello, 2009)</a:t>
            </a:r>
          </a:p>
          <a:p>
            <a:pPr marL="0" indent="0">
              <a:buNone/>
            </a:pPr>
            <a:r>
              <a:rPr lang="en-US" dirty="0">
                <a:solidFill>
                  <a:srgbClr val="B91329"/>
                </a:solidFill>
                <a:latin typeface="Chalkduster"/>
                <a:cs typeface="Chalkduster"/>
              </a:rPr>
              <a:t>Technical Report</a:t>
            </a:r>
            <a:r>
              <a:rPr lang="en-US" dirty="0">
                <a:latin typeface="Chalkduster"/>
                <a:cs typeface="Chalkduster"/>
              </a:rPr>
              <a:t>: </a:t>
            </a:r>
            <a:r>
              <a:rPr lang="en-US" dirty="0">
                <a:solidFill>
                  <a:srgbClr val="103154"/>
                </a:solidFill>
                <a:latin typeface="Chalkduster"/>
                <a:cs typeface="Chalkduster"/>
              </a:rPr>
              <a:t>Language proficiency and mathematics performance (Abedi, et al., 2006</a:t>
            </a: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)</a:t>
            </a:r>
            <a:endParaRPr lang="en-US" dirty="0">
              <a:solidFill>
                <a:srgbClr val="103154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763636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75412"/>
            <a:ext cx="7583488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Literature Review:</a:t>
            </a:r>
            <a:b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</a:br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 Main Ideas</a:t>
            </a:r>
            <a:endParaRPr lang="en-US" dirty="0">
              <a:solidFill>
                <a:srgbClr val="103154"/>
              </a:solidFill>
              <a:latin typeface="Chalkduster"/>
              <a:cs typeface="Chalkduster"/>
            </a:endParaRPr>
          </a:p>
        </p:txBody>
      </p:sp>
      <p:pic>
        <p:nvPicPr>
          <p:cNvPr id="5" name="Content Placeholder 4" descr="kenney2005_fig1.1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276" r="-27276"/>
          <a:stretch>
            <a:fillRect/>
          </a:stretch>
        </p:blipFill>
        <p:spPr>
          <a:xfrm>
            <a:off x="514805" y="1815855"/>
            <a:ext cx="7493081" cy="4072538"/>
          </a:xfrm>
          <a:solidFill>
            <a:srgbClr val="5396DE"/>
          </a:solidFill>
        </p:spPr>
      </p:pic>
    </p:spTree>
    <p:extLst>
      <p:ext uri="{BB962C8B-B14F-4D97-AF65-F5344CB8AC3E}">
        <p14:creationId xmlns:p14="http://schemas.microsoft.com/office/powerpoint/2010/main" val="4227709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103154"/>
                </a:solidFill>
                <a:latin typeface="Chalkduster"/>
                <a:cs typeface="Chalkduster"/>
              </a:rPr>
              <a:t>Main Ideas </a:t>
            </a:r>
            <a:endParaRPr lang="en-US" dirty="0">
              <a:solidFill>
                <a:srgbClr val="103154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10321"/>
            <a:ext cx="7583488" cy="4259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B91329"/>
                </a:solidFill>
                <a:latin typeface="Chalkduster"/>
                <a:cs typeface="Chalkduster"/>
              </a:rPr>
              <a:t>Being “rusty” in Math       being incompetent!!</a:t>
            </a:r>
          </a:p>
        </p:txBody>
      </p:sp>
      <p:pic>
        <p:nvPicPr>
          <p:cNvPr id="4" name="Picture 3" descr="images-8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15" y="2631299"/>
            <a:ext cx="2738628" cy="2738628"/>
          </a:xfrm>
          <a:prstGeom prst="rect">
            <a:avLst/>
          </a:prstGeom>
        </p:spPr>
      </p:pic>
      <p:pic>
        <p:nvPicPr>
          <p:cNvPr id="5" name="Picture 4" descr="images-1.jpg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150" y="2820232"/>
            <a:ext cx="2455164" cy="245516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 descr="images-9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C0D9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296" y="4467248"/>
            <a:ext cx="2855367" cy="2047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 descr="images-3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681" y="2491584"/>
            <a:ext cx="2190361" cy="18826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Not Equal 9"/>
          <p:cNvSpPr/>
          <p:nvPr/>
        </p:nvSpPr>
        <p:spPr>
          <a:xfrm>
            <a:off x="4405566" y="1910321"/>
            <a:ext cx="438907" cy="402329"/>
          </a:xfrm>
          <a:prstGeom prst="mathNotEqual">
            <a:avLst/>
          </a:prstGeom>
          <a:ln>
            <a:solidFill>
              <a:srgbClr val="B9132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B913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693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orbel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1187</TotalTime>
  <Words>953</Words>
  <Application>Microsoft Macintosh PowerPoint</Application>
  <PresentationFormat>On-screen Show (4:3)</PresentationFormat>
  <Paragraphs>249</Paragraphs>
  <Slides>23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Pixel</vt:lpstr>
      <vt:lpstr>The Benefits of a Face-to-Face  Support Mathematics Class for  Project IDEAL PCC Advanced-level  Adult ESL Students  Enrolled in SkillsTutor Online        Kimberlee Raper East Carolina University TALGS Conference  16 February 2013</vt:lpstr>
      <vt:lpstr>Background</vt:lpstr>
      <vt:lpstr>Introduction</vt:lpstr>
      <vt:lpstr>Research Question:</vt:lpstr>
      <vt:lpstr>Research Objectives </vt:lpstr>
      <vt:lpstr>Sample TABE Scores:</vt:lpstr>
      <vt:lpstr>Literature Review</vt:lpstr>
      <vt:lpstr>Literature Review:  Main Ideas</vt:lpstr>
      <vt:lpstr>Main Ideas </vt:lpstr>
      <vt:lpstr>Literature Review:  Main Ideas</vt:lpstr>
      <vt:lpstr>Main Ideas and  Research Findings </vt:lpstr>
      <vt:lpstr>PowerPoint Presentation</vt:lpstr>
      <vt:lpstr>Method: Examples of  Instructional Strategies </vt:lpstr>
      <vt:lpstr>Potentially Difficult Concepts and Terminology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References</vt:lpstr>
      <vt:lpstr>So not true.  Math is fun!! 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Benefits of a Face-to-Face Support Mathematics Class   for Project IDEAL PCC Advanced-level Adult ESL Students   Enrolled in SkillsTutor Online   Kimberlee Raper   English 6529   East Carolina University   Fall 2012</dc:title>
  <dc:creator>Kim Raper</dc:creator>
  <cp:lastModifiedBy>Kim Raper</cp:lastModifiedBy>
  <cp:revision>90</cp:revision>
  <dcterms:created xsi:type="dcterms:W3CDTF">2012-11-27T20:47:57Z</dcterms:created>
  <dcterms:modified xsi:type="dcterms:W3CDTF">2013-04-19T21:24:58Z</dcterms:modified>
</cp:coreProperties>
</file>