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891200" cy="329184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CECF3F1-2697-E432-559D-7777DA84882A}" name="Roebuck, Nikki" initials="NR" userId="S::roebuckn23@ecu.edu::32528328-6c03-4ab9-9c5f-5ed81d02c8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2E"/>
    <a:srgbClr val="502D7F"/>
    <a:srgbClr val="333333"/>
    <a:srgbClr val="FFCC18"/>
    <a:srgbClr val="6902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34" autoAdjust="0"/>
    <p:restoredTop sz="94195" autoAdjust="0"/>
  </p:normalViewPr>
  <p:slideViewPr>
    <p:cSldViewPr>
      <p:cViewPr varScale="1">
        <p:scale>
          <a:sx n="21" d="100"/>
          <a:sy n="21" d="100"/>
        </p:scale>
        <p:origin x="2456" y="272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228600" cy="2286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90FD7-D72B-D844-A198-8750EA0C1591}" type="datetimeFigureOut">
              <a:rPr lang="en-US" smtClean="0"/>
              <a:t>11/10/24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4F47A1-E18C-7442-B8D4-C449048F2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530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4F47A1-E18C-7442-B8D4-C449048F2BB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234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2475" y="10225769"/>
            <a:ext cx="37306250" cy="70566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363" y="18654033"/>
            <a:ext cx="30724475" cy="8411936"/>
          </a:xfrm>
        </p:spPr>
        <p:txBody>
          <a:bodyPr/>
          <a:lstStyle>
            <a:lvl1pPr marL="0" indent="0" algn="ctr">
              <a:buNone/>
              <a:defRPr/>
            </a:lvl1pPr>
            <a:lvl2pPr marL="391866" indent="0" algn="ctr">
              <a:buNone/>
              <a:defRPr/>
            </a:lvl2pPr>
            <a:lvl3pPr marL="783732" indent="0" algn="ctr">
              <a:buNone/>
              <a:defRPr/>
            </a:lvl3pPr>
            <a:lvl4pPr marL="1175598" indent="0" algn="ctr">
              <a:buNone/>
              <a:defRPr/>
            </a:lvl4pPr>
            <a:lvl5pPr marL="1567464" indent="0" algn="ctr">
              <a:buNone/>
              <a:defRPr/>
            </a:lvl5pPr>
            <a:lvl6pPr marL="1959331" indent="0" algn="ctr">
              <a:buNone/>
              <a:defRPr/>
            </a:lvl6pPr>
            <a:lvl7pPr marL="2351197" indent="0" algn="ctr">
              <a:buNone/>
              <a:defRPr/>
            </a:lvl7pPr>
            <a:lvl8pPr marL="2743063" indent="0" algn="ctr">
              <a:buNone/>
              <a:defRPr/>
            </a:lvl8pPr>
            <a:lvl9pPr marL="313492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19969-28E2-44A5-A853-9ED6194190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11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B0F42-4D17-46DA-BD1B-2429061E87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7030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438" y="1317172"/>
            <a:ext cx="9874250" cy="280878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5514" y="1317172"/>
            <a:ext cx="29473525" cy="280878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A5B34-6F48-4D25-A9CD-F4ECFCE5AA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60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79C9B-77CE-48B4-B28A-FD5EF27758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063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21153665"/>
            <a:ext cx="37307838" cy="6536871"/>
          </a:xfrm>
        </p:spPr>
        <p:txBody>
          <a:bodyPr anchor="t"/>
          <a:lstStyle>
            <a:lvl1pPr algn="l">
              <a:defRPr sz="342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13952764"/>
            <a:ext cx="37307838" cy="7200900"/>
          </a:xfrm>
        </p:spPr>
        <p:txBody>
          <a:bodyPr anchor="b"/>
          <a:lstStyle>
            <a:lvl1pPr marL="0" indent="0">
              <a:buNone/>
              <a:defRPr sz="1714"/>
            </a:lvl1pPr>
            <a:lvl2pPr marL="391866" indent="0">
              <a:buNone/>
              <a:defRPr sz="1543"/>
            </a:lvl2pPr>
            <a:lvl3pPr marL="783732" indent="0">
              <a:buNone/>
              <a:defRPr sz="1371"/>
            </a:lvl3pPr>
            <a:lvl4pPr marL="1175598" indent="0">
              <a:buNone/>
              <a:defRPr sz="1200"/>
            </a:lvl4pPr>
            <a:lvl5pPr marL="1567464" indent="0">
              <a:buNone/>
              <a:defRPr sz="1200"/>
            </a:lvl5pPr>
            <a:lvl6pPr marL="1959331" indent="0">
              <a:buNone/>
              <a:defRPr sz="1200"/>
            </a:lvl6pPr>
            <a:lvl7pPr marL="2351197" indent="0">
              <a:buNone/>
              <a:defRPr sz="1200"/>
            </a:lvl7pPr>
            <a:lvl8pPr marL="2743063" indent="0">
              <a:buNone/>
              <a:defRPr sz="1200"/>
            </a:lvl8pPr>
            <a:lvl9pPr marL="31349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A2701-DB6E-458F-8330-4F0C30EDC0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016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5514" y="7679872"/>
            <a:ext cx="19673887" cy="21725164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21800" y="7679872"/>
            <a:ext cx="19673888" cy="21725164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6224D-36D6-4F45-BC4D-24940C4142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17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8533"/>
            <a:ext cx="3950335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925" y="7368269"/>
            <a:ext cx="19392900" cy="3071132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3925" y="10439400"/>
            <a:ext cx="19392900" cy="18965636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439" y="7368269"/>
            <a:ext cx="19400837" cy="3071132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439" y="10439400"/>
            <a:ext cx="19400837" cy="18965636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05705-DD69-44E0-A8C7-4A6E267F8A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155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3703E-C6F2-4EA9-99C7-52BE101372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8330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0E3B2-E9B2-4CD1-A2DA-540293DB5B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0254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0369"/>
            <a:ext cx="14439900" cy="5577567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875" y="1310369"/>
            <a:ext cx="24536400" cy="28094667"/>
          </a:xfrm>
        </p:spPr>
        <p:txBody>
          <a:bodyPr/>
          <a:lstStyle>
            <a:lvl1pPr>
              <a:defRPr sz="2743"/>
            </a:lvl1pPr>
            <a:lvl2pPr>
              <a:defRPr sz="2400"/>
            </a:lvl2pPr>
            <a:lvl3pPr>
              <a:defRPr sz="2057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3925" y="6887936"/>
            <a:ext cx="14439900" cy="22517100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78681-8F5A-4039-87B7-2117A3A26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462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664" y="23042336"/>
            <a:ext cx="26335037" cy="2721429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664" y="2941865"/>
            <a:ext cx="26335037" cy="19750768"/>
          </a:xfrm>
        </p:spPr>
        <p:txBody>
          <a:bodyPr/>
          <a:lstStyle>
            <a:lvl1pPr marL="0" indent="0">
              <a:buNone/>
              <a:defRPr sz="2743"/>
            </a:lvl1pPr>
            <a:lvl2pPr marL="391866" indent="0">
              <a:buNone/>
              <a:defRPr sz="2400"/>
            </a:lvl2pPr>
            <a:lvl3pPr marL="783732" indent="0">
              <a:buNone/>
              <a:defRPr sz="2057"/>
            </a:lvl3pPr>
            <a:lvl4pPr marL="1175598" indent="0">
              <a:buNone/>
              <a:defRPr sz="1714"/>
            </a:lvl4pPr>
            <a:lvl5pPr marL="1567464" indent="0">
              <a:buNone/>
              <a:defRPr sz="1714"/>
            </a:lvl5pPr>
            <a:lvl6pPr marL="1959331" indent="0">
              <a:buNone/>
              <a:defRPr sz="1714"/>
            </a:lvl6pPr>
            <a:lvl7pPr marL="2351197" indent="0">
              <a:buNone/>
              <a:defRPr sz="1714"/>
            </a:lvl7pPr>
            <a:lvl8pPr marL="2743063" indent="0">
              <a:buNone/>
              <a:defRPr sz="1714"/>
            </a:lvl8pPr>
            <a:lvl9pPr marL="3134929" indent="0">
              <a:buNone/>
              <a:defRPr sz="1714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664" y="25763765"/>
            <a:ext cx="26335037" cy="3863068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72026-9697-4905-82BA-4DE817F0BC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054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5513" y="1317625"/>
            <a:ext cx="395001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95513" y="7680325"/>
            <a:ext cx="39500175" cy="2172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55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7113" y="29976763"/>
            <a:ext cx="138969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63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6600" smtClean="0"/>
            </a:lvl1pPr>
          </a:lstStyle>
          <a:p>
            <a:pPr>
              <a:defRPr/>
            </a:pPr>
            <a:fld id="{CAE537AD-9BB0-4881-8848-C6BA09023D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2pPr>
      <a:lvl3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3pPr>
      <a:lvl4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4pPr>
      <a:lvl5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5pPr>
      <a:lvl6pPr marL="391866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6pPr>
      <a:lvl7pPr marL="783732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7pPr>
      <a:lvl8pPr marL="1175598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8pPr>
      <a:lvl9pPr marL="1567464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9pPr>
    </p:titleStyle>
    <p:bodyStyle>
      <a:lvl1pPr marL="1617663" indent="-1617663" algn="l" defTabSz="4313238" rtl="0" eaLnBrk="0" fontAlgn="base" hangingPunct="0">
        <a:spcBef>
          <a:spcPct val="20000"/>
        </a:spcBef>
        <a:spcAft>
          <a:spcPct val="0"/>
        </a:spcAft>
        <a:buChar char="•"/>
        <a:defRPr sz="15100">
          <a:solidFill>
            <a:schemeClr val="tx1"/>
          </a:solidFill>
          <a:latin typeface="+mn-lt"/>
          <a:ea typeface="+mn-ea"/>
          <a:cs typeface="+mn-cs"/>
        </a:defRPr>
      </a:lvl1pPr>
      <a:lvl2pPr marL="3503613" indent="-1346200" algn="l" defTabSz="4313238" rtl="0" eaLnBrk="0" fontAlgn="base" hangingPunct="0">
        <a:spcBef>
          <a:spcPct val="20000"/>
        </a:spcBef>
        <a:spcAft>
          <a:spcPct val="0"/>
        </a:spcAft>
        <a:buChar char="–"/>
        <a:defRPr sz="13200">
          <a:solidFill>
            <a:schemeClr val="tx1"/>
          </a:solidFill>
          <a:latin typeface="+mn-lt"/>
        </a:defRPr>
      </a:lvl2pPr>
      <a:lvl3pPr marL="5391150" indent="-1077913" algn="l" defTabSz="4313238" rtl="0" eaLnBrk="0" fontAlgn="base" hangingPunct="0">
        <a:spcBef>
          <a:spcPct val="20000"/>
        </a:spcBef>
        <a:spcAft>
          <a:spcPct val="0"/>
        </a:spcAft>
        <a:buChar char="•"/>
        <a:defRPr sz="11300">
          <a:solidFill>
            <a:schemeClr val="tx1"/>
          </a:solidFill>
          <a:latin typeface="+mn-lt"/>
        </a:defRPr>
      </a:lvl3pPr>
      <a:lvl4pPr marL="7548563" indent="-1076325" algn="l" defTabSz="4313238" rtl="0" eaLnBrk="0" fontAlgn="base" hangingPunct="0">
        <a:spcBef>
          <a:spcPct val="20000"/>
        </a:spcBef>
        <a:spcAft>
          <a:spcPct val="0"/>
        </a:spcAft>
        <a:buChar char="–"/>
        <a:defRPr sz="9500">
          <a:solidFill>
            <a:schemeClr val="tx1"/>
          </a:solidFill>
          <a:latin typeface="+mn-lt"/>
        </a:defRPr>
      </a:lvl4pPr>
      <a:lvl5pPr marL="9702800" indent="-1074738" algn="l" defTabSz="4313238" rtl="0" eaLnBrk="0" fontAlgn="base" hangingPunct="0">
        <a:spcBef>
          <a:spcPct val="20000"/>
        </a:spcBef>
        <a:spcAft>
          <a:spcPct val="0"/>
        </a:spcAft>
        <a:buChar char="»"/>
        <a:defRPr sz="9500">
          <a:solidFill>
            <a:schemeClr val="tx1"/>
          </a:solidFill>
          <a:latin typeface="+mn-lt"/>
        </a:defRPr>
      </a:lvl5pPr>
      <a:lvl6pPr marL="10095995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6pPr>
      <a:lvl7pPr marL="10487861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7pPr>
      <a:lvl8pPr marL="10879727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8pPr>
      <a:lvl9pPr marL="11271594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1pPr>
      <a:lvl2pPr marL="391866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2pPr>
      <a:lvl3pPr marL="783732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3pPr>
      <a:lvl4pPr marL="1175598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4pPr>
      <a:lvl5pPr marL="1567464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5pPr>
      <a:lvl6pPr marL="1959331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6pPr>
      <a:lvl7pPr marL="2351197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7pPr>
      <a:lvl8pPr marL="2743063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8pPr>
      <a:lvl9pPr marL="3134929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97/ALN.0000000000004002" TargetMode="External"/><Relationship Id="rId3" Type="http://schemas.openxmlformats.org/officeDocument/2006/relationships/hyperlink" Target="https://doi.org/10.1016/j.jclinane.2022.110980" TargetMode="External"/><Relationship Id="rId7" Type="http://schemas.openxmlformats.org/officeDocument/2006/relationships/hyperlink" Target="https://issuu.com/aanapublishing/docs/scope_of_nurse_anesthesia_practice_2.23?fr=sNDg2MDU2NDAxMj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ssuu.com/aanapublishing/docs/standards_for_nurse_anesthesia_practice_2.23?fr=sOGNhNjU2NDAxMjU" TargetMode="External"/><Relationship Id="rId11" Type="http://schemas.openxmlformats.org/officeDocument/2006/relationships/image" Target="../media/image3.png"/><Relationship Id="rId5" Type="http://schemas.openxmlformats.org/officeDocument/2006/relationships/hyperlink" Target="https://www.niddk.nih.gov/health-information/health-statistics/overweight-obesity" TargetMode="External"/><Relationship Id="rId10" Type="http://schemas.openxmlformats.org/officeDocument/2006/relationships/image" Target="../media/image2.png"/><Relationship Id="rId4" Type="http://schemas.openxmlformats.org/officeDocument/2006/relationships/hyperlink" Target="https://doi.org/10.1007/s11695-021-05528-1" TargetMode="External"/><Relationship Id="rId9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5"/>
          <p:cNvSpPr>
            <a:spLocks noChangeArrowheads="1"/>
          </p:cNvSpPr>
          <p:nvPr/>
        </p:nvSpPr>
        <p:spPr bwMode="auto">
          <a:xfrm>
            <a:off x="12220439" y="5574996"/>
            <a:ext cx="17099563" cy="811676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1" name="Rectangle 36"/>
          <p:cNvSpPr>
            <a:spLocks noChangeArrowheads="1"/>
          </p:cNvSpPr>
          <p:nvPr/>
        </p:nvSpPr>
        <p:spPr bwMode="auto">
          <a:xfrm>
            <a:off x="30408522" y="5557421"/>
            <a:ext cx="12580757" cy="801311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2" name="Rectangle 37"/>
          <p:cNvSpPr>
            <a:spLocks noChangeArrowheads="1"/>
          </p:cNvSpPr>
          <p:nvPr/>
        </p:nvSpPr>
        <p:spPr bwMode="auto">
          <a:xfrm>
            <a:off x="30408522" y="15393712"/>
            <a:ext cx="12580757" cy="813816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3" name="Rectangle 38"/>
          <p:cNvSpPr>
            <a:spLocks noChangeArrowheads="1"/>
          </p:cNvSpPr>
          <p:nvPr/>
        </p:nvSpPr>
        <p:spPr bwMode="auto">
          <a:xfrm>
            <a:off x="30408522" y="25290763"/>
            <a:ext cx="12516004" cy="813816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1731621" y="5370218"/>
            <a:ext cx="17099565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RESULTS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94" name="Text Box 46"/>
          <p:cNvSpPr txBox="1">
            <a:spLocks noChangeArrowheads="1"/>
          </p:cNvSpPr>
          <p:nvPr/>
        </p:nvSpPr>
        <p:spPr bwMode="auto">
          <a:xfrm>
            <a:off x="29919706" y="5358943"/>
            <a:ext cx="12645896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DISCUSSION</a:t>
            </a:r>
            <a:endParaRPr lang="en-US" sz="3257" dirty="0"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29946600" y="15231858"/>
            <a:ext cx="12619002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CONCLUSIONS</a:t>
            </a:r>
            <a:endParaRPr lang="en-US" sz="3257" dirty="0">
              <a:latin typeface="Times New Roman" pitchFamily="18" charset="0"/>
            </a:endParaRPr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30178372" y="25091406"/>
            <a:ext cx="12318466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REFERENCES</a:t>
            </a:r>
            <a:endParaRPr lang="en-US" sz="3257" dirty="0">
              <a:latin typeface="Times New Roman" pitchFamily="18" charset="0"/>
            </a:endParaRPr>
          </a:p>
        </p:txBody>
      </p:sp>
      <p:sp>
        <p:nvSpPr>
          <p:cNvPr id="2067" name="Rectangle 57"/>
          <p:cNvSpPr>
            <a:spLocks noChangeArrowheads="1"/>
          </p:cNvSpPr>
          <p:nvPr/>
        </p:nvSpPr>
        <p:spPr bwMode="auto">
          <a:xfrm>
            <a:off x="457200" y="681038"/>
            <a:ext cx="42748200" cy="3890962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68" name="Text Box 58"/>
          <p:cNvSpPr txBox="1">
            <a:spLocks noChangeArrowheads="1"/>
          </p:cNvSpPr>
          <p:nvPr/>
        </p:nvSpPr>
        <p:spPr bwMode="auto">
          <a:xfrm>
            <a:off x="10858500" y="696914"/>
            <a:ext cx="21945600" cy="389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50" tIns="61875" rIns="123750" bIns="61875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30000"/>
              </a:spcBef>
              <a:defRPr/>
            </a:pPr>
            <a:r>
              <a:rPr lang="en-US" altLang="en-US" sz="4400" b="1" dirty="0">
                <a:solidFill>
                  <a:srgbClr val="FFC82E"/>
                </a:solidFill>
              </a:rPr>
              <a:t>Assessing Certified Registered Nurse Anesthetists’ Perceptions of the Adequacy of a Quick-Reference Guide for Evaluating Airways of Patients with Obesity: A Quality Improvement Project</a:t>
            </a:r>
          </a:p>
          <a:p>
            <a:pPr algn="ctr">
              <a:spcBef>
                <a:spcPct val="30000"/>
              </a:spcBef>
              <a:defRPr/>
            </a:pPr>
            <a:r>
              <a:rPr lang="en-US" altLang="en-US" sz="4400" b="1" dirty="0">
                <a:solidFill>
                  <a:schemeClr val="bg1"/>
                </a:solidFill>
              </a:rPr>
              <a:t>Amy Nygren, BSN, SRNA</a:t>
            </a:r>
          </a:p>
          <a:p>
            <a:pPr algn="ctr">
              <a:spcBef>
                <a:spcPct val="30000"/>
              </a:spcBef>
              <a:defRPr/>
            </a:pPr>
            <a:r>
              <a:rPr lang="en-US" altLang="en-US" sz="4400" b="1" dirty="0">
                <a:solidFill>
                  <a:schemeClr val="bg1"/>
                </a:solidFill>
              </a:rPr>
              <a:t>Maura McAuliffe, PhD, CRNA, FAAN, Project Chair</a:t>
            </a:r>
          </a:p>
        </p:txBody>
      </p:sp>
      <p:sp>
        <p:nvSpPr>
          <p:cNvPr id="2069" name="Rectangle 59"/>
          <p:cNvSpPr>
            <a:spLocks noChangeArrowheads="1"/>
          </p:cNvSpPr>
          <p:nvPr/>
        </p:nvSpPr>
        <p:spPr bwMode="auto">
          <a:xfrm>
            <a:off x="32804100" y="1600200"/>
            <a:ext cx="9813925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50" tIns="61875" rIns="123750" bIns="61875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Nurse Anesthesia Program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College of Nursing, East Carolina University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Greenville, North Carolina 27858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nygrena22@students.ecu.edu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endParaRPr lang="en-US" altLang="en-US" sz="3771" b="1" dirty="0">
              <a:solidFill>
                <a:schemeClr val="bg1"/>
              </a:solidFill>
            </a:endParaRPr>
          </a:p>
          <a:p>
            <a:pPr algn="r">
              <a:spcBef>
                <a:spcPct val="50000"/>
              </a:spcBef>
              <a:defRPr/>
            </a:pPr>
            <a:endParaRPr lang="en-US" altLang="en-US" sz="3257" dirty="0">
              <a:latin typeface="Times New Roman" panose="02020603050405020304" pitchFamily="18" charset="0"/>
            </a:endParaRPr>
          </a:p>
        </p:txBody>
      </p:sp>
      <p:sp>
        <p:nvSpPr>
          <p:cNvPr id="2071" name="Rectangle 63"/>
          <p:cNvSpPr>
            <a:spLocks noChangeArrowheads="1"/>
          </p:cNvSpPr>
          <p:nvPr/>
        </p:nvSpPr>
        <p:spPr bwMode="auto">
          <a:xfrm>
            <a:off x="1379385" y="18029668"/>
            <a:ext cx="9874289" cy="811677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885674" y="17802817"/>
            <a:ext cx="9872576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METHODS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87412" y="6613524"/>
            <a:ext cx="10286999" cy="10475516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Obesity is a growing U.S. health problem and</a:t>
            </a:r>
            <a:r>
              <a:rPr lang="en-US" sz="4000" dirty="0">
                <a:latin typeface="+mn-lt"/>
              </a:rPr>
              <a:t> increases risk from anesthesia </a:t>
            </a:r>
            <a:r>
              <a:rPr lang="en-US" sz="4000" baseline="30000" dirty="0">
                <a:latin typeface="+mn-lt"/>
              </a:rPr>
              <a:t>1,2,3</a:t>
            </a:r>
          </a:p>
          <a:p>
            <a:endParaRPr lang="en-US" sz="4000" dirty="0">
              <a:latin typeface="+mn-l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+mn-lt"/>
              </a:rPr>
              <a:t>ASA and AANA require comprehensive patient assessment to identify possible complications </a:t>
            </a:r>
            <a:r>
              <a:rPr lang="en-US" sz="4000" baseline="30000" dirty="0">
                <a:latin typeface="+mn-lt"/>
              </a:rPr>
              <a:t>4,5,6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>
                <a:latin typeface="+mn-lt"/>
              </a:rPr>
              <a:t>Quality improvement and fostering a culture of safety are standards</a:t>
            </a:r>
          </a:p>
          <a:p>
            <a:pPr lvl="1"/>
            <a:endParaRPr lang="en-US" sz="4000" dirty="0">
              <a:latin typeface="+mn-l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atin typeface="+mn-lt"/>
              </a:rPr>
              <a:t>Quick-reference guides (QRGs) present a comprehensive list of most effective airway assessment techniques</a:t>
            </a:r>
          </a:p>
          <a:p>
            <a:endParaRPr lang="en-US" sz="4000" dirty="0">
              <a:latin typeface="+mn-l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>
                <a:latin typeface="+mn-lt"/>
              </a:rPr>
              <a:t>Purpose</a:t>
            </a:r>
            <a:r>
              <a:rPr lang="en-US" sz="4000" dirty="0">
                <a:latin typeface="+mn-lt"/>
              </a:rPr>
              <a:t>: to assess perceptions of adequacy of a QRG as a tool for airway assessment of patients with obesity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66674" y="19114689"/>
            <a:ext cx="10287000" cy="13084208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r>
              <a:rPr lang="en-US" sz="4000" i="1" dirty="0"/>
              <a:t>Plan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Literature review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/>
              <a:t>21 articles after full-text review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/>
              <a:t>Levels of evidence: I, V, VI, VII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Four-person group with project chair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/>
              <a:t>QRG, surveys, and PowerPoint developed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/>
              <a:t>Emails written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CITI modules/UMCIRB and site approval</a:t>
            </a:r>
          </a:p>
          <a:p>
            <a:endParaRPr lang="en-US" sz="4000" dirty="0"/>
          </a:p>
          <a:p>
            <a:r>
              <a:rPr lang="en-US" sz="4000" i="1" dirty="0"/>
              <a:t>Do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Project implemented individually over two-week period</a:t>
            </a:r>
          </a:p>
          <a:p>
            <a:endParaRPr lang="en-US" sz="4000" dirty="0"/>
          </a:p>
          <a:p>
            <a:r>
              <a:rPr lang="en-US" sz="4000" i="1" dirty="0"/>
              <a:t>Study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Results analyzed</a:t>
            </a:r>
          </a:p>
          <a:p>
            <a:endParaRPr lang="en-US" sz="4000" dirty="0"/>
          </a:p>
          <a:p>
            <a:r>
              <a:rPr lang="en-US" sz="4000" i="1" dirty="0"/>
              <a:t>Act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Conclusions drawn and suggestions for future QI projects disseminated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731621" y="6613524"/>
            <a:ext cx="17605375" cy="25607962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4000" b="1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Figure 2</a:t>
            </a:r>
            <a:endParaRPr lang="en-US" sz="40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4000" i="1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Frequency of Airway Assessment Measure Use Before and After Quick-Reference Guide Use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6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600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6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600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6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600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6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600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6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600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6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600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6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600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6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600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6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600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6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4000" b="1" dirty="0">
              <a:solidFill>
                <a:srgbClr val="000000"/>
              </a:solidFill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4000" b="1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Figure 3</a:t>
            </a:r>
            <a:endParaRPr lang="en-US" sz="40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4000" i="1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Perceptions of the Usefulness of Airway Assessment Measures in Predicting Difficult Airways in Patients with Obesity</a:t>
            </a:r>
            <a:endParaRPr lang="en-US" sz="40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9946600" y="6629399"/>
            <a:ext cx="13057188" cy="8121955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Analysis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/>
              <a:t>n=4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/>
              <a:t>Comparable proportion of patients that had obesity during implementation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Mask ventilation more difficult, not intubation</a:t>
            </a:r>
          </a:p>
          <a:p>
            <a:endParaRPr lang="en-US" sz="4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Mallampati Score, TMD, NC most used and most helpful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STOP-Bang, NC:TMD, ramping least used and least helpful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QRG format effective but could use adjustment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9946600" y="16459200"/>
            <a:ext cx="13057188" cy="8290716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/>
              <a:t>Limitations: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/>
              <a:t>Small sample size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en-US" sz="4000" dirty="0"/>
              <a:t>More research needed into which assessments most predictive</a:t>
            </a:r>
          </a:p>
          <a:p>
            <a:pPr marL="1485900" lvl="2" indent="-571500">
              <a:buFont typeface="Wingdings" pitchFamily="2" charset="2"/>
              <a:buChar char="§"/>
            </a:pPr>
            <a:r>
              <a:rPr lang="en-US" sz="4000" dirty="0"/>
              <a:t>Important to determine which assessment methods work best for patients with obesity </a:t>
            </a:r>
          </a:p>
          <a:p>
            <a:pPr marL="1485900" lvl="2" indent="-571500">
              <a:buFont typeface="Wingdings" pitchFamily="2" charset="2"/>
              <a:buChar char="§"/>
            </a:pPr>
            <a:r>
              <a:rPr lang="en-US" sz="4000" dirty="0"/>
              <a:t>Likely a large proportion of patients with obesity</a:t>
            </a:r>
          </a:p>
          <a:p>
            <a:endParaRPr lang="en-US" sz="4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QRG had a low-cost implementation with potential to improve quality of patient care</a:t>
            </a:r>
          </a:p>
          <a:p>
            <a:pPr lvl="1"/>
            <a:endParaRPr lang="en-US" sz="4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/>
              <a:t>POCUS is an area for future quality improvement and research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0205362" y="26337499"/>
            <a:ext cx="12798426" cy="5899863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indent="-457200">
              <a:buFontTx/>
              <a:buAutoNum type="arabicPeriod"/>
            </a:pP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Mehta, A. R., Maldonado, Y., Abdalla, M., Roessler, J., Schmidt, M., Pu, X., </a:t>
            </a:r>
            <a:r>
              <a:rPr lang="en-US" sz="20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Skubas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N. J., &amp; </a:t>
            </a:r>
            <a:r>
              <a:rPr lang="en-US" sz="20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Ruetzler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K. (2022). Association between body mass index and difficult intubation with a double lumen tube: A retrospective cohort study. </a:t>
            </a:r>
            <a:r>
              <a:rPr lang="en-US" sz="2000" i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Journal of Clinical Anesthesia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83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Article 110980. </a:t>
            </a:r>
            <a:r>
              <a:rPr lang="en-US" sz="20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https://doi.org/10.1016/j.jclinane.2022.110980</a:t>
            </a:r>
            <a:endParaRPr lang="en-US" sz="20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57200">
              <a:buFontTx/>
              <a:buAutoNum type="arabicPeriod"/>
            </a:pP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Moura, E. C., Filho, A. S., de Oliveira, E. J., Freire, T. T., Leal, P., Gomes, L. M., Servin, E. T., &amp; de Oliveira, C. M. (2021). Comparative study of clinical and ultrasound parameters for defining a difficult airway in patients with obesity. </a:t>
            </a:r>
            <a:r>
              <a:rPr lang="en-US" sz="2000" i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Obesity Surgery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4118-4124. </a:t>
            </a:r>
            <a:r>
              <a:rPr lang="en-US" sz="20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https://doi.org/10.1007/s11695-021-05528-1</a:t>
            </a:r>
            <a:endParaRPr lang="en-US" sz="20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57200">
              <a:buFontTx/>
              <a:buAutoNum type="arabicPeriod"/>
            </a:pPr>
            <a:r>
              <a:rPr lang="en-US" sz="2000" dirty="0">
                <a:effectLst/>
                <a:latin typeface="+mn-lt"/>
                <a:ea typeface="Times New Roman" panose="02020603050405020304" pitchFamily="18" charset="0"/>
              </a:rPr>
              <a:t>National Institute of Diabetes and Digestive and Kidney Diseases. (2021). </a:t>
            </a:r>
            <a:r>
              <a:rPr lang="en-US" sz="2000" i="1" dirty="0">
                <a:effectLst/>
                <a:latin typeface="+mn-lt"/>
                <a:ea typeface="Times New Roman" panose="02020603050405020304" pitchFamily="18" charset="0"/>
              </a:rPr>
              <a:t>Overweight &amp; obesity statistics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</a:rPr>
              <a:t>. </a:t>
            </a:r>
            <a:r>
              <a:rPr lang="en-US" sz="20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https://www.niddk.nih.gov/health-information/health-statistics/overweight-obesity</a:t>
            </a:r>
            <a:r>
              <a:rPr lang="en-US" sz="2000" dirty="0">
                <a:effectLst/>
                <a:latin typeface="+mn-lt"/>
              </a:rPr>
              <a:t>  </a:t>
            </a:r>
          </a:p>
          <a:p>
            <a:pPr indent="-457200">
              <a:buFontTx/>
              <a:buAutoNum type="arabicPeriod"/>
            </a:pP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American Association of Nurse Anesthesiology. (2019). </a:t>
            </a:r>
            <a:r>
              <a:rPr lang="en-US" sz="2000" i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Standards for nurse anesthesia practice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https://issuu.com/aanapublishing/docs/standards_for_nurse_anesthesia_practice_2.23?fr=sOGNhNjU2NDAxMjU</a:t>
            </a:r>
            <a:endParaRPr lang="en-US" sz="2000" u="sng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57200">
              <a:buFontTx/>
              <a:buAutoNum type="arabicPeriod"/>
            </a:pP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American Association of Nurse Anesthesiology. (2020b). </a:t>
            </a:r>
            <a:r>
              <a:rPr lang="en-US" sz="2000" i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Scope of nurse anesthesia practice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https://issuu.com/aanapublishing/docs/scope_of_nurse_anesthesia_practice_2.23?fr=sNDg2MDU2NDAxMjU</a:t>
            </a:r>
            <a:endParaRPr lang="en-US" sz="20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57200">
              <a:buFontTx/>
              <a:buAutoNum type="arabicPeriod"/>
            </a:pPr>
            <a:r>
              <a:rPr lang="en-US" sz="20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Apfelbaum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J. L., Hagberg, C. A., </a:t>
            </a:r>
            <a:r>
              <a:rPr lang="en-US" sz="20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Connis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R. T., </a:t>
            </a:r>
            <a:r>
              <a:rPr lang="en-US" sz="20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Abdelmalak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B. B., </a:t>
            </a:r>
            <a:r>
              <a:rPr lang="en-US" sz="20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Agarkar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M., Dutton, R. P., </a:t>
            </a:r>
            <a:r>
              <a:rPr lang="en-US" sz="20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Fiadjoe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J. E., Grief, R., </a:t>
            </a:r>
            <a:r>
              <a:rPr lang="en-US" sz="20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Klock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P. A., Mercier, D., </a:t>
            </a:r>
            <a:r>
              <a:rPr lang="en-US" sz="20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Myatra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S. N., O’Sullivan, E. P., Rosenblatt, W. H., </a:t>
            </a:r>
            <a:r>
              <a:rPr lang="en-US" sz="20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Sorbello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M., &amp; Tung, A. (2022). 2022 American Society of Anesthesiologists practice guidelines for management of the difficult airway. </a:t>
            </a:r>
            <a:r>
              <a:rPr lang="en-US" sz="2000" i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Anesthesiology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i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136</a:t>
            </a:r>
            <a:r>
              <a:rPr lang="en-US" sz="20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(1), 31-81. </a:t>
            </a:r>
            <a:r>
              <a:rPr lang="en-US" sz="2000" u="sng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https://doi.org/10.1097/ALN.0000000000004002</a:t>
            </a:r>
            <a:endParaRPr lang="en-US" sz="2000" u="sng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FC199B-BD44-4C43-BFA9-62855DE4491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178069"/>
            <a:ext cx="8004541" cy="2936731"/>
          </a:xfrm>
          <a:prstGeom prst="rect">
            <a:avLst/>
          </a:prstGeom>
        </p:spPr>
      </p:pic>
      <p:pic>
        <p:nvPicPr>
          <p:cNvPr id="2" name="Picture 1" descr="A graph with multiple colored bars&#10;&#10;Description automatically generated with medium confidence">
            <a:extLst>
              <a:ext uri="{FF2B5EF4-FFF2-40B4-BE49-F238E27FC236}">
                <a16:creationId xmlns:a16="http://schemas.microsoft.com/office/drawing/2014/main" id="{94C72842-25D8-2349-9324-A5B41981AE2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748612" y="8606991"/>
            <a:ext cx="17571392" cy="1065171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3340E5F-CE39-42E4-1710-3DC0B36E00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767341" y="21947910"/>
            <a:ext cx="17569901" cy="10250987"/>
          </a:xfrm>
          <a:prstGeom prst="rect">
            <a:avLst/>
          </a:prstGeom>
        </p:spPr>
      </p:pic>
      <p:sp>
        <p:nvSpPr>
          <p:cNvPr id="7" name="Rectangle 39">
            <a:extLst>
              <a:ext uri="{FF2B5EF4-FFF2-40B4-BE49-F238E27FC236}">
                <a16:creationId xmlns:a16="http://schemas.microsoft.com/office/drawing/2014/main" id="{3BD7437B-DB60-7624-0AE9-B19F85DB8D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9385" y="5574995"/>
            <a:ext cx="9795025" cy="811677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8" name="Text Box 43">
            <a:extLst>
              <a:ext uri="{FF2B5EF4-FFF2-40B4-BE49-F238E27FC236}">
                <a16:creationId xmlns:a16="http://schemas.microsoft.com/office/drawing/2014/main" id="{B28BA2F5-C38D-5D3F-9486-2C51657678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5674" y="5372391"/>
            <a:ext cx="9793327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INTRODUCTION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1415</TotalTime>
  <Words>738</Words>
  <Application>Microsoft Macintosh PowerPoint</Application>
  <PresentationFormat>Custom</PresentationFormat>
  <Paragraphs>89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Times New Roman</vt:lpstr>
      <vt:lpstr>Wingdings</vt:lpstr>
      <vt:lpstr>Default Design</vt:lpstr>
      <vt:lpstr>PowerPoint Presentation</vt:lpstr>
    </vt:vector>
  </TitlesOfParts>
  <Company>East Carolina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EltonC</dc:creator>
  <cp:lastModifiedBy>Amy Throckmorton</cp:lastModifiedBy>
  <cp:revision>55</cp:revision>
  <dcterms:created xsi:type="dcterms:W3CDTF">2005-01-10T15:51:10Z</dcterms:created>
  <dcterms:modified xsi:type="dcterms:W3CDTF">2024-11-10T16:36:57Z</dcterms:modified>
</cp:coreProperties>
</file>