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1" autoAdjust="0"/>
    <p:restoredTop sz="94139" autoAdjust="0"/>
  </p:normalViewPr>
  <p:slideViewPr>
    <p:cSldViewPr>
      <p:cViewPr varScale="1">
        <p:scale>
          <a:sx n="24" d="100"/>
          <a:sy n="24" d="100"/>
        </p:scale>
        <p:origin x="-464" y="-152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7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3"/>
          <p:cNvSpPr>
            <a:spLocks noChangeArrowheads="1"/>
          </p:cNvSpPr>
          <p:nvPr/>
        </p:nvSpPr>
        <p:spPr bwMode="auto">
          <a:xfrm>
            <a:off x="14173200" y="5486400"/>
            <a:ext cx="15773400" cy="68580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4173200" y="9601200"/>
            <a:ext cx="15773400" cy="661257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1089600" y="5486400"/>
            <a:ext cx="1143000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1318200" y="21945600"/>
            <a:ext cx="1120140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089600" y="27203400"/>
            <a:ext cx="11430000" cy="68580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1371601" y="5486400"/>
            <a:ext cx="11430000" cy="68580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914400" y="5257800"/>
            <a:ext cx="11658600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3716000" y="9372600"/>
            <a:ext cx="16002000" cy="70527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30861000" y="5257801"/>
            <a:ext cx="11430000" cy="70527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 / LIMITATIONS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0861000" y="21717000"/>
            <a:ext cx="11430000" cy="70527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0861000" y="26974800"/>
            <a:ext cx="11430001" cy="70527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ACKNOWLEDGEMENTS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41195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8458200" y="685800"/>
            <a:ext cx="28803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altLang="en-US" sz="6600" b="1" dirty="0" smtClean="0">
                <a:solidFill>
                  <a:srgbClr val="FFC82E"/>
                </a:solidFill>
              </a:rPr>
              <a:t>Using Heart Rate Variability to Assess Resident Stress During Central Venous Catheter Simulation</a:t>
            </a:r>
            <a:endParaRPr lang="en-US" altLang="en-US" sz="6600" b="1" dirty="0">
              <a:solidFill>
                <a:srgbClr val="FFC82E"/>
              </a:solidFill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altLang="en-US" sz="4400" b="1" dirty="0" smtClean="0">
                <a:solidFill>
                  <a:schemeClr val="bg1"/>
                </a:solidFill>
              </a:rPr>
              <a:t>Adelaide Robbins</a:t>
            </a:r>
            <a:r>
              <a:rPr lang="en-US" altLang="en-US" sz="4400" b="1" baseline="30000" dirty="0" smtClean="0">
                <a:solidFill>
                  <a:schemeClr val="bg1"/>
                </a:solidFill>
              </a:rPr>
              <a:t>1</a:t>
            </a:r>
            <a:r>
              <a:rPr lang="en-US" altLang="en-US" sz="4400" b="1" dirty="0" smtClean="0">
                <a:solidFill>
                  <a:schemeClr val="bg1"/>
                </a:solidFill>
              </a:rPr>
              <a:t>, Juan March MD</a:t>
            </a:r>
            <a:r>
              <a:rPr lang="en-US" altLang="en-US" sz="4400" b="1" baseline="30000" dirty="0" smtClean="0">
                <a:solidFill>
                  <a:schemeClr val="bg1"/>
                </a:solidFill>
              </a:rPr>
              <a:t>1,3</a:t>
            </a:r>
            <a:r>
              <a:rPr lang="en-US" altLang="en-US" sz="4400" b="1" dirty="0" smtClean="0">
                <a:solidFill>
                  <a:schemeClr val="bg1"/>
                </a:solidFill>
              </a:rPr>
              <a:t>, Carmen </a:t>
            </a:r>
            <a:r>
              <a:rPr lang="en-US" altLang="en-US" sz="4400" b="1" dirty="0" err="1" smtClean="0">
                <a:solidFill>
                  <a:schemeClr val="bg1"/>
                </a:solidFill>
              </a:rPr>
              <a:t>Russoniello</a:t>
            </a:r>
            <a:r>
              <a:rPr lang="en-US" altLang="en-US" sz="4400" b="1" dirty="0" smtClean="0">
                <a:solidFill>
                  <a:schemeClr val="bg1"/>
                </a:solidFill>
              </a:rPr>
              <a:t> PhD</a:t>
            </a:r>
            <a:r>
              <a:rPr lang="en-US" altLang="en-US" sz="4400" b="1" baseline="30000" dirty="0" smtClean="0">
                <a:solidFill>
                  <a:schemeClr val="bg1"/>
                </a:solidFill>
              </a:rPr>
              <a:t>1,2</a:t>
            </a:r>
            <a:r>
              <a:rPr lang="en-US" altLang="en-US" sz="4400" b="1" dirty="0" smtClean="0">
                <a:solidFill>
                  <a:schemeClr val="bg1"/>
                </a:solidFill>
              </a:rPr>
              <a:t>, Walter </a:t>
            </a:r>
            <a:r>
              <a:rPr lang="en-US" altLang="en-US" sz="4400" b="1" dirty="0" err="1" smtClean="0">
                <a:solidFill>
                  <a:schemeClr val="bg1"/>
                </a:solidFill>
              </a:rPr>
              <a:t>Robey</a:t>
            </a:r>
            <a:r>
              <a:rPr lang="en-US" altLang="en-US" sz="4400" b="1" dirty="0" smtClean="0">
                <a:solidFill>
                  <a:schemeClr val="bg1"/>
                </a:solidFill>
              </a:rPr>
              <a:t> MD</a:t>
            </a:r>
            <a:r>
              <a:rPr lang="en-US" altLang="en-US" sz="4400" b="1" baseline="30000" dirty="0" smtClean="0">
                <a:solidFill>
                  <a:schemeClr val="bg1"/>
                </a:solidFill>
              </a:rPr>
              <a:t>1,3,4  </a:t>
            </a:r>
            <a:r>
              <a:rPr lang="en-US" altLang="en-US" sz="4400" b="1" dirty="0" smtClean="0">
                <a:solidFill>
                  <a:schemeClr val="bg1"/>
                </a:solidFill>
              </a:rPr>
              <a:t>Kori Brewer PhD</a:t>
            </a:r>
            <a:r>
              <a:rPr lang="en-US" altLang="en-US" sz="4400" b="1" baseline="30000" dirty="0" smtClean="0">
                <a:solidFill>
                  <a:schemeClr val="bg1"/>
                </a:solidFill>
              </a:rPr>
              <a:t>1,3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altLang="en-US" sz="3600" b="1" baseline="30000" dirty="0" smtClean="0">
                <a:solidFill>
                  <a:schemeClr val="bg1"/>
                </a:solidFill>
              </a:rPr>
              <a:t>1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 East Carolina University, </a:t>
            </a:r>
            <a:r>
              <a:rPr lang="en-US" altLang="en-US" sz="3600" b="1" baseline="30000" dirty="0">
                <a:solidFill>
                  <a:schemeClr val="bg1"/>
                </a:solidFill>
              </a:rPr>
              <a:t>2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 College of Health and Human Performance, </a:t>
            </a:r>
            <a:r>
              <a:rPr lang="en-US" altLang="en-US" sz="3600" b="1" baseline="30000" dirty="0" smtClean="0">
                <a:solidFill>
                  <a:schemeClr val="bg1"/>
                </a:solidFill>
              </a:rPr>
              <a:t>3 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Brody School of Medicine, </a:t>
            </a:r>
            <a:r>
              <a:rPr lang="en-US" altLang="en-US" sz="3600" b="1" baseline="30000" dirty="0" smtClean="0">
                <a:solidFill>
                  <a:schemeClr val="bg1"/>
                </a:solidFill>
              </a:rPr>
              <a:t>4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BSOM </a:t>
            </a:r>
            <a:r>
              <a:rPr lang="en-US" altLang="en-US" sz="3600" b="1" dirty="0" err="1" smtClean="0">
                <a:solidFill>
                  <a:schemeClr val="bg1"/>
                </a:solidFill>
              </a:rPr>
              <a:t>Interprofessional</a:t>
            </a:r>
            <a:r>
              <a:rPr lang="en-US" altLang="en-US" sz="3600" b="1" dirty="0" smtClean="0">
                <a:solidFill>
                  <a:schemeClr val="bg1"/>
                </a:solidFill>
              </a:rPr>
              <a:t> Clinical Simulation Program</a:t>
            </a:r>
            <a:endParaRPr lang="en-US" altLang="en-US" sz="3600" b="1" dirty="0">
              <a:solidFill>
                <a:schemeClr val="bg1"/>
              </a:solidFill>
            </a:endParaRP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7033200" y="1371600"/>
            <a:ext cx="5813425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Adelaide Robbins</a:t>
            </a:r>
            <a:endParaRPr lang="en-US" altLang="en-US" sz="2800" dirty="0">
              <a:solidFill>
                <a:schemeClr val="bg1"/>
              </a:solidFill>
            </a:endParaRP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Honors College, Department of Health and Human Promotion</a:t>
            </a:r>
            <a:endParaRPr lang="en-US" altLang="en-US" sz="2800" dirty="0">
              <a:solidFill>
                <a:schemeClr val="bg1"/>
              </a:solidFill>
            </a:endParaRP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28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2800" dirty="0" smtClean="0">
                <a:solidFill>
                  <a:schemeClr val="bg1"/>
                </a:solidFill>
              </a:rPr>
              <a:t>robbinsad15@students.ecu.edu</a:t>
            </a:r>
            <a:endParaRPr lang="en-US" altLang="en-US" sz="2800" dirty="0">
              <a:solidFill>
                <a:schemeClr val="bg1"/>
              </a:solidFill>
            </a:endParaRP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1371600" y="14401801"/>
            <a:ext cx="11430000" cy="68580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914400" y="14173200"/>
            <a:ext cx="11658600" cy="703868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MATERIALS &amp; </a:t>
            </a:r>
            <a:r>
              <a:rPr lang="en-US" sz="3771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4400" y="6629400"/>
            <a:ext cx="11887200" cy="70866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lvl="1">
              <a:lnSpc>
                <a:spcPct val="50000"/>
              </a:lnSpc>
            </a:pPr>
            <a:endParaRPr lang="en-US" sz="3600" dirty="0" smtClean="0"/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Simulation-based </a:t>
            </a:r>
            <a:r>
              <a:rPr lang="en-US" sz="3600" dirty="0"/>
              <a:t>central venous </a:t>
            </a:r>
            <a:r>
              <a:rPr lang="en-US" sz="3600" dirty="0" smtClean="0"/>
              <a:t>catheterization (CVC) </a:t>
            </a:r>
            <a:r>
              <a:rPr lang="en-US" sz="3600" dirty="0"/>
              <a:t>training has been shown to result in fewer needle passes and </a:t>
            </a:r>
            <a:r>
              <a:rPr lang="en-US" sz="3600" dirty="0" smtClean="0"/>
              <a:t>complications.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Heart rate variability (HRV) has been shown to be effective in identifying stress that is related to self-confidence while completing tasks by surgeons.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There are no studies examining the effects of stress on task performance during simulation-based CVC training.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The purpose of this study was to use heart rate variability to identify stress during CVC simulation training.</a:t>
            </a:r>
            <a:endParaRPr lang="en-US" sz="3600" dirty="0"/>
          </a:p>
          <a:p>
            <a:endParaRPr lang="en-US" sz="36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914400" y="15544800"/>
            <a:ext cx="11887200" cy="105156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lvl="1">
              <a:lnSpc>
                <a:spcPct val="50000"/>
              </a:lnSpc>
            </a:pPr>
            <a:endParaRPr lang="en-US" sz="3600" i="1" dirty="0" smtClean="0"/>
          </a:p>
          <a:p>
            <a:pPr marL="1028700" lvl="1" indent="-571500">
              <a:buFont typeface="Arial"/>
              <a:buChar char="•"/>
            </a:pPr>
            <a:r>
              <a:rPr lang="en-US" sz="3500" dirty="0" smtClean="0"/>
              <a:t>This was a prospective cohort study with a convenience sample of resident physicians who enrolled in a simulation-based CVC training course.</a:t>
            </a:r>
          </a:p>
          <a:p>
            <a:pPr marL="1028700" lvl="1" indent="-571500">
              <a:buFont typeface="Arial"/>
              <a:buChar char="•"/>
            </a:pPr>
            <a:r>
              <a:rPr lang="en-US" sz="3500" dirty="0" smtClean="0"/>
              <a:t>Participants were attached to an HRV monitoring device.</a:t>
            </a:r>
          </a:p>
          <a:p>
            <a:pPr marL="1028700" lvl="1" indent="-571500">
              <a:buFont typeface="Arial"/>
              <a:buChar char="•"/>
            </a:pPr>
            <a:r>
              <a:rPr lang="en-US" sz="3500" dirty="0" smtClean="0"/>
              <a:t>A 12-step standardized procedural skills checklist was used to measure psychomotor skill performance.</a:t>
            </a:r>
          </a:p>
          <a:p>
            <a:pPr marL="1028700" lvl="1" indent="-571500">
              <a:buFont typeface="Arial"/>
              <a:buChar char="•"/>
            </a:pPr>
            <a:r>
              <a:rPr lang="en-US" sz="3500" dirty="0" smtClean="0"/>
              <a:t>Participant stress was analyzed in 5-minute intervals using a software program that analyzes heart rate variability.</a:t>
            </a:r>
          </a:p>
          <a:p>
            <a:pPr marL="1028700" lvl="1" indent="-571500">
              <a:buFont typeface="Arial"/>
              <a:buChar char="•"/>
            </a:pPr>
            <a:r>
              <a:rPr lang="en-US" sz="3500" dirty="0"/>
              <a:t>The software program used to collect the data analyzed heart rate variability in terms </a:t>
            </a:r>
            <a:r>
              <a:rPr lang="en-US" sz="3500" dirty="0" smtClean="0"/>
              <a:t>of</a:t>
            </a:r>
            <a:r>
              <a:rPr lang="en-US" sz="3500" dirty="0"/>
              <a:t> s</a:t>
            </a:r>
            <a:r>
              <a:rPr lang="en-US" sz="3500" dirty="0" smtClean="0"/>
              <a:t>tress </a:t>
            </a:r>
            <a:r>
              <a:rPr lang="en-US" sz="3500" dirty="0"/>
              <a:t>index (SI</a:t>
            </a:r>
            <a:r>
              <a:rPr lang="en-US" sz="3500" dirty="0" smtClean="0"/>
              <a:t>) or a derivative of:</a:t>
            </a:r>
          </a:p>
          <a:p>
            <a:pPr marL="1485900" lvl="2" indent="-571500">
              <a:buFont typeface="Arial"/>
              <a:buChar char="•"/>
            </a:pPr>
            <a:r>
              <a:rPr lang="en-US" sz="3500" dirty="0"/>
              <a:t>Standard deviation of normal-to-normal intervals (SDNN</a:t>
            </a:r>
            <a:r>
              <a:rPr lang="en-US" sz="3500" dirty="0" smtClean="0"/>
              <a:t>) </a:t>
            </a:r>
            <a:r>
              <a:rPr lang="mr-IN" sz="3500" dirty="0" smtClean="0"/>
              <a:t>–</a:t>
            </a:r>
            <a:r>
              <a:rPr lang="en-US" sz="3500" dirty="0" smtClean="0"/>
              <a:t> a sympathetic nervous system measure</a:t>
            </a:r>
            <a:endParaRPr lang="en-US" sz="3500" dirty="0"/>
          </a:p>
          <a:p>
            <a:pPr marL="1485900" lvl="2" indent="-571500">
              <a:buFont typeface="Arial"/>
              <a:buChar char="•"/>
            </a:pPr>
            <a:r>
              <a:rPr lang="en-US" sz="3500" dirty="0"/>
              <a:t>Square root of the mean normal-</a:t>
            </a:r>
            <a:r>
              <a:rPr lang="en-US" sz="3500" dirty="0" smtClean="0"/>
              <a:t>to-</a:t>
            </a:r>
            <a:r>
              <a:rPr lang="en-US" sz="3500" dirty="0"/>
              <a:t>normal </a:t>
            </a:r>
            <a:r>
              <a:rPr lang="en-US" sz="3500" dirty="0" smtClean="0"/>
              <a:t>intervals </a:t>
            </a:r>
            <a:r>
              <a:rPr lang="en-US" sz="3500" dirty="0"/>
              <a:t>(RMS-SD</a:t>
            </a:r>
            <a:r>
              <a:rPr lang="en-US" sz="3500" dirty="0" smtClean="0"/>
              <a:t>) </a:t>
            </a:r>
            <a:r>
              <a:rPr lang="mr-IN" sz="3500" dirty="0" smtClean="0"/>
              <a:t>–</a:t>
            </a:r>
            <a:r>
              <a:rPr lang="en-US" sz="3500" dirty="0" smtClean="0"/>
              <a:t> a parasympathetic nervous system measure</a:t>
            </a:r>
            <a:endParaRPr lang="en-US" sz="3500" dirty="0"/>
          </a:p>
          <a:p>
            <a:pPr marL="1028700" lvl="1" indent="-571500">
              <a:buFont typeface="Arial"/>
              <a:buChar char="•"/>
            </a:pPr>
            <a:endParaRPr lang="en-US" sz="3500" i="1" dirty="0"/>
          </a:p>
          <a:p>
            <a:pPr marL="1028700" lvl="1" indent="-571500">
              <a:buFont typeface="Arial"/>
              <a:buChar char="•"/>
            </a:pPr>
            <a:endParaRPr lang="en-US" sz="3600" i="1" dirty="0" smtClean="0"/>
          </a:p>
          <a:p>
            <a:pPr marL="1028700" lvl="1" indent="-571500">
              <a:buFont typeface="Arial"/>
              <a:buChar char="•"/>
            </a:pPr>
            <a:endParaRPr lang="en-US" sz="3600" i="1" dirty="0" smtClean="0"/>
          </a:p>
          <a:p>
            <a:endParaRPr lang="en-US" sz="36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30861000" y="13716000"/>
            <a:ext cx="11660188" cy="75438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lvl="1">
              <a:lnSpc>
                <a:spcPct val="50000"/>
              </a:lnSpc>
            </a:pPr>
            <a:endParaRPr lang="en-US" sz="3700" i="1" dirty="0" smtClean="0"/>
          </a:p>
          <a:p>
            <a:pPr marL="1028700" lvl="1" indent="-571500">
              <a:buFont typeface="Arial"/>
              <a:buChar char="•"/>
            </a:pPr>
            <a:r>
              <a:rPr lang="en-US" sz="3700" dirty="0" smtClean="0"/>
              <a:t>This study suggests that stress, as measured by HRV during simulation-based CVC training, did not change throughout skills practice, and did not decrease over time.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700" dirty="0" smtClean="0"/>
              <a:t>A small but non-statistically significant number of participants did have increased stress during the final skills assessment indicating an increased sensitivity to this type of hands-on skills assessment.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700" dirty="0"/>
              <a:t>Future studies </a:t>
            </a:r>
            <a:r>
              <a:rPr lang="en-US" sz="3700" dirty="0" smtClean="0"/>
              <a:t>examining physician </a:t>
            </a:r>
            <a:r>
              <a:rPr lang="en-US" sz="3700" dirty="0"/>
              <a:t>HRV during </a:t>
            </a:r>
            <a:r>
              <a:rPr lang="en-US" sz="3700" dirty="0" smtClean="0"/>
              <a:t>clinical CVC </a:t>
            </a:r>
            <a:r>
              <a:rPr lang="en-US" sz="3700" dirty="0"/>
              <a:t>placement </a:t>
            </a:r>
            <a:r>
              <a:rPr lang="en-US" sz="3700" dirty="0" smtClean="0"/>
              <a:t>could assist in identifying a relationship between stress and performance. </a:t>
            </a:r>
            <a:endParaRPr lang="en-US" sz="3700" dirty="0"/>
          </a:p>
          <a:p>
            <a:pPr lvl="1"/>
            <a:endParaRPr lang="en-US" sz="3700" i="1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3700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30861000" y="23088600"/>
            <a:ext cx="11658600" cy="346668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endParaRPr lang="en-US" sz="36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30861000" y="28346400"/>
            <a:ext cx="11658601" cy="38862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50000"/>
              </a:lnSpc>
            </a:pPr>
            <a:endParaRPr lang="en-US" sz="3600" i="1" dirty="0"/>
          </a:p>
          <a:p>
            <a:r>
              <a:rPr lang="en-US" sz="3600" i="1" dirty="0"/>
              <a:t> </a:t>
            </a:r>
            <a:r>
              <a:rPr lang="en-US" sz="3600" i="1" dirty="0" smtClean="0"/>
              <a:t>   </a:t>
            </a:r>
            <a:r>
              <a:rPr lang="en-US" sz="3600" b="1" dirty="0" smtClean="0"/>
              <a:t>Special thanks to: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Brody School of Medicine </a:t>
            </a:r>
            <a:r>
              <a:rPr lang="en-US" sz="3600" dirty="0" err="1" smtClean="0"/>
              <a:t>Interprofessional</a:t>
            </a:r>
            <a:r>
              <a:rPr lang="en-US" sz="3600" dirty="0" smtClean="0"/>
              <a:t> Clinical Simulation Program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East Carolina University Center for Applied Psychophysiology </a:t>
            </a:r>
            <a:endParaRPr lang="en-US" sz="3600" dirty="0"/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East Carolina University Honors College faculty</a:t>
            </a:r>
          </a:p>
          <a:p>
            <a:pPr lvl="1"/>
            <a:endParaRPr lang="en-US" sz="3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663" y="780589"/>
            <a:ext cx="7000748" cy="3288972"/>
          </a:xfrm>
          <a:prstGeom prst="rect">
            <a:avLst/>
          </a:prstGeom>
        </p:spPr>
      </p:pic>
      <p:pic>
        <p:nvPicPr>
          <p:cNvPr id="7" name="Picture 6" descr="52697445-9058-4955-8BAC-C05BDF4810E5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77" b="9502"/>
          <a:stretch/>
        </p:blipFill>
        <p:spPr>
          <a:xfrm>
            <a:off x="914400" y="26517600"/>
            <a:ext cx="11821541" cy="545455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861000" y="23088600"/>
            <a:ext cx="116586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 err="1"/>
              <a:t>Alsaad</a:t>
            </a:r>
            <a:r>
              <a:rPr lang="en-US" sz="3400" dirty="0"/>
              <a:t>, A. </a:t>
            </a:r>
            <a:r>
              <a:rPr lang="en-US" sz="3400" dirty="0" smtClean="0"/>
              <a:t>et al.  Annals </a:t>
            </a:r>
            <a:r>
              <a:rPr lang="en-US" sz="3400" dirty="0"/>
              <a:t>of the American Thoracic </a:t>
            </a:r>
            <a:r>
              <a:rPr lang="en-US" sz="3400" dirty="0" smtClean="0"/>
              <a:t>Society,2017: </a:t>
            </a:r>
            <a:r>
              <a:rPr lang="en-US" sz="3400" dirty="0"/>
              <a:t>14(4), </a:t>
            </a:r>
            <a:r>
              <a:rPr lang="en-US" sz="3400" dirty="0" smtClean="0"/>
              <a:t>550-554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 err="1" smtClean="0"/>
              <a:t>Rieger</a:t>
            </a:r>
            <a:r>
              <a:rPr lang="en-US" sz="3400" dirty="0"/>
              <a:t>, A., </a:t>
            </a:r>
            <a:r>
              <a:rPr lang="en-US" sz="3400" dirty="0" smtClean="0"/>
              <a:t>et al. </a:t>
            </a:r>
            <a:r>
              <a:rPr lang="en-US" sz="3400" dirty="0"/>
              <a:t>International Archives of Occupational and Environmental </a:t>
            </a:r>
            <a:r>
              <a:rPr lang="en-US" sz="3400" dirty="0" smtClean="0"/>
              <a:t>Health 2014: </a:t>
            </a:r>
            <a:r>
              <a:rPr lang="en-US" sz="3400" dirty="0"/>
              <a:t>87(2), 165-174</a:t>
            </a:r>
            <a:r>
              <a:rPr lang="en-US" sz="3400" dirty="0" smtClean="0"/>
              <a:t>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400" dirty="0" smtClean="0"/>
              <a:t>Song</a:t>
            </a:r>
            <a:r>
              <a:rPr lang="en-US" sz="3400" dirty="0"/>
              <a:t>, M., </a:t>
            </a:r>
            <a:r>
              <a:rPr lang="en-US" sz="3400" dirty="0" smtClean="0"/>
              <a:t>et al. Cardiovascular </a:t>
            </a:r>
            <a:r>
              <a:rPr lang="en-US" sz="3400" dirty="0"/>
              <a:t>and Thoracic </a:t>
            </a:r>
            <a:r>
              <a:rPr lang="en-US" sz="3400" dirty="0" smtClean="0"/>
              <a:t>Surgery 2009: 8(6</a:t>
            </a:r>
            <a:r>
              <a:rPr lang="en-US" sz="3400" dirty="0"/>
              <a:t>), 639-641</a:t>
            </a:r>
            <a:r>
              <a:rPr lang="en-US" sz="3400" dirty="0" smtClean="0"/>
              <a:t>.</a:t>
            </a:r>
            <a:endParaRPr lang="en-US" sz="3400" dirty="0"/>
          </a:p>
        </p:txBody>
      </p:sp>
      <p:sp>
        <p:nvSpPr>
          <p:cNvPr id="34" name="Text Box 64"/>
          <p:cNvSpPr txBox="1">
            <a:spLocks noChangeArrowheads="1"/>
          </p:cNvSpPr>
          <p:nvPr/>
        </p:nvSpPr>
        <p:spPr bwMode="auto">
          <a:xfrm>
            <a:off x="13716000" y="5257801"/>
            <a:ext cx="16002000" cy="70527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MATERIALS &amp; </a:t>
            </a:r>
            <a:r>
              <a:rPr lang="en-US" sz="3771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 CONTINUED 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3716000" y="6629400"/>
            <a:ext cx="16230600" cy="22860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50000"/>
              </a:lnSpc>
            </a:pPr>
            <a:endParaRPr lang="en-US" sz="3600" i="1" dirty="0" smtClean="0"/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Data was analyzed using IBM SPSS with a logistic regression model to determine the association between an individual’s stress and each of the 12 procedural steps over time.</a:t>
            </a:r>
          </a:p>
          <a:p>
            <a:pPr lvl="1"/>
            <a:endParaRPr lang="en-US" sz="3600" i="1" dirty="0" smtClean="0"/>
          </a:p>
          <a:p>
            <a:endParaRPr lang="en-US" sz="3600" i="1" dirty="0" smtClean="0"/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31318200" y="12573000"/>
            <a:ext cx="11201400" cy="640238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39" name="Text Box 46"/>
          <p:cNvSpPr txBox="1">
            <a:spLocks noChangeArrowheads="1"/>
          </p:cNvSpPr>
          <p:nvPr/>
        </p:nvSpPr>
        <p:spPr bwMode="auto">
          <a:xfrm>
            <a:off x="30861000" y="12344400"/>
            <a:ext cx="11430000" cy="70527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861000" y="6629400"/>
            <a:ext cx="11660188" cy="52578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lvl="1">
              <a:lnSpc>
                <a:spcPct val="50000"/>
              </a:lnSpc>
            </a:pPr>
            <a:endParaRPr lang="en-US" sz="3700" dirty="0" smtClean="0"/>
          </a:p>
          <a:p>
            <a:pPr marL="1028700" lvl="1" indent="-571500">
              <a:buFont typeface="Arial"/>
              <a:buChar char="•"/>
            </a:pPr>
            <a:r>
              <a:rPr lang="en-US" sz="3700" dirty="0" smtClean="0"/>
              <a:t>This small pilot study suggests that stress, as measured by HRV, during simulated CVC training, did not change throughout training, except during the skills assessment for 3 individuals.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700" dirty="0" smtClean="0"/>
              <a:t>This finding needs further exploration for it is possible that high stress levels without return to baseline could lead to fatigue and possible procedure related error.</a:t>
            </a:r>
          </a:p>
        </p:txBody>
      </p:sp>
      <p:pic>
        <p:nvPicPr>
          <p:cNvPr id="36" name="Picture 35"/>
          <p:cNvPicPr/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9400" y="18745200"/>
            <a:ext cx="10972800" cy="6518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/>
          <p:cNvPicPr/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9400" y="25831800"/>
            <a:ext cx="10972800" cy="62903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4173200" y="20574000"/>
            <a:ext cx="3429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en-US" sz="3600" b="1" i="1" dirty="0"/>
              <a:t>Figure 1: </a:t>
            </a:r>
            <a:endParaRPr lang="en-US" sz="3600" b="1" i="1" dirty="0" smtClean="0"/>
          </a:p>
          <a:p>
            <a:pPr marL="0" lvl="2" algn="ctr"/>
            <a:r>
              <a:rPr lang="en-US" sz="3600" b="1" i="1" dirty="0" smtClean="0"/>
              <a:t>Wire-Guided Catheter </a:t>
            </a:r>
          </a:p>
          <a:p>
            <a:pPr marL="0" lvl="2" algn="ctr"/>
            <a:r>
              <a:rPr lang="en-US" sz="3600" b="1" i="1" dirty="0" smtClean="0"/>
              <a:t>Insertion </a:t>
            </a:r>
            <a:endParaRPr lang="en-US" sz="3600" b="1" i="1" dirty="0"/>
          </a:p>
          <a:p>
            <a:pPr marL="0" lvl="2" algn="ctr"/>
            <a:endParaRPr lang="en-US" sz="3600" i="1" dirty="0"/>
          </a:p>
          <a:p>
            <a:pPr marL="0" lvl="2" algn="ctr"/>
            <a:r>
              <a:rPr lang="en-US" sz="3600" b="1" i="1" dirty="0"/>
              <a:t>Time </a:t>
            </a:r>
            <a:r>
              <a:rPr lang="en-US" sz="3600" b="1" i="1" dirty="0" err="1"/>
              <a:t>vs</a:t>
            </a:r>
            <a:r>
              <a:rPr lang="en-US" sz="3600" b="1" i="1" dirty="0"/>
              <a:t>  </a:t>
            </a:r>
          </a:p>
          <a:p>
            <a:pPr marL="0" lvl="2" algn="ctr"/>
            <a:r>
              <a:rPr lang="en-US" sz="3600" b="1" i="1" dirty="0"/>
              <a:t>% Change </a:t>
            </a:r>
          </a:p>
        </p:txBody>
      </p:sp>
      <p:sp>
        <p:nvSpPr>
          <p:cNvPr id="4" name="Rectangle 3"/>
          <p:cNvSpPr/>
          <p:nvPr/>
        </p:nvSpPr>
        <p:spPr>
          <a:xfrm>
            <a:off x="13944600" y="27660600"/>
            <a:ext cx="3657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en-US" sz="3600" b="1" i="1" dirty="0"/>
              <a:t>Figure 2: </a:t>
            </a:r>
            <a:endParaRPr lang="en-US" sz="3600" b="1" i="1" dirty="0" smtClean="0"/>
          </a:p>
          <a:p>
            <a:pPr marL="0" lvl="2" algn="ctr"/>
            <a:r>
              <a:rPr lang="en-US" sz="3600" b="1" i="1" dirty="0" smtClean="0"/>
              <a:t>First </a:t>
            </a:r>
            <a:r>
              <a:rPr lang="en-US" sz="3600" b="1" i="1" dirty="0"/>
              <a:t>5 Minutes of Final Exam</a:t>
            </a:r>
          </a:p>
          <a:p>
            <a:pPr marL="0" lvl="2" algn="ctr"/>
            <a:endParaRPr lang="en-US" sz="3600" i="1" dirty="0"/>
          </a:p>
          <a:p>
            <a:pPr marL="0" lvl="2" algn="ctr"/>
            <a:r>
              <a:rPr lang="en-US" sz="3600" b="1" i="1" dirty="0"/>
              <a:t>Time </a:t>
            </a:r>
            <a:r>
              <a:rPr lang="en-US" sz="3600" b="1" i="1" dirty="0" err="1"/>
              <a:t>vs</a:t>
            </a:r>
            <a:r>
              <a:rPr lang="en-US" sz="3600" b="1" i="1" dirty="0"/>
              <a:t> </a:t>
            </a:r>
          </a:p>
          <a:p>
            <a:pPr marL="0" lvl="2" algn="ctr"/>
            <a:r>
              <a:rPr lang="en-US" sz="3600" b="1" i="1" dirty="0"/>
              <a:t> % Change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716000" y="10744200"/>
            <a:ext cx="16230600" cy="685800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lvl="1">
              <a:lnSpc>
                <a:spcPct val="50000"/>
              </a:lnSpc>
            </a:pPr>
            <a:endParaRPr lang="en-US" sz="3600" i="1" dirty="0" smtClean="0"/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16 participants were enrolled in the study. Stress as determined by SI, SDNN, and RMS-SD was not significantly different across participants prior to beginning the simulation.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dirty="0" smtClean="0"/>
              <a:t>Stress as determined by SI, SDNN, and RMS-SD did not change significantly during any one of the 12 individual procedural steps nor over time. </a:t>
            </a:r>
          </a:p>
          <a:p>
            <a:pPr marL="1028700" lvl="1" indent="-571500">
              <a:buFont typeface="Arial"/>
              <a:buChar char="•"/>
            </a:pPr>
            <a:r>
              <a:rPr lang="en-US" sz="3600" b="1" dirty="0" smtClean="0"/>
              <a:t>3 of the 16 (18%) participants </a:t>
            </a:r>
            <a:r>
              <a:rPr lang="en-US" sz="3600" dirty="0" smtClean="0"/>
              <a:t>appeared to have</a:t>
            </a:r>
            <a:r>
              <a:rPr lang="en-US" sz="3600" b="1" dirty="0" smtClean="0"/>
              <a:t> increased stress </a:t>
            </a:r>
            <a:r>
              <a:rPr lang="en-US" sz="3600" dirty="0" smtClean="0"/>
              <a:t>(see Figures 1 and 2)</a:t>
            </a:r>
            <a:r>
              <a:rPr lang="en-US" sz="3600" b="1" dirty="0" smtClean="0"/>
              <a:t> </a:t>
            </a:r>
            <a:r>
              <a:rPr lang="en-US" sz="3600" dirty="0" smtClean="0"/>
              <a:t>during the final CVC skills assessment, with an average stress index of 51.9 (range 31.4-58.5) at baseline compared to an average of 280 (range 160-360) during the skills assessment indicating a more than 5 fold increase.</a:t>
            </a:r>
          </a:p>
          <a:p>
            <a:pPr lvl="1"/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5993988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</TotalTime>
  <Words>738</Words>
  <Application>Microsoft Macintosh PowerPoint</Application>
  <PresentationFormat>Custom</PresentationFormat>
  <Paragraphs>63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Addy Robbins</cp:lastModifiedBy>
  <cp:revision>71</cp:revision>
  <dcterms:created xsi:type="dcterms:W3CDTF">2005-01-10T15:51:10Z</dcterms:created>
  <dcterms:modified xsi:type="dcterms:W3CDTF">2019-03-15T02:06:46Z</dcterms:modified>
</cp:coreProperties>
</file>