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65" r:id="rId5"/>
    <p:sldId id="266" r:id="rId6"/>
    <p:sldId id="264" r:id="rId7"/>
    <p:sldId id="267" r:id="rId8"/>
    <p:sldId id="271" r:id="rId9"/>
    <p:sldId id="268" r:id="rId10"/>
    <p:sldId id="270" r:id="rId11"/>
    <p:sldId id="269" r:id="rId12"/>
  </p:sldIdLst>
  <p:sldSz cx="9144000" cy="6858000" type="screen4x3"/>
  <p:notesSz cx="6858000" cy="9144000"/>
  <p:defaultTextStyle>
    <a:defPPr>
      <a:defRPr lang="en-US"/>
    </a:defPPr>
    <a:lvl1pPr marL="0" algn="l" defTabSz="45712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27" algn="l" defTabSz="45712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54" algn="l" defTabSz="45712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381" algn="l" defTabSz="45712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07" algn="l" defTabSz="45712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634" algn="l" defTabSz="45712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761" algn="l" defTabSz="45712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888" algn="l" defTabSz="45712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015" algn="l" defTabSz="45712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arl L. Wuensch" initials="KLW" lastIdx="2" clrIdx="0"/>
  <p:cmAuthor id="1" name="dehartd11" initials="d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0080"/>
    <a:srgbClr val="464646"/>
    <a:srgbClr val="3F37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37" d="100"/>
          <a:sy n="37" d="100"/>
        </p:scale>
        <p:origin x="1210" y="4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1A07DB-3B8E-7B43-AAAA-179BF62E8408}" type="datetimeFigureOut">
              <a:rPr lang="en-US" smtClean="0"/>
              <a:pPr/>
              <a:t>12/19/2016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BEDD04-5FAE-C747-AF9B-89A1AC6FDA1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7487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12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27" algn="l" defTabSz="45712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54" algn="l" defTabSz="45712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381" algn="l" defTabSz="45712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07" algn="l" defTabSz="45712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634" algn="l" defTabSz="45712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761" algn="l" defTabSz="45712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888" algn="l" defTabSz="45712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015" algn="l" defTabSz="45712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BEDD04-5FAE-C747-AF9B-89A1AC6FDA1A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2120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6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7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8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7E080-246B-1A4C-913E-1F38E7F87773}" type="datetimeFigureOut">
              <a:rPr lang="en-US" smtClean="0"/>
              <a:pPr/>
              <a:t>12/19/2016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08F31-0241-2A4C-A782-FA0D652576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7E080-246B-1A4C-913E-1F38E7F87773}" type="datetimeFigureOut">
              <a:rPr lang="en-US" smtClean="0"/>
              <a:pPr/>
              <a:t>12/19/2016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08F31-0241-2A4C-A782-FA0D652576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7E080-246B-1A4C-913E-1F38E7F87773}" type="datetimeFigureOut">
              <a:rPr lang="en-US" smtClean="0"/>
              <a:pPr/>
              <a:t>12/19/2016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08F31-0241-2A4C-A782-FA0D652576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7E080-246B-1A4C-913E-1F38E7F87773}" type="datetimeFigureOut">
              <a:rPr lang="en-US" smtClean="0"/>
              <a:pPr/>
              <a:t>12/19/2016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08F31-0241-2A4C-A782-FA0D652576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3999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2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38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50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63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76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88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01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7E080-246B-1A4C-913E-1F38E7F87773}" type="datetimeFigureOut">
              <a:rPr lang="en-US" smtClean="0"/>
              <a:pPr/>
              <a:t>12/19/2016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08F31-0241-2A4C-A782-FA0D652576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7E080-246B-1A4C-913E-1F38E7F87773}" type="datetimeFigureOut">
              <a:rPr lang="en-US" smtClean="0"/>
              <a:pPr/>
              <a:t>12/19/2016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08F31-0241-2A4C-A782-FA0D652576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27" indent="0">
              <a:buNone/>
              <a:defRPr sz="2000" b="1"/>
            </a:lvl2pPr>
            <a:lvl3pPr marL="914254" indent="0">
              <a:buNone/>
              <a:defRPr sz="1800" b="1"/>
            </a:lvl3pPr>
            <a:lvl4pPr marL="1371381" indent="0">
              <a:buNone/>
              <a:defRPr sz="1600" b="1"/>
            </a:lvl4pPr>
            <a:lvl5pPr marL="1828507" indent="0">
              <a:buNone/>
              <a:defRPr sz="1600" b="1"/>
            </a:lvl5pPr>
            <a:lvl6pPr marL="2285634" indent="0">
              <a:buNone/>
              <a:defRPr sz="1600" b="1"/>
            </a:lvl6pPr>
            <a:lvl7pPr marL="2742761" indent="0">
              <a:buNone/>
              <a:defRPr sz="1600" b="1"/>
            </a:lvl7pPr>
            <a:lvl8pPr marL="3199888" indent="0">
              <a:buNone/>
              <a:defRPr sz="1600" b="1"/>
            </a:lvl8pPr>
            <a:lvl9pPr marL="3657015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27" indent="0">
              <a:buNone/>
              <a:defRPr sz="2000" b="1"/>
            </a:lvl2pPr>
            <a:lvl3pPr marL="914254" indent="0">
              <a:buNone/>
              <a:defRPr sz="1800" b="1"/>
            </a:lvl3pPr>
            <a:lvl4pPr marL="1371381" indent="0">
              <a:buNone/>
              <a:defRPr sz="1600" b="1"/>
            </a:lvl4pPr>
            <a:lvl5pPr marL="1828507" indent="0">
              <a:buNone/>
              <a:defRPr sz="1600" b="1"/>
            </a:lvl5pPr>
            <a:lvl6pPr marL="2285634" indent="0">
              <a:buNone/>
              <a:defRPr sz="1600" b="1"/>
            </a:lvl6pPr>
            <a:lvl7pPr marL="2742761" indent="0">
              <a:buNone/>
              <a:defRPr sz="1600" b="1"/>
            </a:lvl7pPr>
            <a:lvl8pPr marL="3199888" indent="0">
              <a:buNone/>
              <a:defRPr sz="1600" b="1"/>
            </a:lvl8pPr>
            <a:lvl9pPr marL="3657015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7E080-246B-1A4C-913E-1F38E7F87773}" type="datetimeFigureOut">
              <a:rPr lang="en-US" smtClean="0"/>
              <a:pPr/>
              <a:t>12/19/2016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08F31-0241-2A4C-A782-FA0D652576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7E080-246B-1A4C-913E-1F38E7F87773}" type="datetimeFigureOut">
              <a:rPr lang="en-US" smtClean="0"/>
              <a:pPr/>
              <a:t>12/19/2016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08F31-0241-2A4C-A782-FA0D652576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7E080-246B-1A4C-913E-1F38E7F87773}" type="datetimeFigureOut">
              <a:rPr lang="en-US" smtClean="0"/>
              <a:pPr/>
              <a:t>12/19/2016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08F31-0241-2A4C-A782-FA0D652576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199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27" indent="0">
              <a:buNone/>
              <a:defRPr sz="1200"/>
            </a:lvl2pPr>
            <a:lvl3pPr marL="914254" indent="0">
              <a:buNone/>
              <a:defRPr sz="1000"/>
            </a:lvl3pPr>
            <a:lvl4pPr marL="1371381" indent="0">
              <a:buNone/>
              <a:defRPr sz="900"/>
            </a:lvl4pPr>
            <a:lvl5pPr marL="1828507" indent="0">
              <a:buNone/>
              <a:defRPr sz="900"/>
            </a:lvl5pPr>
            <a:lvl6pPr marL="2285634" indent="0">
              <a:buNone/>
              <a:defRPr sz="900"/>
            </a:lvl6pPr>
            <a:lvl7pPr marL="2742761" indent="0">
              <a:buNone/>
              <a:defRPr sz="900"/>
            </a:lvl7pPr>
            <a:lvl8pPr marL="3199888" indent="0">
              <a:buNone/>
              <a:defRPr sz="900"/>
            </a:lvl8pPr>
            <a:lvl9pPr marL="3657015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7E080-246B-1A4C-913E-1F38E7F87773}" type="datetimeFigureOut">
              <a:rPr lang="en-US" smtClean="0"/>
              <a:pPr/>
              <a:t>12/19/2016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08F31-0241-2A4C-A782-FA0D652576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199"/>
            </a:lvl1pPr>
            <a:lvl2pPr marL="457127" indent="0">
              <a:buNone/>
              <a:defRPr sz="2800"/>
            </a:lvl2pPr>
            <a:lvl3pPr marL="914254" indent="0">
              <a:buNone/>
              <a:defRPr sz="2400"/>
            </a:lvl3pPr>
            <a:lvl4pPr marL="1371381" indent="0">
              <a:buNone/>
              <a:defRPr sz="2000"/>
            </a:lvl4pPr>
            <a:lvl5pPr marL="1828507" indent="0">
              <a:buNone/>
              <a:defRPr sz="2000"/>
            </a:lvl5pPr>
            <a:lvl6pPr marL="2285634" indent="0">
              <a:buNone/>
              <a:defRPr sz="2000"/>
            </a:lvl6pPr>
            <a:lvl7pPr marL="2742761" indent="0">
              <a:buNone/>
              <a:defRPr sz="2000"/>
            </a:lvl7pPr>
            <a:lvl8pPr marL="3199888" indent="0">
              <a:buNone/>
              <a:defRPr sz="2000"/>
            </a:lvl8pPr>
            <a:lvl9pPr marL="3657015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27" indent="0">
              <a:buNone/>
              <a:defRPr sz="1200"/>
            </a:lvl2pPr>
            <a:lvl3pPr marL="914254" indent="0">
              <a:buNone/>
              <a:defRPr sz="1000"/>
            </a:lvl3pPr>
            <a:lvl4pPr marL="1371381" indent="0">
              <a:buNone/>
              <a:defRPr sz="900"/>
            </a:lvl4pPr>
            <a:lvl5pPr marL="1828507" indent="0">
              <a:buNone/>
              <a:defRPr sz="900"/>
            </a:lvl5pPr>
            <a:lvl6pPr marL="2285634" indent="0">
              <a:buNone/>
              <a:defRPr sz="900"/>
            </a:lvl6pPr>
            <a:lvl7pPr marL="2742761" indent="0">
              <a:buNone/>
              <a:defRPr sz="900"/>
            </a:lvl7pPr>
            <a:lvl8pPr marL="3199888" indent="0">
              <a:buNone/>
              <a:defRPr sz="900"/>
            </a:lvl8pPr>
            <a:lvl9pPr marL="3657015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7E080-246B-1A4C-913E-1F38E7F87773}" type="datetimeFigureOut">
              <a:rPr lang="en-US" smtClean="0"/>
              <a:pPr/>
              <a:t>12/19/2016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08F31-0241-2A4C-A782-FA0D652576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97E080-246B-1A4C-913E-1F38E7F87773}" type="datetimeFigureOut">
              <a:rPr lang="en-US" smtClean="0"/>
              <a:pPr/>
              <a:t>12/19/2016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808F31-0241-2A4C-A782-FA0D6525760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127" rtl="0" eaLnBrk="1" latinLnBrk="0" hangingPunct="1">
        <a:spcBef>
          <a:spcPct val="0"/>
        </a:spcBef>
        <a:buNone/>
        <a:defRPr sz="43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45" indent="-342845" algn="l" defTabSz="457127" rtl="0" eaLnBrk="1" latinLnBrk="0" hangingPunct="1">
        <a:spcBef>
          <a:spcPct val="20000"/>
        </a:spcBef>
        <a:buFont typeface="Arial"/>
        <a:buChar char="•"/>
        <a:defRPr sz="3199" kern="1200">
          <a:solidFill>
            <a:schemeClr val="tx1"/>
          </a:solidFill>
          <a:latin typeface="+mn-lt"/>
          <a:ea typeface="+mn-ea"/>
          <a:cs typeface="+mn-cs"/>
        </a:defRPr>
      </a:lvl1pPr>
      <a:lvl2pPr marL="742831" indent="-285704" algn="l" defTabSz="457127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17" indent="-228563" algn="l" defTabSz="457127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944" indent="-228563" algn="l" defTabSz="457127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071" indent="-228563" algn="l" defTabSz="457127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198" indent="-228563" algn="l" defTabSz="45712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25" indent="-228563" algn="l" defTabSz="45712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51" indent="-228563" algn="l" defTabSz="45712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78" indent="-228563" algn="l" defTabSz="45712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2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7" algn="l" defTabSz="45712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54" algn="l" defTabSz="45712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81" algn="l" defTabSz="45712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07" algn="l" defTabSz="45712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34" algn="l" defTabSz="45712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61" algn="l" defTabSz="45712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88" algn="l" defTabSz="45712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15" algn="l" defTabSz="45712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95" y="792580"/>
            <a:ext cx="9151242" cy="607831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1"/>
            <a:ext cx="9144000" cy="919553"/>
          </a:xfrm>
          <a:prstGeom prst="rect">
            <a:avLst/>
          </a:prstGeom>
          <a:solidFill>
            <a:srgbClr val="400080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639"/>
          </a:p>
        </p:txBody>
      </p:sp>
      <p:pic>
        <p:nvPicPr>
          <p:cNvPr id="4" name="Picture 3" descr="One-line word mark HC Rev.ai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085" y="153296"/>
            <a:ext cx="8711268" cy="708234"/>
          </a:xfrm>
          <a:prstGeom prst="rect">
            <a:avLst/>
          </a:prstGeom>
        </p:spPr>
      </p:pic>
      <p:pic>
        <p:nvPicPr>
          <p:cNvPr id="8" name="Picture 7" descr="TSHrev.ai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7511" y="5500491"/>
            <a:ext cx="1918770" cy="2037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339082"/>
            <a:ext cx="9144000" cy="518919"/>
          </a:xfrm>
          <a:prstGeom prst="rect">
            <a:avLst/>
          </a:prstGeom>
          <a:solidFill>
            <a:srgbClr val="40008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639"/>
          </a:p>
        </p:txBody>
      </p:sp>
      <p:pic>
        <p:nvPicPr>
          <p:cNvPr id="6" name="Picture 5" descr="One-line word mark HC Rev.ai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9812" y="6402909"/>
            <a:ext cx="5359720" cy="4357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Gotham-Bold"/>
              </a:rPr>
              <a:t>A Special Thank You </a:t>
            </a:r>
            <a:endParaRPr lang="en-US" dirty="0">
              <a:latin typeface="Gotham-Bold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en-US" sz="1800" dirty="0" smtClean="0">
              <a:latin typeface="Gotham-Bold"/>
            </a:endParaRPr>
          </a:p>
          <a:p>
            <a:endParaRPr lang="en-US" sz="1800" dirty="0">
              <a:latin typeface="Gotham-Bold"/>
            </a:endParaRPr>
          </a:p>
          <a:p>
            <a:endParaRPr lang="en-US" sz="1800" dirty="0" smtClean="0">
              <a:latin typeface="Gotham-Bold"/>
            </a:endParaRPr>
          </a:p>
          <a:p>
            <a:r>
              <a:rPr lang="en-US" sz="1800" dirty="0" smtClean="0">
                <a:latin typeface="Gotham-Bold"/>
              </a:rPr>
              <a:t>Dr</a:t>
            </a:r>
            <a:r>
              <a:rPr lang="en-US" sz="1800" dirty="0">
                <a:latin typeface="Gotham-Bold"/>
              </a:rPr>
              <a:t>. Karl </a:t>
            </a:r>
            <a:r>
              <a:rPr lang="en-US" sz="1800" dirty="0" err="1">
                <a:latin typeface="Gotham-Bold"/>
              </a:rPr>
              <a:t>Wuensch</a:t>
            </a:r>
            <a:r>
              <a:rPr lang="en-US" sz="1800" dirty="0">
                <a:latin typeface="Gotham-Bold"/>
              </a:rPr>
              <a:t> </a:t>
            </a:r>
          </a:p>
          <a:p>
            <a:r>
              <a:rPr lang="en-US" sz="1800" dirty="0">
                <a:latin typeface="Gotham-Bold"/>
              </a:rPr>
              <a:t>Dr. Fraley </a:t>
            </a:r>
          </a:p>
          <a:p>
            <a:r>
              <a:rPr lang="en-US" sz="1800" dirty="0">
                <a:latin typeface="Gotham-Bold"/>
              </a:rPr>
              <a:t>Dr. Edwards</a:t>
            </a:r>
          </a:p>
          <a:p>
            <a:r>
              <a:rPr lang="en-US" sz="1800" dirty="0">
                <a:latin typeface="Gotham-Bold"/>
              </a:rPr>
              <a:t>The Honors College</a:t>
            </a:r>
          </a:p>
          <a:p>
            <a:r>
              <a:rPr lang="en-US" sz="1800" dirty="0">
                <a:latin typeface="Gotham-Bold"/>
              </a:rPr>
              <a:t>The EC Scholars Program </a:t>
            </a:r>
          </a:p>
          <a:p>
            <a:r>
              <a:rPr lang="en-US" sz="1800" dirty="0">
                <a:latin typeface="Gotham-Bold"/>
              </a:rPr>
              <a:t>Pitt County Animal Shelter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  <p:extLst>
      <p:ext uri="{BB962C8B-B14F-4D97-AF65-F5344CB8AC3E}">
        <p14:creationId xmlns:p14="http://schemas.microsoft.com/office/powerpoint/2010/main" val="2110838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339082"/>
            <a:ext cx="9144000" cy="518919"/>
          </a:xfrm>
          <a:prstGeom prst="rect">
            <a:avLst/>
          </a:prstGeom>
          <a:solidFill>
            <a:srgbClr val="40008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639"/>
          </a:p>
        </p:txBody>
      </p:sp>
      <p:pic>
        <p:nvPicPr>
          <p:cNvPr id="6" name="Picture 5" descr="One-line word mark HC Rev.ai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9812" y="6402909"/>
            <a:ext cx="5359720" cy="4357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Gotham-Bold"/>
              </a:rPr>
              <a:t>Resources</a:t>
            </a:r>
            <a:endParaRPr lang="en-US" dirty="0">
              <a:latin typeface="Gotham-Bold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457200" indent="-457200">
              <a:buNone/>
            </a:pPr>
            <a:r>
              <a:rPr lang="en-US" dirty="0">
                <a:latin typeface="Gotham-Bold"/>
              </a:rPr>
              <a:t>Canine Control Ordinance, Animal Control, Ordinance No. 4. Retrieved From: http://www.pittcountync.gov/bcc/ordinance/amcontrol/4.pdf</a:t>
            </a:r>
          </a:p>
          <a:p>
            <a:pPr marL="457200" indent="-457200">
              <a:buNone/>
            </a:pPr>
            <a:r>
              <a:rPr lang="en-US" dirty="0" err="1">
                <a:latin typeface="Gotham-Bold"/>
              </a:rPr>
              <a:t>Dodman</a:t>
            </a:r>
            <a:r>
              <a:rPr lang="en-US" dirty="0">
                <a:latin typeface="Gotham-Bold"/>
              </a:rPr>
              <a:t>, N., Donnelly, R., Shuster, L., </a:t>
            </a:r>
            <a:r>
              <a:rPr lang="en-US" dirty="0" err="1">
                <a:latin typeface="Gotham-Bold"/>
              </a:rPr>
              <a:t>Mertens</a:t>
            </a:r>
            <a:r>
              <a:rPr lang="en-US" dirty="0">
                <a:latin typeface="Gotham-Bold"/>
              </a:rPr>
              <a:t>, P., Rand, W., </a:t>
            </a:r>
            <a:r>
              <a:rPr lang="en-US" dirty="0" err="1">
                <a:latin typeface="Gotham-Bold"/>
              </a:rPr>
              <a:t>Miczek</a:t>
            </a:r>
            <a:r>
              <a:rPr lang="en-US" dirty="0">
                <a:latin typeface="Gotham-Bold"/>
              </a:rPr>
              <a:t>, K. (1996). Use of fluoxetine to treat dominance aggression in dogs. J Am Vet Med </a:t>
            </a:r>
            <a:r>
              <a:rPr lang="en-US" dirty="0" err="1">
                <a:latin typeface="Gotham-Bold"/>
              </a:rPr>
              <a:t>Assoc</a:t>
            </a:r>
            <a:r>
              <a:rPr lang="en-US" dirty="0">
                <a:latin typeface="Gotham-Bold"/>
              </a:rPr>
              <a:t>, 209(9). 1585–1587. </a:t>
            </a:r>
          </a:p>
          <a:p>
            <a:pPr marL="457200" indent="-457200">
              <a:buNone/>
            </a:pPr>
            <a:r>
              <a:rPr lang="en-US" dirty="0">
                <a:latin typeface="Gotham-Bold"/>
              </a:rPr>
              <a:t>Hill, D. J., Bale, R. M. (2010). Development of the mental health locus of control and mental health locus of origin scales. Journal of Personality Assessment, 44(2). 148-156</a:t>
            </a:r>
          </a:p>
          <a:p>
            <a:pPr marL="457200" indent="-457200">
              <a:buNone/>
            </a:pPr>
            <a:r>
              <a:rPr lang="en-US" dirty="0">
                <a:latin typeface="Gotham-Bold"/>
              </a:rPr>
              <a:t>Ibanez, M., </a:t>
            </a:r>
            <a:r>
              <a:rPr lang="en-US" dirty="0" err="1">
                <a:latin typeface="Gotham-Bold"/>
              </a:rPr>
              <a:t>Anzola</a:t>
            </a:r>
            <a:r>
              <a:rPr lang="en-US" dirty="0">
                <a:latin typeface="Gotham-Bold"/>
              </a:rPr>
              <a:t>, B., (2009). Use of fluoxetine, diazepam, and behavior modification as therapy for treatment of anxiety-related disorders in dogs. Journal of Veterinary Behavior: Clinical Applications and Research. 4(6). 223-229.</a:t>
            </a:r>
          </a:p>
          <a:p>
            <a:pPr marL="457200" indent="-457200">
              <a:buNone/>
            </a:pPr>
            <a:r>
              <a:rPr lang="en-US" dirty="0" smtClean="0">
                <a:latin typeface="Gotham-Bold"/>
              </a:rPr>
              <a:t>Levy, S. R., </a:t>
            </a:r>
            <a:r>
              <a:rPr lang="en-US" dirty="0" err="1" smtClean="0">
                <a:latin typeface="Gotham-Bold"/>
              </a:rPr>
              <a:t>Stroessner</a:t>
            </a:r>
            <a:r>
              <a:rPr lang="en-US" dirty="0" smtClean="0">
                <a:latin typeface="Gotham-Bold"/>
              </a:rPr>
              <a:t>, S. J., &amp; </a:t>
            </a:r>
            <a:r>
              <a:rPr lang="en-US" dirty="0" err="1" smtClean="0">
                <a:latin typeface="Gotham-Bold"/>
              </a:rPr>
              <a:t>Dweck</a:t>
            </a:r>
            <a:r>
              <a:rPr lang="en-US" dirty="0" smtClean="0">
                <a:latin typeface="Gotham-Bold"/>
              </a:rPr>
              <a:t>, C. S. </a:t>
            </a:r>
            <a:r>
              <a:rPr lang="en-US" dirty="0">
                <a:latin typeface="Gotham-Bold"/>
              </a:rPr>
              <a:t>(1998). Stereotype </a:t>
            </a:r>
            <a:r>
              <a:rPr lang="en-US" dirty="0" smtClean="0">
                <a:latin typeface="Gotham-Bold"/>
              </a:rPr>
              <a:t>formation </a:t>
            </a:r>
            <a:r>
              <a:rPr lang="en-US" dirty="0">
                <a:latin typeface="Gotham-Bold"/>
              </a:rPr>
              <a:t>and </a:t>
            </a:r>
            <a:r>
              <a:rPr lang="en-US" dirty="0" smtClean="0">
                <a:latin typeface="Gotham-Bold"/>
              </a:rPr>
              <a:t>endorsement</a:t>
            </a:r>
            <a:r>
              <a:rPr lang="en-US" dirty="0">
                <a:latin typeface="Gotham-Bold"/>
              </a:rPr>
              <a:t>: The </a:t>
            </a:r>
            <a:r>
              <a:rPr lang="en-US" dirty="0" smtClean="0">
                <a:latin typeface="Gotham-Bold"/>
              </a:rPr>
              <a:t>role </a:t>
            </a:r>
            <a:r>
              <a:rPr lang="en-US" dirty="0">
                <a:latin typeface="Gotham-Bold"/>
              </a:rPr>
              <a:t>of implicit theories. </a:t>
            </a:r>
            <a:r>
              <a:rPr lang="en-US" i="1" dirty="0">
                <a:latin typeface="Gotham-Bold"/>
              </a:rPr>
              <a:t>Journal of Personality and Social </a:t>
            </a:r>
            <a:r>
              <a:rPr lang="en-US" i="1" dirty="0" smtClean="0">
                <a:latin typeface="Gotham-Bold"/>
              </a:rPr>
              <a:t>Psychology. 74</a:t>
            </a:r>
            <a:r>
              <a:rPr lang="en-US" dirty="0" smtClean="0">
                <a:latin typeface="Gotham-Bold"/>
              </a:rPr>
              <a:t>(6). 1421-1436. </a:t>
            </a:r>
            <a:endParaRPr lang="en-US" i="1" dirty="0" smtClean="0">
              <a:latin typeface="Gotham-Bold"/>
            </a:endParaRPr>
          </a:p>
          <a:p>
            <a:pPr marL="457200" indent="-457200">
              <a:buNone/>
            </a:pPr>
            <a:r>
              <a:rPr lang="en-US" dirty="0" err="1" smtClean="0">
                <a:latin typeface="Gotham-Bold"/>
              </a:rPr>
              <a:t>Reisner</a:t>
            </a:r>
            <a:r>
              <a:rPr lang="en-US" dirty="0">
                <a:latin typeface="Gotham-Bold"/>
              </a:rPr>
              <a:t>, I. R., (2003). Differential diagnosis and management of human-directed aggression in dogs.  The Veterinary Clinics. 33(2). 303-320.</a:t>
            </a:r>
          </a:p>
          <a:p>
            <a:pPr marL="457200" indent="-457200">
              <a:buNone/>
            </a:pPr>
            <a:r>
              <a:rPr lang="en-US" dirty="0" err="1">
                <a:latin typeface="Gotham-Bold"/>
              </a:rPr>
              <a:t>Mckenna</a:t>
            </a:r>
            <a:r>
              <a:rPr lang="en-US" dirty="0">
                <a:latin typeface="Gotham-Bold"/>
              </a:rPr>
              <a:t>, E. (2013). Pets, people, and pragmatism. New York: Fordham University </a:t>
            </a:r>
            <a:r>
              <a:rPr lang="en-US" dirty="0" smtClean="0">
                <a:latin typeface="Gotham-Bold"/>
              </a:rPr>
              <a:t>Press</a:t>
            </a:r>
          </a:p>
          <a:p>
            <a:pPr marL="457200" indent="-457200">
              <a:buNone/>
            </a:pPr>
            <a:r>
              <a:rPr lang="en-US" dirty="0" err="1" smtClean="0">
                <a:latin typeface="Gotham-Bold"/>
              </a:rPr>
              <a:t>Tortora</a:t>
            </a:r>
            <a:r>
              <a:rPr lang="en-US" dirty="0">
                <a:latin typeface="Gotham-Bold"/>
              </a:rPr>
              <a:t>, D. F. (1983). Safety training: The elimination of avoidance-motivated aggression in dogs. Journal of Experimental Psychology: General. 112(2). 176-214.</a:t>
            </a:r>
          </a:p>
          <a:p>
            <a:pPr marL="457200" indent="-457200">
              <a:buNone/>
            </a:pPr>
            <a:r>
              <a:rPr lang="en-US" dirty="0">
                <a:latin typeface="Gotham-Bold"/>
              </a:rPr>
              <a:t>Uchida, Y., </a:t>
            </a:r>
            <a:r>
              <a:rPr lang="en-US" dirty="0" err="1">
                <a:latin typeface="Gotham-Bold"/>
              </a:rPr>
              <a:t>Dodman</a:t>
            </a:r>
            <a:r>
              <a:rPr lang="en-US" dirty="0">
                <a:latin typeface="Gotham-Bold"/>
              </a:rPr>
              <a:t>, N., </a:t>
            </a:r>
            <a:r>
              <a:rPr lang="en-US" dirty="0" err="1">
                <a:latin typeface="Gotham-Bold"/>
              </a:rPr>
              <a:t>DeNapoli</a:t>
            </a:r>
            <a:r>
              <a:rPr lang="en-US" dirty="0">
                <a:latin typeface="Gotham-Bold"/>
              </a:rPr>
              <a:t>, J., Aronson, L. (1997). Characterization and treatment of 20 canine dominance aggression cases. Journal of Veterinary Medical Science. 59(5). 397-399.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1597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40008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639"/>
          </a:p>
        </p:txBody>
      </p:sp>
      <p:sp>
        <p:nvSpPr>
          <p:cNvPr id="5" name="Rectangle 4"/>
          <p:cNvSpPr/>
          <p:nvPr/>
        </p:nvSpPr>
        <p:spPr>
          <a:xfrm>
            <a:off x="0" y="6339082"/>
            <a:ext cx="9144000" cy="518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639"/>
          </a:p>
        </p:txBody>
      </p:sp>
      <p:pic>
        <p:nvPicPr>
          <p:cNvPr id="2" name="Picture 1" descr="One-line word mark HC Rev.ai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9812" y="6402909"/>
            <a:ext cx="5359720" cy="435750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259307" y="1529535"/>
            <a:ext cx="8488908" cy="1470025"/>
          </a:xfrm>
        </p:spPr>
        <p:txBody>
          <a:bodyPr>
            <a:normAutofit fontScale="90000"/>
          </a:bodyPr>
          <a:lstStyle/>
          <a:p>
            <a:r>
              <a:rPr lang="en-US" sz="2900" dirty="0">
                <a:latin typeface="Gotham-Bold"/>
              </a:rPr>
              <a:t>Beliefs about the rehabilitation of aggressive canines</a:t>
            </a:r>
            <a:r>
              <a:rPr lang="en-US" sz="3299" dirty="0">
                <a:latin typeface="Gotham-Bold"/>
              </a:rPr>
              <a:t>:</a:t>
            </a:r>
            <a:r>
              <a:rPr lang="en-US" sz="3100" dirty="0">
                <a:latin typeface="Gotham-Bold"/>
              </a:rPr>
              <a:t/>
            </a:r>
            <a:br>
              <a:rPr lang="en-US" sz="3100" dirty="0">
                <a:latin typeface="Gotham-Bold"/>
              </a:rPr>
            </a:br>
            <a:r>
              <a:rPr lang="en-US" sz="2000" dirty="0">
                <a:latin typeface="Gotham-Bold"/>
              </a:rPr>
              <a:t>Development of the canine aggression locus of control and locus of origin scales</a:t>
            </a:r>
            <a:r>
              <a:rPr lang="en-US" sz="2000" dirty="0"/>
              <a:t/>
            </a:r>
            <a:br>
              <a:rPr lang="en-US" sz="2000" dirty="0"/>
            </a:br>
            <a:endParaRPr lang="en-US" sz="2000" dirty="0">
              <a:latin typeface="Gotham-Bold"/>
            </a:endParaRPr>
          </a:p>
        </p:txBody>
      </p:sp>
      <p:sp>
        <p:nvSpPr>
          <p:cNvPr id="10" name="Subtitle 9"/>
          <p:cNvSpPr>
            <a:spLocks noGrp="1"/>
          </p:cNvSpPr>
          <p:nvPr>
            <p:ph type="subTitle" idx="1"/>
          </p:nvPr>
        </p:nvSpPr>
        <p:spPr>
          <a:xfrm>
            <a:off x="1371600" y="3438144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Destiny DeHart </a:t>
            </a:r>
          </a:p>
          <a:p>
            <a:r>
              <a:rPr lang="en-US" sz="2000" dirty="0">
                <a:solidFill>
                  <a:schemeClr val="tx1"/>
                </a:solidFill>
              </a:rPr>
              <a:t>Senior Honors College Psychology, Undergraduate Major</a:t>
            </a:r>
          </a:p>
          <a:p>
            <a:r>
              <a:rPr lang="en-US" sz="2000" dirty="0">
                <a:solidFill>
                  <a:schemeClr val="tx1"/>
                </a:solidFill>
              </a:rPr>
              <a:t> Mentor: Dr. Karl </a:t>
            </a:r>
            <a:r>
              <a:rPr lang="en-US" sz="2000" dirty="0" err="1">
                <a:solidFill>
                  <a:schemeClr val="tx1"/>
                </a:solidFill>
              </a:rPr>
              <a:t>Wuensch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339082"/>
            <a:ext cx="9144000" cy="518919"/>
          </a:xfrm>
          <a:prstGeom prst="rect">
            <a:avLst/>
          </a:prstGeom>
          <a:solidFill>
            <a:srgbClr val="40008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639"/>
          </a:p>
        </p:txBody>
      </p:sp>
      <p:pic>
        <p:nvPicPr>
          <p:cNvPr id="6" name="Picture 5" descr="One-line word mark HC Rev.ai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9812" y="6402909"/>
            <a:ext cx="5359720" cy="4357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Gotham-Bold"/>
              </a:rPr>
              <a:t>Motivation</a:t>
            </a:r>
            <a:endParaRPr lang="en-US" dirty="0">
              <a:latin typeface="Gotham-Bold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458085" cy="4525963"/>
          </a:xfrm>
        </p:spPr>
        <p:txBody>
          <a:bodyPr>
            <a:normAutofit/>
          </a:bodyPr>
          <a:lstStyle/>
          <a:p>
            <a:endParaRPr lang="en-US" sz="2400" dirty="0">
              <a:latin typeface="Gotham-Bold"/>
            </a:endParaRPr>
          </a:p>
          <a:p>
            <a:r>
              <a:rPr lang="en-US" sz="2400" dirty="0">
                <a:latin typeface="Gotham-Bold"/>
              </a:rPr>
              <a:t>“[T]here are almost as many cats and dogs in households as televisions.”</a:t>
            </a:r>
          </a:p>
          <a:p>
            <a:pPr lvl="3"/>
            <a:r>
              <a:rPr lang="en-US" sz="1400" dirty="0">
                <a:latin typeface="Gotham-Bold"/>
              </a:rPr>
              <a:t>McKenna 2013</a:t>
            </a:r>
          </a:p>
          <a:p>
            <a:endParaRPr lang="en-US" sz="2400" dirty="0">
              <a:latin typeface="Gotham-Bold"/>
            </a:endParaRPr>
          </a:p>
          <a:p>
            <a:r>
              <a:rPr lang="en-US" sz="2400" dirty="0">
                <a:latin typeface="Gotham-Bold"/>
              </a:rPr>
              <a:t>“…right to protect their persons and property from aggressive roaming dogs…”</a:t>
            </a:r>
          </a:p>
          <a:p>
            <a:pPr lvl="3"/>
            <a:r>
              <a:rPr lang="en-US" sz="1400" dirty="0">
                <a:latin typeface="Gotham-Bold"/>
              </a:rPr>
              <a:t>Canine Control Ordinance  </a:t>
            </a: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5286" y="1600201"/>
            <a:ext cx="3504429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339082"/>
            <a:ext cx="9144000" cy="518919"/>
          </a:xfrm>
          <a:prstGeom prst="rect">
            <a:avLst/>
          </a:prstGeom>
          <a:solidFill>
            <a:srgbClr val="40008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639"/>
          </a:p>
        </p:txBody>
      </p:sp>
      <p:pic>
        <p:nvPicPr>
          <p:cNvPr id="6" name="Picture 5" descr="One-line word mark HC Rev.ai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9812" y="6402909"/>
            <a:ext cx="5359720" cy="4357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Gotham-Bold"/>
              </a:rPr>
              <a:t>Introduction</a:t>
            </a:r>
            <a:endParaRPr lang="en-US" dirty="0">
              <a:latin typeface="Gotham-Bold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600" dirty="0" smtClean="0">
              <a:latin typeface="Gotham-Bold"/>
            </a:endParaRPr>
          </a:p>
          <a:p>
            <a:r>
              <a:rPr lang="en-US" sz="2600" dirty="0" smtClean="0">
                <a:latin typeface="Gotham-Bold"/>
              </a:rPr>
              <a:t>Late1900s:</a:t>
            </a:r>
          </a:p>
          <a:p>
            <a:pPr lvl="1"/>
            <a:r>
              <a:rPr lang="en-US" sz="2000" dirty="0" smtClean="0">
                <a:latin typeface="Gotham-Bold"/>
              </a:rPr>
              <a:t> Identifying</a:t>
            </a:r>
            <a:r>
              <a:rPr lang="en-US" sz="2000" dirty="0">
                <a:latin typeface="Gotham-Bold"/>
              </a:rPr>
              <a:t>, classifying, and understanding </a:t>
            </a:r>
            <a:r>
              <a:rPr lang="en-US" sz="2000" dirty="0" smtClean="0">
                <a:latin typeface="Gotham-Bold"/>
              </a:rPr>
              <a:t>aggressive </a:t>
            </a:r>
            <a:r>
              <a:rPr lang="en-US" sz="2000" dirty="0">
                <a:latin typeface="Gotham-Bold"/>
              </a:rPr>
              <a:t>canine behaviors </a:t>
            </a:r>
            <a:endParaRPr lang="en-US" sz="2000" dirty="0" smtClean="0">
              <a:latin typeface="Gotham-Bold"/>
            </a:endParaRPr>
          </a:p>
          <a:p>
            <a:pPr lvl="1"/>
            <a:r>
              <a:rPr lang="en-US" sz="2000" dirty="0" smtClean="0">
                <a:latin typeface="Gotham-Bold"/>
              </a:rPr>
              <a:t>assess </a:t>
            </a:r>
            <a:r>
              <a:rPr lang="en-US" sz="2000" dirty="0">
                <a:latin typeface="Gotham-Bold"/>
              </a:rPr>
              <a:t>treatment </a:t>
            </a:r>
            <a:r>
              <a:rPr lang="en-US" sz="2000" dirty="0" smtClean="0">
                <a:latin typeface="Gotham-Bold"/>
              </a:rPr>
              <a:t>methods</a:t>
            </a:r>
          </a:p>
          <a:p>
            <a:pPr lvl="7"/>
            <a:r>
              <a:rPr lang="en-US" sz="1000" dirty="0">
                <a:latin typeface="Gotham-Bold"/>
              </a:rPr>
              <a:t>Uchida, </a:t>
            </a:r>
            <a:r>
              <a:rPr lang="en-US" sz="1000" dirty="0" err="1">
                <a:latin typeface="Gotham-Bold"/>
              </a:rPr>
              <a:t>Dodman</a:t>
            </a:r>
            <a:r>
              <a:rPr lang="en-US" sz="1000" dirty="0">
                <a:latin typeface="Gotham-Bold"/>
              </a:rPr>
              <a:t>, </a:t>
            </a:r>
            <a:r>
              <a:rPr lang="en-US" sz="1000" dirty="0" err="1">
                <a:latin typeface="Gotham-Bold"/>
              </a:rPr>
              <a:t>DeNapoli</a:t>
            </a:r>
            <a:r>
              <a:rPr lang="en-US" sz="1000" dirty="0">
                <a:latin typeface="Gotham-Bold"/>
              </a:rPr>
              <a:t>, &amp; Aronson, 1997; </a:t>
            </a:r>
            <a:r>
              <a:rPr lang="en-US" sz="1000" dirty="0" err="1">
                <a:latin typeface="Gotham-Bold"/>
              </a:rPr>
              <a:t>Dodman</a:t>
            </a:r>
            <a:r>
              <a:rPr lang="en-US" sz="1000" dirty="0">
                <a:latin typeface="Gotham-Bold"/>
              </a:rPr>
              <a:t>, Donnelly, Shuster, </a:t>
            </a:r>
            <a:r>
              <a:rPr lang="en-US" sz="1000" dirty="0" err="1">
                <a:latin typeface="Gotham-Bold"/>
              </a:rPr>
              <a:t>Mertens</a:t>
            </a:r>
            <a:r>
              <a:rPr lang="en-US" sz="1000" dirty="0">
                <a:latin typeface="Gotham-Bold"/>
              </a:rPr>
              <a:t>, Rand, &amp; </a:t>
            </a:r>
            <a:r>
              <a:rPr lang="en-US" sz="1000" dirty="0" err="1">
                <a:latin typeface="Gotham-Bold"/>
              </a:rPr>
              <a:t>Miczek</a:t>
            </a:r>
            <a:r>
              <a:rPr lang="en-US" sz="1000" dirty="0">
                <a:latin typeface="Gotham-Bold"/>
              </a:rPr>
              <a:t>, 1996; </a:t>
            </a:r>
            <a:r>
              <a:rPr lang="en-US" sz="1000" dirty="0" err="1">
                <a:latin typeface="Gotham-Bold"/>
              </a:rPr>
              <a:t>Tortora</a:t>
            </a:r>
            <a:r>
              <a:rPr lang="en-US" sz="1000" dirty="0">
                <a:latin typeface="Gotham-Bold"/>
              </a:rPr>
              <a:t>, 1983</a:t>
            </a:r>
            <a:endParaRPr lang="en-US" sz="1000" dirty="0" smtClean="0">
              <a:latin typeface="Gotham-Bold"/>
            </a:endParaRPr>
          </a:p>
          <a:p>
            <a:endParaRPr lang="en-US" sz="2600" dirty="0" smtClean="0">
              <a:latin typeface="Gotham-Bold"/>
            </a:endParaRPr>
          </a:p>
          <a:p>
            <a:r>
              <a:rPr lang="en-US" sz="2600" dirty="0" smtClean="0">
                <a:latin typeface="Gotham-Bold"/>
              </a:rPr>
              <a:t>Early 2000s: </a:t>
            </a:r>
          </a:p>
          <a:p>
            <a:pPr lvl="1"/>
            <a:r>
              <a:rPr lang="en-US" sz="2000" dirty="0" smtClean="0">
                <a:latin typeface="Gotham-Bold"/>
              </a:rPr>
              <a:t>applications </a:t>
            </a:r>
            <a:r>
              <a:rPr lang="en-US" sz="2000" dirty="0">
                <a:latin typeface="Gotham-Bold"/>
              </a:rPr>
              <a:t>of aggression rehabilitation for the general public </a:t>
            </a:r>
            <a:endParaRPr lang="en-US" sz="2000" dirty="0" smtClean="0">
              <a:latin typeface="Gotham-Bold"/>
            </a:endParaRPr>
          </a:p>
          <a:p>
            <a:pPr lvl="7"/>
            <a:r>
              <a:rPr lang="en-US" sz="1000" dirty="0" err="1">
                <a:latin typeface="Gotham-Bold"/>
              </a:rPr>
              <a:t>Reisner</a:t>
            </a:r>
            <a:r>
              <a:rPr lang="en-US" sz="1000" dirty="0">
                <a:latin typeface="Gotham-Bold"/>
              </a:rPr>
              <a:t>, 2003; Ibanez &amp; </a:t>
            </a:r>
            <a:r>
              <a:rPr lang="en-US" sz="1000" dirty="0" err="1">
                <a:latin typeface="Gotham-Bold"/>
              </a:rPr>
              <a:t>Anzola</a:t>
            </a:r>
            <a:r>
              <a:rPr lang="en-US" sz="1000" dirty="0">
                <a:latin typeface="Gotham-Bold"/>
              </a:rPr>
              <a:t>, 2009</a:t>
            </a:r>
            <a:endParaRPr lang="en-US" sz="1000" dirty="0" smtClean="0">
              <a:latin typeface="Gotham-Bold"/>
            </a:endParaRPr>
          </a:p>
          <a:p>
            <a:endParaRPr lang="en-US" dirty="0" smtClean="0">
              <a:latin typeface="Gotham-Bold"/>
            </a:endParaRPr>
          </a:p>
        </p:txBody>
      </p:sp>
    </p:spTree>
    <p:extLst>
      <p:ext uri="{BB962C8B-B14F-4D97-AF65-F5344CB8AC3E}">
        <p14:creationId xmlns:p14="http://schemas.microsoft.com/office/powerpoint/2010/main" val="1470495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339082"/>
            <a:ext cx="9144000" cy="518919"/>
          </a:xfrm>
          <a:prstGeom prst="rect">
            <a:avLst/>
          </a:prstGeom>
          <a:solidFill>
            <a:srgbClr val="40008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639"/>
          </a:p>
        </p:txBody>
      </p:sp>
      <p:pic>
        <p:nvPicPr>
          <p:cNvPr id="6" name="Picture 5" descr="One-line word mark HC Rev.ai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9812" y="6402909"/>
            <a:ext cx="5359720" cy="4357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Gotham-Bold"/>
              </a:rPr>
              <a:t>Methods </a:t>
            </a:r>
            <a:endParaRPr lang="en-US" dirty="0">
              <a:latin typeface="Gotham-Bold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8622332" cy="4525963"/>
          </a:xfrm>
        </p:spPr>
        <p:txBody>
          <a:bodyPr>
            <a:normAutofit/>
          </a:bodyPr>
          <a:lstStyle/>
          <a:p>
            <a:endParaRPr lang="en-US" sz="2400" dirty="0">
              <a:latin typeface="Gotham-Bold"/>
            </a:endParaRPr>
          </a:p>
          <a:p>
            <a:r>
              <a:rPr lang="en-US" sz="2400" dirty="0">
                <a:latin typeface="Gotham-Bold"/>
              </a:rPr>
              <a:t>Sample: </a:t>
            </a:r>
          </a:p>
          <a:p>
            <a:pPr lvl="1"/>
            <a:r>
              <a:rPr lang="en-US" sz="1600" dirty="0">
                <a:latin typeface="Gotham-Bold"/>
              </a:rPr>
              <a:t>Former Pitt County Animal Shelter adopters</a:t>
            </a:r>
          </a:p>
          <a:p>
            <a:pPr lvl="1"/>
            <a:r>
              <a:rPr lang="en-US" sz="1600" dirty="0" smtClean="0">
                <a:latin typeface="Gotham-Bold"/>
              </a:rPr>
              <a:t>About 200 invitations </a:t>
            </a:r>
          </a:p>
          <a:p>
            <a:endParaRPr lang="en-US" sz="2400" dirty="0">
              <a:latin typeface="Gotham-Bold"/>
            </a:endParaRPr>
          </a:p>
          <a:p>
            <a:r>
              <a:rPr lang="en-US" sz="2400" dirty="0" smtClean="0">
                <a:latin typeface="Gotham-Bold"/>
              </a:rPr>
              <a:t>Online </a:t>
            </a:r>
            <a:r>
              <a:rPr lang="en-US" sz="2400" dirty="0">
                <a:latin typeface="Gotham-Bold"/>
              </a:rPr>
              <a:t>survey </a:t>
            </a:r>
          </a:p>
          <a:p>
            <a:pPr lvl="1"/>
            <a:r>
              <a:rPr lang="en-US" sz="1600" dirty="0">
                <a:latin typeface="Gotham-Bold"/>
              </a:rPr>
              <a:t>Email invitation </a:t>
            </a:r>
          </a:p>
          <a:p>
            <a:pPr lvl="1"/>
            <a:r>
              <a:rPr lang="en-US" sz="1600" dirty="0" smtClean="0">
                <a:latin typeface="Gotham-Bold"/>
              </a:rPr>
              <a:t>Questions will be based off of a 6 point Likert scale: </a:t>
            </a:r>
          </a:p>
          <a:p>
            <a:pPr lvl="2"/>
            <a:r>
              <a:rPr lang="en-US" sz="1200" dirty="0" smtClean="0">
                <a:latin typeface="Gotham-Bold"/>
              </a:rPr>
              <a:t>1 </a:t>
            </a:r>
            <a:r>
              <a:rPr lang="en-US" sz="1200" dirty="0">
                <a:latin typeface="Gotham-Bold"/>
              </a:rPr>
              <a:t>= strongly agree, 2 = agree, 3 = mostly agree, 4 = mostly disagree, 5 = disagree, 6 = strongly disagree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en-US" dirty="0">
              <a:latin typeface="Gotham-Bold"/>
            </a:endParaRPr>
          </a:p>
        </p:txBody>
      </p:sp>
    </p:spTree>
    <p:extLst>
      <p:ext uri="{BB962C8B-B14F-4D97-AF65-F5344CB8AC3E}">
        <p14:creationId xmlns:p14="http://schemas.microsoft.com/office/powerpoint/2010/main" val="69817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339082"/>
            <a:ext cx="9144000" cy="518919"/>
          </a:xfrm>
          <a:prstGeom prst="rect">
            <a:avLst/>
          </a:prstGeom>
          <a:solidFill>
            <a:srgbClr val="40008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639"/>
          </a:p>
        </p:txBody>
      </p:sp>
      <p:pic>
        <p:nvPicPr>
          <p:cNvPr id="6" name="Picture 5" descr="One-line word mark HC Rev.ai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9812" y="6402909"/>
            <a:ext cx="5359720" cy="4357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000" dirty="0">
                <a:latin typeface="Gotham-Bold"/>
              </a:rPr>
              <a:t>Development of the </a:t>
            </a:r>
            <a:r>
              <a:rPr lang="en-US" sz="2000" dirty="0" smtClean="0">
                <a:latin typeface="Gotham-Bold"/>
              </a:rPr>
              <a:t>Mental Health </a:t>
            </a:r>
            <a:r>
              <a:rPr lang="en-US" sz="2000" dirty="0">
                <a:latin typeface="Gotham-Bold"/>
              </a:rPr>
              <a:t>Locus of Control and</a:t>
            </a:r>
            <a:br>
              <a:rPr lang="en-US" sz="2000" dirty="0">
                <a:latin typeface="Gotham-Bold"/>
              </a:rPr>
            </a:br>
            <a:r>
              <a:rPr lang="en-US" sz="2000" dirty="0">
                <a:latin typeface="Gotham-Bold"/>
              </a:rPr>
              <a:t>Mental Health Locus of Origin </a:t>
            </a:r>
            <a:r>
              <a:rPr lang="en-US" sz="2000" dirty="0" smtClean="0">
                <a:latin typeface="Gotham-Bold"/>
              </a:rPr>
              <a:t>Scales</a:t>
            </a:r>
            <a:br>
              <a:rPr lang="en-US" sz="2000" dirty="0" smtClean="0">
                <a:latin typeface="Gotham-Bold"/>
              </a:rPr>
            </a:br>
            <a:r>
              <a:rPr lang="en-US" sz="2000" dirty="0" smtClean="0">
                <a:latin typeface="Gotham-Bold"/>
              </a:rPr>
              <a:t>&amp; </a:t>
            </a:r>
            <a:r>
              <a:rPr lang="en-US" sz="2000" dirty="0">
                <a:latin typeface="Gotham-Bold"/>
                <a:cs typeface="DokChampa" panose="020B0604020202020204" pitchFamily="34" charset="-34"/>
              </a:rPr>
              <a:t>Implicit Personality Theory </a:t>
            </a:r>
            <a:endParaRPr lang="en-US" sz="2000" dirty="0">
              <a:latin typeface="Gotham-Bold"/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lvl="8"/>
            <a:endParaRPr lang="en-US" dirty="0"/>
          </a:p>
          <a:p>
            <a:pPr lvl="8"/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400" y="1645797"/>
            <a:ext cx="4038600" cy="4480368"/>
          </a:xfrm>
        </p:spPr>
        <p:txBody>
          <a:bodyPr>
            <a:noAutofit/>
          </a:bodyPr>
          <a:lstStyle/>
          <a:p>
            <a:pPr lvl="0"/>
            <a:r>
              <a:rPr lang="en-US" sz="1400" dirty="0" smtClean="0">
                <a:solidFill>
                  <a:prstClr val="black"/>
                </a:solidFill>
                <a:latin typeface="Gotham-Bold"/>
                <a:cs typeface="DokChampa" panose="020B0604020202020204" pitchFamily="34" charset="-34"/>
              </a:rPr>
              <a:t>Developed </a:t>
            </a:r>
            <a:r>
              <a:rPr lang="en-US" sz="1400" dirty="0">
                <a:solidFill>
                  <a:prstClr val="black"/>
                </a:solidFill>
                <a:latin typeface="Gotham-Bold"/>
                <a:cs typeface="DokChampa" panose="020B0604020202020204" pitchFamily="34" charset="-34"/>
              </a:rPr>
              <a:t>to understand the relationship between </a:t>
            </a:r>
            <a:r>
              <a:rPr lang="en-US" sz="1400" i="1" dirty="0">
                <a:solidFill>
                  <a:prstClr val="black"/>
                </a:solidFill>
                <a:latin typeface="Gotham-Bold"/>
                <a:cs typeface="DokChampa" panose="020B0604020202020204" pitchFamily="34" charset="-34"/>
              </a:rPr>
              <a:t>expectations</a:t>
            </a:r>
            <a:r>
              <a:rPr lang="en-US" sz="1400" dirty="0">
                <a:solidFill>
                  <a:prstClr val="black"/>
                </a:solidFill>
                <a:latin typeface="Gotham-Bold"/>
                <a:cs typeface="DokChampa" panose="020B0604020202020204" pitchFamily="34" charset="-34"/>
              </a:rPr>
              <a:t> of the client and the potential </a:t>
            </a:r>
            <a:r>
              <a:rPr lang="en-US" sz="1400" i="1" dirty="0">
                <a:solidFill>
                  <a:prstClr val="black"/>
                </a:solidFill>
                <a:latin typeface="Gotham-Bold"/>
                <a:cs typeface="DokChampa" panose="020B0604020202020204" pitchFamily="34" charset="-34"/>
              </a:rPr>
              <a:t>acceptance</a:t>
            </a:r>
            <a:r>
              <a:rPr lang="en-US" sz="1400" dirty="0">
                <a:solidFill>
                  <a:prstClr val="black"/>
                </a:solidFill>
                <a:latin typeface="Gotham-Bold"/>
                <a:cs typeface="DokChampa" panose="020B0604020202020204" pitchFamily="34" charset="-34"/>
              </a:rPr>
              <a:t> of treatment methods in the mental health field</a:t>
            </a:r>
          </a:p>
          <a:p>
            <a:pPr lvl="4"/>
            <a:r>
              <a:rPr lang="en-US" sz="1000" dirty="0">
                <a:solidFill>
                  <a:prstClr val="black"/>
                </a:solidFill>
                <a:latin typeface="Gotham-Bold"/>
                <a:cs typeface="DokChampa" panose="020B0604020202020204" pitchFamily="34" charset="-34"/>
              </a:rPr>
              <a:t>Hill &amp;Bale, 1980</a:t>
            </a:r>
          </a:p>
          <a:p>
            <a:r>
              <a:rPr lang="en-US" sz="1400" dirty="0" smtClean="0">
                <a:latin typeface="Gotham-Bold"/>
                <a:cs typeface="DokChampa" panose="020B0604020202020204" pitchFamily="34" charset="-34"/>
              </a:rPr>
              <a:t>Adaption to the </a:t>
            </a:r>
            <a:r>
              <a:rPr lang="en-US" sz="1400" dirty="0">
                <a:latin typeface="Gotham-Bold"/>
                <a:cs typeface="DokChampa" panose="020B0604020202020204" pitchFamily="34" charset="-34"/>
              </a:rPr>
              <a:t>canine aggression locus of control (CALC) or canine aggression locus of origin scales (CALO</a:t>
            </a:r>
            <a:r>
              <a:rPr lang="en-US" sz="1400" dirty="0" smtClean="0">
                <a:latin typeface="Gotham-Bold"/>
                <a:cs typeface="DokChampa" panose="020B0604020202020204" pitchFamily="34" charset="-34"/>
              </a:rPr>
              <a:t>) </a:t>
            </a:r>
          </a:p>
          <a:p>
            <a:endParaRPr lang="en-US" sz="1500" dirty="0" smtClean="0">
              <a:latin typeface="Gotham-Bold"/>
              <a:cs typeface="DokChampa" panose="020B0604020202020204" pitchFamily="34" charset="-34"/>
            </a:endParaRPr>
          </a:p>
          <a:p>
            <a:r>
              <a:rPr lang="en-US" sz="1400" dirty="0" smtClean="0">
                <a:latin typeface="Gotham-Bold"/>
              </a:rPr>
              <a:t>Internal vs External rating: </a:t>
            </a:r>
          </a:p>
          <a:p>
            <a:pPr lvl="1"/>
            <a:r>
              <a:rPr lang="en-US" sz="1100" dirty="0" smtClean="0">
                <a:latin typeface="Gotham-Bold"/>
              </a:rPr>
              <a:t>“[I]</a:t>
            </a:r>
            <a:r>
              <a:rPr lang="en-US" sz="1100" dirty="0" err="1" smtClean="0">
                <a:latin typeface="Gotham-Bold"/>
              </a:rPr>
              <a:t>nternal</a:t>
            </a:r>
            <a:r>
              <a:rPr lang="en-US" sz="1100" dirty="0" smtClean="0">
                <a:latin typeface="Gotham-Bold"/>
              </a:rPr>
              <a:t> </a:t>
            </a:r>
            <a:r>
              <a:rPr lang="en-US" sz="1100" dirty="0">
                <a:latin typeface="Gotham-Bold"/>
              </a:rPr>
              <a:t>control represents the perception, on the part of the clients, that </a:t>
            </a:r>
            <a:r>
              <a:rPr lang="en-US" sz="1100" dirty="0" smtClean="0">
                <a:latin typeface="Gotham-Bold"/>
              </a:rPr>
              <a:t>therapeutic change </a:t>
            </a:r>
            <a:r>
              <a:rPr lang="en-US" sz="1100" dirty="0">
                <a:latin typeface="Gotham-Bold"/>
              </a:rPr>
              <a:t>is a consequence of their own </a:t>
            </a:r>
            <a:r>
              <a:rPr lang="en-US" sz="1100" dirty="0" smtClean="0">
                <a:latin typeface="Gotham-Bold"/>
              </a:rPr>
              <a:t>behavior…”</a:t>
            </a:r>
          </a:p>
          <a:p>
            <a:pPr lvl="4"/>
            <a:r>
              <a:rPr lang="en-US" sz="1000" dirty="0">
                <a:solidFill>
                  <a:prstClr val="black"/>
                </a:solidFill>
                <a:latin typeface="Gotham-Bold"/>
                <a:cs typeface="DokChampa" panose="020B0604020202020204" pitchFamily="34" charset="-34"/>
              </a:rPr>
              <a:t>Hill &amp;Bale, </a:t>
            </a:r>
            <a:r>
              <a:rPr lang="en-US" sz="1000" dirty="0" smtClean="0">
                <a:solidFill>
                  <a:prstClr val="black"/>
                </a:solidFill>
                <a:latin typeface="Gotham-Bold"/>
                <a:cs typeface="DokChampa" panose="020B0604020202020204" pitchFamily="34" charset="-34"/>
              </a:rPr>
              <a:t>1980</a:t>
            </a:r>
          </a:p>
          <a:p>
            <a:pPr lvl="4"/>
            <a:endParaRPr lang="en-US" sz="1000" dirty="0">
              <a:solidFill>
                <a:prstClr val="black"/>
              </a:solidFill>
              <a:latin typeface="Gotham-Bold"/>
              <a:cs typeface="DokChampa" panose="020B0604020202020204" pitchFamily="34" charset="-34"/>
            </a:endParaRPr>
          </a:p>
          <a:p>
            <a:r>
              <a:rPr lang="en-US" sz="1400" dirty="0">
                <a:latin typeface="Gotham-Bold"/>
                <a:cs typeface="DokChampa" panose="020B0604020202020204" pitchFamily="34" charset="-34"/>
              </a:rPr>
              <a:t>IPT or Implicit Personality Theory addresses the individual’s beliefs of internal vs. external control of the self, of situations, and by extension rehabilitation of canines. </a:t>
            </a:r>
            <a:endParaRPr lang="en-US" sz="1400" dirty="0" smtClean="0">
              <a:latin typeface="Gotham-Bold"/>
              <a:cs typeface="DokChampa" panose="020B0604020202020204" pitchFamily="34" charset="-34"/>
            </a:endParaRPr>
          </a:p>
          <a:p>
            <a:pPr lvl="4"/>
            <a:r>
              <a:rPr lang="en-US" sz="1000" dirty="0" smtClean="0">
                <a:latin typeface="Gotham-Bold"/>
                <a:cs typeface="DokChampa" panose="020B0604020202020204" pitchFamily="34" charset="-34"/>
              </a:rPr>
              <a:t>Levy</a:t>
            </a:r>
            <a:r>
              <a:rPr lang="en-US" sz="1000" dirty="0">
                <a:latin typeface="Gotham-Bold"/>
                <a:cs typeface="DokChampa" panose="020B0604020202020204" pitchFamily="34" charset="-34"/>
              </a:rPr>
              <a:t>, </a:t>
            </a:r>
            <a:r>
              <a:rPr lang="en-US" sz="1000" dirty="0" err="1" smtClean="0">
                <a:latin typeface="Gotham-Bold"/>
                <a:cs typeface="DokChampa" panose="020B0604020202020204" pitchFamily="34" charset="-34"/>
              </a:rPr>
              <a:t>Stroessner</a:t>
            </a:r>
            <a:r>
              <a:rPr lang="en-US" sz="1000" dirty="0">
                <a:latin typeface="Gotham-Bold"/>
                <a:cs typeface="DokChampa" panose="020B0604020202020204" pitchFamily="34" charset="-34"/>
              </a:rPr>
              <a:t>, </a:t>
            </a:r>
            <a:r>
              <a:rPr lang="en-US" sz="1000" dirty="0" smtClean="0">
                <a:latin typeface="Gotham-Bold"/>
                <a:cs typeface="DokChampa" panose="020B0604020202020204" pitchFamily="34" charset="-34"/>
              </a:rPr>
              <a:t>&amp; </a:t>
            </a:r>
            <a:r>
              <a:rPr lang="en-US" sz="1000" dirty="0" err="1">
                <a:latin typeface="Gotham-Bold"/>
                <a:cs typeface="DokChampa" panose="020B0604020202020204" pitchFamily="34" charset="-34"/>
              </a:rPr>
              <a:t>Dweck</a:t>
            </a:r>
            <a:r>
              <a:rPr lang="en-US" sz="1000" dirty="0">
                <a:latin typeface="Gotham-Bold"/>
                <a:cs typeface="DokChampa" panose="020B0604020202020204" pitchFamily="34" charset="-34"/>
              </a:rPr>
              <a:t>, </a:t>
            </a:r>
            <a:r>
              <a:rPr lang="en-US" sz="1000" dirty="0" smtClean="0">
                <a:latin typeface="Gotham-Bold"/>
                <a:cs typeface="DokChampa" panose="020B0604020202020204" pitchFamily="34" charset="-34"/>
              </a:rPr>
              <a:t>1998</a:t>
            </a:r>
            <a:endParaRPr lang="en-US" sz="1000" dirty="0">
              <a:latin typeface="Gotham-Bold"/>
              <a:cs typeface="DokChampa" panose="020B0604020202020204" pitchFamily="34" charset="-34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8200" y="2549870"/>
            <a:ext cx="4375626" cy="1999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574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339082"/>
            <a:ext cx="9144000" cy="518919"/>
          </a:xfrm>
          <a:prstGeom prst="rect">
            <a:avLst/>
          </a:prstGeom>
          <a:solidFill>
            <a:srgbClr val="40008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639"/>
          </a:p>
        </p:txBody>
      </p:sp>
      <p:pic>
        <p:nvPicPr>
          <p:cNvPr id="6" name="Picture 5" descr="One-line word mark HC Rev.ai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9812" y="6402909"/>
            <a:ext cx="5359720" cy="4357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Gotham-Bold"/>
              </a:rPr>
              <a:t>Results </a:t>
            </a:r>
            <a:endParaRPr lang="en-US" dirty="0">
              <a:latin typeface="Gotham-Bold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1800" dirty="0" smtClean="0">
              <a:latin typeface="Gotham-Bold"/>
            </a:endParaRPr>
          </a:p>
          <a:p>
            <a:r>
              <a:rPr lang="en-US" sz="1800" dirty="0" smtClean="0">
                <a:latin typeface="Gotham-Bold"/>
              </a:rPr>
              <a:t>If </a:t>
            </a:r>
            <a:r>
              <a:rPr lang="en-US" sz="1800" dirty="0">
                <a:latin typeface="Gotham-Bold"/>
              </a:rPr>
              <a:t>data shows a skew towards the developed canine aggression locus of control (CALC) or canine aggression locus of origin scales (CALO), we could be lead to conclude that </a:t>
            </a:r>
            <a:r>
              <a:rPr lang="en-US" sz="1800" b="1" dirty="0">
                <a:latin typeface="Gotham-Bold"/>
              </a:rPr>
              <a:t>owners may have particular expectations for the treatments</a:t>
            </a:r>
            <a:r>
              <a:rPr lang="en-US" sz="1800" dirty="0">
                <a:latin typeface="Gotham-Bold"/>
              </a:rPr>
              <a:t> of animal aggression particularly in dogs.</a:t>
            </a:r>
          </a:p>
          <a:p>
            <a:endParaRPr lang="en-US" sz="1800" dirty="0">
              <a:latin typeface="Gotham-Bold"/>
            </a:endParaRPr>
          </a:p>
          <a:p>
            <a:endParaRPr lang="en-US" sz="1800" dirty="0">
              <a:latin typeface="Gotham-Bold"/>
            </a:endParaRPr>
          </a:p>
          <a:p>
            <a:r>
              <a:rPr lang="en-US" sz="1800" dirty="0" smtClean="0">
                <a:latin typeface="Gotham-Bold"/>
              </a:rPr>
              <a:t>These </a:t>
            </a:r>
            <a:r>
              <a:rPr lang="en-US" sz="1800" dirty="0">
                <a:latin typeface="Gotham-Bold"/>
              </a:rPr>
              <a:t>expectations could influence the </a:t>
            </a:r>
            <a:r>
              <a:rPr lang="en-US" sz="1800" b="1" dirty="0">
                <a:latin typeface="Gotham-Bold"/>
              </a:rPr>
              <a:t>application of treatments by owners</a:t>
            </a:r>
            <a:r>
              <a:rPr lang="en-US" sz="1800" dirty="0">
                <a:latin typeface="Gotham-Bold"/>
              </a:rPr>
              <a:t> or even the types of treatments owners consider when faced with and aggressive canine situation. </a:t>
            </a:r>
          </a:p>
          <a:p>
            <a:pP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3022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Gotham-Bold"/>
              </a:rPr>
              <a:t>Implications </a:t>
            </a:r>
            <a:endParaRPr lang="en-US" dirty="0">
              <a:latin typeface="Gotham-Bol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2400" dirty="0" smtClean="0">
              <a:latin typeface="Gotham-Bold"/>
            </a:endParaRPr>
          </a:p>
          <a:p>
            <a:r>
              <a:rPr lang="en-US" sz="2400" dirty="0" smtClean="0">
                <a:latin typeface="Gotham-Bold"/>
              </a:rPr>
              <a:t>By understanding public opinions, understandings, expectations, and often unconscious views, we can elicit change in: </a:t>
            </a:r>
          </a:p>
          <a:p>
            <a:endParaRPr lang="en-US" sz="2400" dirty="0" smtClean="0">
              <a:latin typeface="Gotham-Bold"/>
            </a:endParaRPr>
          </a:p>
          <a:p>
            <a:pPr lvl="1"/>
            <a:r>
              <a:rPr lang="en-US" sz="1800" dirty="0" smtClean="0">
                <a:latin typeface="Gotham-Bold"/>
              </a:rPr>
              <a:t>The general knowledge about canine aggression </a:t>
            </a:r>
          </a:p>
          <a:p>
            <a:pPr lvl="1"/>
            <a:r>
              <a:rPr lang="en-US" sz="1800" dirty="0" smtClean="0">
                <a:latin typeface="Gotham-Bold"/>
              </a:rPr>
              <a:t>How </a:t>
            </a:r>
            <a:r>
              <a:rPr lang="en-US" sz="1800" dirty="0">
                <a:latin typeface="Gotham-Bold"/>
              </a:rPr>
              <a:t>the public is informed </a:t>
            </a:r>
            <a:endParaRPr lang="en-US" sz="1800" dirty="0" smtClean="0">
              <a:latin typeface="Gotham-Bold"/>
            </a:endParaRPr>
          </a:p>
          <a:p>
            <a:pPr lvl="1"/>
            <a:r>
              <a:rPr lang="en-US" sz="1800" dirty="0" smtClean="0">
                <a:latin typeface="Gotham-Bold"/>
              </a:rPr>
              <a:t>How to approach misconceptions regarding aggression and rehabilitation </a:t>
            </a:r>
          </a:p>
          <a:p>
            <a:pPr lvl="1"/>
            <a:r>
              <a:rPr lang="en-US" sz="1800" dirty="0" smtClean="0">
                <a:latin typeface="Gotham-Bold"/>
              </a:rPr>
              <a:t>What options should be available for individuals dealing with canine aggression problems</a:t>
            </a:r>
            <a:endParaRPr lang="en-US" sz="1800" dirty="0">
              <a:latin typeface="Gotham-Bold"/>
            </a:endParaRPr>
          </a:p>
          <a:p>
            <a:pPr lvl="1"/>
            <a:endParaRPr lang="en-US" dirty="0">
              <a:latin typeface="Gotham-Bold"/>
            </a:endParaRPr>
          </a:p>
        </p:txBody>
      </p:sp>
    </p:spTree>
    <p:extLst>
      <p:ext uri="{BB962C8B-B14F-4D97-AF65-F5344CB8AC3E}">
        <p14:creationId xmlns:p14="http://schemas.microsoft.com/office/powerpoint/2010/main" val="302003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339082"/>
            <a:ext cx="9144000" cy="518919"/>
          </a:xfrm>
          <a:prstGeom prst="rect">
            <a:avLst/>
          </a:prstGeom>
          <a:solidFill>
            <a:srgbClr val="40008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639"/>
          </a:p>
        </p:txBody>
      </p:sp>
      <p:pic>
        <p:nvPicPr>
          <p:cNvPr id="6" name="Picture 5" descr="One-line word mark HC Rev.ai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9812" y="6402909"/>
            <a:ext cx="5359720" cy="4357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Gotham-Bold"/>
              </a:rPr>
              <a:t>Why Should We Care? </a:t>
            </a:r>
            <a:endParaRPr lang="en-US" dirty="0">
              <a:latin typeface="Gotham-Bold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2400" dirty="0">
              <a:latin typeface="Gotham-Bold"/>
            </a:endParaRPr>
          </a:p>
          <a:p>
            <a:r>
              <a:rPr lang="en-US" sz="2400" dirty="0" smtClean="0">
                <a:latin typeface="Gotham-Bold"/>
              </a:rPr>
              <a:t>Legislation </a:t>
            </a:r>
            <a:endParaRPr lang="en-US" sz="2400" dirty="0">
              <a:latin typeface="Gotham-Bold"/>
            </a:endParaRPr>
          </a:p>
          <a:p>
            <a:pPr lvl="1"/>
            <a:r>
              <a:rPr lang="en-US" sz="2001" dirty="0" smtClean="0">
                <a:latin typeface="Gotham-Bold"/>
              </a:rPr>
              <a:t>Pit Bull Ordinance in Boston</a:t>
            </a:r>
          </a:p>
          <a:p>
            <a:r>
              <a:rPr lang="en-US" sz="2400" dirty="0" smtClean="0">
                <a:latin typeface="Gotham-Bold"/>
              </a:rPr>
              <a:t>Domestic prejudice</a:t>
            </a:r>
          </a:p>
          <a:p>
            <a:pPr lvl="1"/>
            <a:r>
              <a:rPr lang="en-US" sz="2001" dirty="0" smtClean="0">
                <a:latin typeface="Gotham-Bold"/>
              </a:rPr>
              <a:t>Breed restrictions in residential areas</a:t>
            </a:r>
            <a:endParaRPr lang="en-US" sz="2001" dirty="0">
              <a:latin typeface="Gotham-Bold"/>
            </a:endParaRPr>
          </a:p>
          <a:p>
            <a:r>
              <a:rPr lang="en-US" sz="2400" dirty="0">
                <a:latin typeface="Gotham-Bold"/>
              </a:rPr>
              <a:t>Euthanasia practices </a:t>
            </a:r>
            <a:endParaRPr lang="en-US" sz="2400" dirty="0" smtClean="0">
              <a:latin typeface="Gotham-Bold"/>
            </a:endParaRPr>
          </a:p>
          <a:p>
            <a:pPr lvl="1"/>
            <a:r>
              <a:rPr lang="en-US" sz="2001" dirty="0" smtClean="0">
                <a:latin typeface="Gotham-Bold"/>
              </a:rPr>
              <a:t>Understanding your options</a:t>
            </a:r>
            <a:endParaRPr lang="en-US" sz="2001" dirty="0">
              <a:latin typeface="Gotham-Bold"/>
            </a:endParaRPr>
          </a:p>
          <a:p>
            <a:r>
              <a:rPr lang="en-US" sz="2400" dirty="0">
                <a:latin typeface="Gotham-Bold"/>
              </a:rPr>
              <a:t>Veterinary recommendations </a:t>
            </a:r>
            <a:endParaRPr lang="en-US" sz="2400" dirty="0" smtClean="0">
              <a:latin typeface="Gotham-Bold"/>
            </a:endParaRPr>
          </a:p>
          <a:p>
            <a:pPr lvl="1"/>
            <a:r>
              <a:rPr lang="en-US" sz="2001" dirty="0" smtClean="0">
                <a:latin typeface="Gotham-Bold"/>
              </a:rPr>
              <a:t>Proper relay of information  </a:t>
            </a:r>
            <a:endParaRPr lang="en-US" sz="2001" dirty="0">
              <a:latin typeface="Gotham-Bold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4186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4-487 HC Powerpoint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14-487 HC Powerpoint template</Template>
  <TotalTime>519</TotalTime>
  <Words>798</Words>
  <Application>Microsoft Office PowerPoint</Application>
  <PresentationFormat>On-screen Show (4:3)</PresentationFormat>
  <Paragraphs>87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DokChampa</vt:lpstr>
      <vt:lpstr>Gotham-Bold</vt:lpstr>
      <vt:lpstr>14-487 HC Powerpoint template</vt:lpstr>
      <vt:lpstr>PowerPoint Presentation</vt:lpstr>
      <vt:lpstr>Beliefs about the rehabilitation of aggressive canines: Development of the canine aggression locus of control and locus of origin scales </vt:lpstr>
      <vt:lpstr>Motivation</vt:lpstr>
      <vt:lpstr>Introduction</vt:lpstr>
      <vt:lpstr>Methods </vt:lpstr>
      <vt:lpstr>Development of the Mental Health Locus of Control and Mental Health Locus of Origin Scales &amp; Implicit Personality Theory </vt:lpstr>
      <vt:lpstr>Results </vt:lpstr>
      <vt:lpstr>Implications </vt:lpstr>
      <vt:lpstr>Why Should We Care? </vt:lpstr>
      <vt:lpstr>A Special Thank You </vt:lpstr>
      <vt:lpstr>Resources</vt:lpstr>
    </vt:vector>
  </TitlesOfParts>
  <Company>East Carolina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Nottingham, Jessica</dc:creator>
  <cp:lastModifiedBy>Hoover, Jeanne</cp:lastModifiedBy>
  <cp:revision>39</cp:revision>
  <cp:lastPrinted>2014-06-27T17:55:05Z</cp:lastPrinted>
  <dcterms:created xsi:type="dcterms:W3CDTF">2014-07-17T20:32:09Z</dcterms:created>
  <dcterms:modified xsi:type="dcterms:W3CDTF">2016-12-19T12:47:43Z</dcterms:modified>
</cp:coreProperties>
</file>