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2918400"/>
  <p:notesSz cx="6858000" cy="9144000"/>
  <p:defaultTextStyle>
    <a:defPPr>
      <a:defRPr lang="en-US"/>
    </a:defPPr>
    <a:lvl1pPr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5pPr>
    <a:lvl6pPr marL="2286000" algn="l" defTabSz="914400" rtl="0" eaLnBrk="1" latinLnBrk="0" hangingPunct="1">
      <a:defRPr sz="9900" kern="1200">
        <a:solidFill>
          <a:schemeClr val="tx1"/>
        </a:solidFill>
        <a:latin typeface="Arial" panose="020B0604020202020204" pitchFamily="34" charset="0"/>
        <a:ea typeface="+mn-ea"/>
        <a:cs typeface="+mn-cs"/>
      </a:defRPr>
    </a:lvl6pPr>
    <a:lvl7pPr marL="2743200" algn="l" defTabSz="914400" rtl="0" eaLnBrk="1" latinLnBrk="0" hangingPunct="1">
      <a:defRPr sz="9900" kern="1200">
        <a:solidFill>
          <a:schemeClr val="tx1"/>
        </a:solidFill>
        <a:latin typeface="Arial" panose="020B0604020202020204" pitchFamily="34" charset="0"/>
        <a:ea typeface="+mn-ea"/>
        <a:cs typeface="+mn-cs"/>
      </a:defRPr>
    </a:lvl7pPr>
    <a:lvl8pPr marL="3200400" algn="l" defTabSz="914400" rtl="0" eaLnBrk="1" latinLnBrk="0" hangingPunct="1">
      <a:defRPr sz="9900" kern="1200">
        <a:solidFill>
          <a:schemeClr val="tx1"/>
        </a:solidFill>
        <a:latin typeface="Arial" panose="020B0604020202020204" pitchFamily="34" charset="0"/>
        <a:ea typeface="+mn-ea"/>
        <a:cs typeface="+mn-cs"/>
      </a:defRPr>
    </a:lvl8pPr>
    <a:lvl9pPr marL="3657600" algn="l" defTabSz="914400" rtl="0" eaLnBrk="1" latinLnBrk="0" hangingPunct="1">
      <a:defRPr sz="99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67FE784-3FF0-2EDF-F10F-A35DD95080AA}" name="Firnhaber, Gina" initials="GF" userId="S::FIRNHABERG@ecu.edu::0f7517cc-bcde-4cd1-998c-e2aaa284567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82E"/>
    <a:srgbClr val="502D7F"/>
    <a:srgbClr val="333333"/>
    <a:srgbClr val="FFCC18"/>
    <a:srgbClr val="6902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949" autoAdjust="0"/>
    <p:restoredTop sz="95181" autoAdjust="0"/>
  </p:normalViewPr>
  <p:slideViewPr>
    <p:cSldViewPr>
      <p:cViewPr varScale="1">
        <p:scale>
          <a:sx n="17" d="100"/>
          <a:sy n="17" d="100"/>
        </p:scale>
        <p:origin x="943" y="98"/>
      </p:cViewPr>
      <p:guideLst>
        <p:guide orient="horz" pos="10368"/>
        <p:guide pos="13824"/>
      </p:guideLst>
    </p:cSldViewPr>
  </p:slideViewPr>
  <p:notesTextViewPr>
    <p:cViewPr>
      <p:scale>
        <a:sx n="100" d="100"/>
        <a:sy n="100" d="100"/>
      </p:scale>
      <p:origin x="0" y="0"/>
    </p:cViewPr>
  </p:notesTextViewPr>
  <p:gridSpacing cx="228600" cy="2286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5769"/>
            <a:ext cx="37306250" cy="7056664"/>
          </a:xfrm>
        </p:spPr>
        <p:txBody>
          <a:bodyPr/>
          <a:lstStyle/>
          <a:p>
            <a:r>
              <a:rPr lang="en-US"/>
              <a:t>Click to edit Master title style</a:t>
            </a:r>
          </a:p>
        </p:txBody>
      </p:sp>
      <p:sp>
        <p:nvSpPr>
          <p:cNvPr id="3" name="Subtitle 2"/>
          <p:cNvSpPr>
            <a:spLocks noGrp="1"/>
          </p:cNvSpPr>
          <p:nvPr>
            <p:ph type="subTitle" idx="1"/>
          </p:nvPr>
        </p:nvSpPr>
        <p:spPr>
          <a:xfrm>
            <a:off x="6583363" y="18654033"/>
            <a:ext cx="30724475" cy="8411936"/>
          </a:xfrm>
        </p:spPr>
        <p:txBody>
          <a:bodyPr/>
          <a:lstStyle>
            <a:lvl1pPr marL="0" indent="0" algn="ctr">
              <a:buNone/>
              <a:defRPr/>
            </a:lvl1pPr>
            <a:lvl2pPr marL="391866" indent="0" algn="ctr">
              <a:buNone/>
              <a:defRPr/>
            </a:lvl2pPr>
            <a:lvl3pPr marL="783732" indent="0" algn="ctr">
              <a:buNone/>
              <a:defRPr/>
            </a:lvl3pPr>
            <a:lvl4pPr marL="1175598" indent="0" algn="ctr">
              <a:buNone/>
              <a:defRPr/>
            </a:lvl4pPr>
            <a:lvl5pPr marL="1567464" indent="0" algn="ctr">
              <a:buNone/>
              <a:defRPr/>
            </a:lvl5pPr>
            <a:lvl6pPr marL="1959331" indent="0" algn="ctr">
              <a:buNone/>
              <a:defRPr/>
            </a:lvl6pPr>
            <a:lvl7pPr marL="2351197" indent="0" algn="ctr">
              <a:buNone/>
              <a:defRPr/>
            </a:lvl7pPr>
            <a:lvl8pPr marL="2743063" indent="0" algn="ctr">
              <a:buNone/>
              <a:defRPr/>
            </a:lvl8pPr>
            <a:lvl9pPr marL="3134929"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6D19969-28E2-44A5-A853-9ED619419002}" type="slidenum">
              <a:rPr lang="en-US" altLang="en-US"/>
              <a:pPr>
                <a:defRPr/>
              </a:pPr>
              <a:t>‹#›</a:t>
            </a:fld>
            <a:endParaRPr lang="en-US" altLang="en-US"/>
          </a:p>
        </p:txBody>
      </p:sp>
    </p:spTree>
    <p:extLst>
      <p:ext uri="{BB962C8B-B14F-4D97-AF65-F5344CB8AC3E}">
        <p14:creationId xmlns:p14="http://schemas.microsoft.com/office/powerpoint/2010/main" val="2360117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2B0F42-4D17-46DA-BD1B-2429061E8743}" type="slidenum">
              <a:rPr lang="en-US" altLang="en-US"/>
              <a:pPr>
                <a:defRPr/>
              </a:pPr>
              <a:t>‹#›</a:t>
            </a:fld>
            <a:endParaRPr lang="en-US" altLang="en-US"/>
          </a:p>
        </p:txBody>
      </p:sp>
    </p:spTree>
    <p:extLst>
      <p:ext uri="{BB962C8B-B14F-4D97-AF65-F5344CB8AC3E}">
        <p14:creationId xmlns:p14="http://schemas.microsoft.com/office/powerpoint/2010/main" val="867030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1317172"/>
            <a:ext cx="9874250" cy="2808786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5514" y="1317172"/>
            <a:ext cx="29473525" cy="280878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6A5B34-6F48-4D25-A9CD-F4ECFCE5AA35}" type="slidenum">
              <a:rPr lang="en-US" altLang="en-US"/>
              <a:pPr>
                <a:defRPr/>
              </a:pPr>
              <a:t>‹#›</a:t>
            </a:fld>
            <a:endParaRPr lang="en-US" altLang="en-US"/>
          </a:p>
        </p:txBody>
      </p:sp>
    </p:spTree>
    <p:extLst>
      <p:ext uri="{BB962C8B-B14F-4D97-AF65-F5344CB8AC3E}">
        <p14:creationId xmlns:p14="http://schemas.microsoft.com/office/powerpoint/2010/main" val="4166603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279C9B-77CE-48B4-B28A-FD5EF277587D}" type="slidenum">
              <a:rPr lang="en-US" altLang="en-US"/>
              <a:pPr>
                <a:defRPr/>
              </a:pPr>
              <a:t>‹#›</a:t>
            </a:fld>
            <a:endParaRPr lang="en-US" altLang="en-US"/>
          </a:p>
        </p:txBody>
      </p:sp>
    </p:spTree>
    <p:extLst>
      <p:ext uri="{BB962C8B-B14F-4D97-AF65-F5344CB8AC3E}">
        <p14:creationId xmlns:p14="http://schemas.microsoft.com/office/powerpoint/2010/main" val="137606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665"/>
            <a:ext cx="37307838" cy="6536871"/>
          </a:xfrm>
        </p:spPr>
        <p:txBody>
          <a:bodyPr anchor="t"/>
          <a:lstStyle>
            <a:lvl1pPr algn="l">
              <a:defRPr sz="3428" b="1" cap="all"/>
            </a:lvl1pPr>
          </a:lstStyle>
          <a:p>
            <a:r>
              <a:rPr lang="en-US"/>
              <a:t>Click to edit Master title style</a:t>
            </a:r>
          </a:p>
        </p:txBody>
      </p:sp>
      <p:sp>
        <p:nvSpPr>
          <p:cNvPr id="3" name="Text Placeholder 2"/>
          <p:cNvSpPr>
            <a:spLocks noGrp="1"/>
          </p:cNvSpPr>
          <p:nvPr>
            <p:ph type="body" idx="1"/>
          </p:nvPr>
        </p:nvSpPr>
        <p:spPr>
          <a:xfrm>
            <a:off x="3467100" y="13952764"/>
            <a:ext cx="37307838" cy="7200900"/>
          </a:xfrm>
        </p:spPr>
        <p:txBody>
          <a:bodyPr anchor="b"/>
          <a:lstStyle>
            <a:lvl1pPr marL="0" indent="0">
              <a:buNone/>
              <a:defRPr sz="1714"/>
            </a:lvl1pPr>
            <a:lvl2pPr marL="391866" indent="0">
              <a:buNone/>
              <a:defRPr sz="1543"/>
            </a:lvl2pPr>
            <a:lvl3pPr marL="783732" indent="0">
              <a:buNone/>
              <a:defRPr sz="1371"/>
            </a:lvl3pPr>
            <a:lvl4pPr marL="1175598" indent="0">
              <a:buNone/>
              <a:defRPr sz="1200"/>
            </a:lvl4pPr>
            <a:lvl5pPr marL="1567464" indent="0">
              <a:buNone/>
              <a:defRPr sz="1200"/>
            </a:lvl5pPr>
            <a:lvl6pPr marL="1959331" indent="0">
              <a:buNone/>
              <a:defRPr sz="1200"/>
            </a:lvl6pPr>
            <a:lvl7pPr marL="2351197" indent="0">
              <a:buNone/>
              <a:defRPr sz="1200"/>
            </a:lvl7pPr>
            <a:lvl8pPr marL="2743063" indent="0">
              <a:buNone/>
              <a:defRPr sz="1200"/>
            </a:lvl8pPr>
            <a:lvl9pPr marL="3134929" indent="0">
              <a:buNone/>
              <a:defRPr sz="12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3A2701-DB6E-458F-8330-4F0C30EDC0D3}" type="slidenum">
              <a:rPr lang="en-US" altLang="en-US"/>
              <a:pPr>
                <a:defRPr/>
              </a:pPr>
              <a:t>‹#›</a:t>
            </a:fld>
            <a:endParaRPr lang="en-US" altLang="en-US"/>
          </a:p>
        </p:txBody>
      </p:sp>
    </p:spTree>
    <p:extLst>
      <p:ext uri="{BB962C8B-B14F-4D97-AF65-F5344CB8AC3E}">
        <p14:creationId xmlns:p14="http://schemas.microsoft.com/office/powerpoint/2010/main" val="876016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95514" y="7679872"/>
            <a:ext cx="19673887" cy="21725164"/>
          </a:xfrm>
        </p:spPr>
        <p:txBody>
          <a:bodyPr/>
          <a:lstStyle>
            <a:lvl1pPr>
              <a:defRPr sz="2400"/>
            </a:lvl1pPr>
            <a:lvl2pPr>
              <a:defRPr sz="2057"/>
            </a:lvl2pPr>
            <a:lvl3pPr>
              <a:defRPr sz="1714"/>
            </a:lvl3pPr>
            <a:lvl4pPr>
              <a:defRPr sz="1543"/>
            </a:lvl4pPr>
            <a:lvl5pPr>
              <a:defRPr sz="1543"/>
            </a:lvl5pPr>
            <a:lvl6pPr>
              <a:defRPr sz="1543"/>
            </a:lvl6pPr>
            <a:lvl7pPr>
              <a:defRPr sz="1543"/>
            </a:lvl7pPr>
            <a:lvl8pPr>
              <a:defRPr sz="1543"/>
            </a:lvl8pPr>
            <a:lvl9pPr>
              <a:defRPr sz="15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7679872"/>
            <a:ext cx="19673888" cy="21725164"/>
          </a:xfrm>
        </p:spPr>
        <p:txBody>
          <a:bodyPr/>
          <a:lstStyle>
            <a:lvl1pPr>
              <a:defRPr sz="2400"/>
            </a:lvl1pPr>
            <a:lvl2pPr>
              <a:defRPr sz="2057"/>
            </a:lvl2pPr>
            <a:lvl3pPr>
              <a:defRPr sz="1714"/>
            </a:lvl3pPr>
            <a:lvl4pPr>
              <a:defRPr sz="1543"/>
            </a:lvl4pPr>
            <a:lvl5pPr>
              <a:defRPr sz="1543"/>
            </a:lvl5pPr>
            <a:lvl6pPr>
              <a:defRPr sz="1543"/>
            </a:lvl6pPr>
            <a:lvl7pPr>
              <a:defRPr sz="1543"/>
            </a:lvl7pPr>
            <a:lvl8pPr>
              <a:defRPr sz="1543"/>
            </a:lvl8pPr>
            <a:lvl9pPr>
              <a:defRPr sz="15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96224D-36D6-4F45-BC4D-24940C41429D}" type="slidenum">
              <a:rPr lang="en-US" altLang="en-US"/>
              <a:pPr>
                <a:defRPr/>
              </a:pPr>
              <a:t>‹#›</a:t>
            </a:fld>
            <a:endParaRPr lang="en-US" altLang="en-US"/>
          </a:p>
        </p:txBody>
      </p:sp>
    </p:spTree>
    <p:extLst>
      <p:ext uri="{BB962C8B-B14F-4D97-AF65-F5344CB8AC3E}">
        <p14:creationId xmlns:p14="http://schemas.microsoft.com/office/powerpoint/2010/main" val="2455172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8533"/>
            <a:ext cx="3950335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3925" y="7368269"/>
            <a:ext cx="19392900" cy="3071132"/>
          </a:xfrm>
        </p:spPr>
        <p:txBody>
          <a:bodyPr anchor="b"/>
          <a:lstStyle>
            <a:lvl1pPr marL="0" indent="0">
              <a:buNone/>
              <a:defRPr sz="2057" b="1"/>
            </a:lvl1pPr>
            <a:lvl2pPr marL="391866" indent="0">
              <a:buNone/>
              <a:defRPr sz="1714" b="1"/>
            </a:lvl2pPr>
            <a:lvl3pPr marL="783732" indent="0">
              <a:buNone/>
              <a:defRPr sz="1543" b="1"/>
            </a:lvl3pPr>
            <a:lvl4pPr marL="1175598" indent="0">
              <a:buNone/>
              <a:defRPr sz="1371" b="1"/>
            </a:lvl4pPr>
            <a:lvl5pPr marL="1567464" indent="0">
              <a:buNone/>
              <a:defRPr sz="1371" b="1"/>
            </a:lvl5pPr>
            <a:lvl6pPr marL="1959331" indent="0">
              <a:buNone/>
              <a:defRPr sz="1371" b="1"/>
            </a:lvl6pPr>
            <a:lvl7pPr marL="2351197" indent="0">
              <a:buNone/>
              <a:defRPr sz="1371" b="1"/>
            </a:lvl7pPr>
            <a:lvl8pPr marL="2743063" indent="0">
              <a:buNone/>
              <a:defRPr sz="1371" b="1"/>
            </a:lvl8pPr>
            <a:lvl9pPr marL="3134929" indent="0">
              <a:buNone/>
              <a:defRPr sz="1371" b="1"/>
            </a:lvl9pPr>
          </a:lstStyle>
          <a:p>
            <a:pPr lvl="0"/>
            <a:r>
              <a:rPr lang="en-US"/>
              <a:t>Click to edit Master text styles</a:t>
            </a:r>
          </a:p>
        </p:txBody>
      </p:sp>
      <p:sp>
        <p:nvSpPr>
          <p:cNvPr id="4" name="Content Placeholder 3"/>
          <p:cNvSpPr>
            <a:spLocks noGrp="1"/>
          </p:cNvSpPr>
          <p:nvPr>
            <p:ph sz="half" idx="2"/>
          </p:nvPr>
        </p:nvSpPr>
        <p:spPr>
          <a:xfrm>
            <a:off x="2193925" y="10439400"/>
            <a:ext cx="19392900" cy="18965636"/>
          </a:xfrm>
        </p:spPr>
        <p:txBody>
          <a:bodyPr/>
          <a:lstStyle>
            <a:lvl1pPr>
              <a:defRPr sz="2057"/>
            </a:lvl1pPr>
            <a:lvl2pPr>
              <a:defRPr sz="1714"/>
            </a:lvl2pPr>
            <a:lvl3pPr>
              <a:defRPr sz="1543"/>
            </a:lvl3pPr>
            <a:lvl4pPr>
              <a:defRPr sz="1371"/>
            </a:lvl4pPr>
            <a:lvl5pPr>
              <a:defRPr sz="1371"/>
            </a:lvl5pPr>
            <a:lvl6pPr>
              <a:defRPr sz="1371"/>
            </a:lvl6pPr>
            <a:lvl7pPr>
              <a:defRPr sz="1371"/>
            </a:lvl7pPr>
            <a:lvl8pPr>
              <a:defRPr sz="1371"/>
            </a:lvl8pPr>
            <a:lvl9pPr>
              <a:defRPr sz="13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439" y="7368269"/>
            <a:ext cx="19400837" cy="3071132"/>
          </a:xfrm>
        </p:spPr>
        <p:txBody>
          <a:bodyPr anchor="b"/>
          <a:lstStyle>
            <a:lvl1pPr marL="0" indent="0">
              <a:buNone/>
              <a:defRPr sz="2057" b="1"/>
            </a:lvl1pPr>
            <a:lvl2pPr marL="391866" indent="0">
              <a:buNone/>
              <a:defRPr sz="1714" b="1"/>
            </a:lvl2pPr>
            <a:lvl3pPr marL="783732" indent="0">
              <a:buNone/>
              <a:defRPr sz="1543" b="1"/>
            </a:lvl3pPr>
            <a:lvl4pPr marL="1175598" indent="0">
              <a:buNone/>
              <a:defRPr sz="1371" b="1"/>
            </a:lvl4pPr>
            <a:lvl5pPr marL="1567464" indent="0">
              <a:buNone/>
              <a:defRPr sz="1371" b="1"/>
            </a:lvl5pPr>
            <a:lvl6pPr marL="1959331" indent="0">
              <a:buNone/>
              <a:defRPr sz="1371" b="1"/>
            </a:lvl6pPr>
            <a:lvl7pPr marL="2351197" indent="0">
              <a:buNone/>
              <a:defRPr sz="1371" b="1"/>
            </a:lvl7pPr>
            <a:lvl8pPr marL="2743063" indent="0">
              <a:buNone/>
              <a:defRPr sz="1371" b="1"/>
            </a:lvl8pPr>
            <a:lvl9pPr marL="3134929" indent="0">
              <a:buNone/>
              <a:defRPr sz="1371" b="1"/>
            </a:lvl9pPr>
          </a:lstStyle>
          <a:p>
            <a:pPr lvl="0"/>
            <a:r>
              <a:rPr lang="en-US"/>
              <a:t>Click to edit Master text styles</a:t>
            </a:r>
          </a:p>
        </p:txBody>
      </p:sp>
      <p:sp>
        <p:nvSpPr>
          <p:cNvPr id="6" name="Content Placeholder 5"/>
          <p:cNvSpPr>
            <a:spLocks noGrp="1"/>
          </p:cNvSpPr>
          <p:nvPr>
            <p:ph sz="quarter" idx="4"/>
          </p:nvPr>
        </p:nvSpPr>
        <p:spPr>
          <a:xfrm>
            <a:off x="22296439" y="10439400"/>
            <a:ext cx="19400837" cy="18965636"/>
          </a:xfrm>
        </p:spPr>
        <p:txBody>
          <a:bodyPr/>
          <a:lstStyle>
            <a:lvl1pPr>
              <a:defRPr sz="2057"/>
            </a:lvl1pPr>
            <a:lvl2pPr>
              <a:defRPr sz="1714"/>
            </a:lvl2pPr>
            <a:lvl3pPr>
              <a:defRPr sz="1543"/>
            </a:lvl3pPr>
            <a:lvl4pPr>
              <a:defRPr sz="1371"/>
            </a:lvl4pPr>
            <a:lvl5pPr>
              <a:defRPr sz="1371"/>
            </a:lvl5pPr>
            <a:lvl6pPr>
              <a:defRPr sz="1371"/>
            </a:lvl6pPr>
            <a:lvl7pPr>
              <a:defRPr sz="1371"/>
            </a:lvl7pPr>
            <a:lvl8pPr>
              <a:defRPr sz="1371"/>
            </a:lvl8pPr>
            <a:lvl9pPr>
              <a:defRPr sz="13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6505705-DD69-44E0-A8C7-4A6E267F8A53}" type="slidenum">
              <a:rPr lang="en-US" altLang="en-US"/>
              <a:pPr>
                <a:defRPr/>
              </a:pPr>
              <a:t>‹#›</a:t>
            </a:fld>
            <a:endParaRPr lang="en-US" altLang="en-US"/>
          </a:p>
        </p:txBody>
      </p:sp>
    </p:spTree>
    <p:extLst>
      <p:ext uri="{BB962C8B-B14F-4D97-AF65-F5344CB8AC3E}">
        <p14:creationId xmlns:p14="http://schemas.microsoft.com/office/powerpoint/2010/main" val="283155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AD3703E-C6F2-4EA9-99C7-52BE10137226}" type="slidenum">
              <a:rPr lang="en-US" altLang="en-US"/>
              <a:pPr>
                <a:defRPr/>
              </a:pPr>
              <a:t>‹#›</a:t>
            </a:fld>
            <a:endParaRPr lang="en-US" altLang="en-US"/>
          </a:p>
        </p:txBody>
      </p:sp>
    </p:spTree>
    <p:extLst>
      <p:ext uri="{BB962C8B-B14F-4D97-AF65-F5344CB8AC3E}">
        <p14:creationId xmlns:p14="http://schemas.microsoft.com/office/powerpoint/2010/main" val="2468330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F20E3B2-E9B2-4CD1-A2DA-540293DB5BFD}" type="slidenum">
              <a:rPr lang="en-US" altLang="en-US"/>
              <a:pPr>
                <a:defRPr/>
              </a:pPr>
              <a:t>‹#›</a:t>
            </a:fld>
            <a:endParaRPr lang="en-US" altLang="en-US"/>
          </a:p>
        </p:txBody>
      </p:sp>
    </p:spTree>
    <p:extLst>
      <p:ext uri="{BB962C8B-B14F-4D97-AF65-F5344CB8AC3E}">
        <p14:creationId xmlns:p14="http://schemas.microsoft.com/office/powerpoint/2010/main" val="820254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0369"/>
            <a:ext cx="14439900" cy="5577567"/>
          </a:xfrm>
        </p:spPr>
        <p:txBody>
          <a:bodyPr anchor="b"/>
          <a:lstStyle>
            <a:lvl1pPr algn="l">
              <a:defRPr sz="1714" b="1"/>
            </a:lvl1pPr>
          </a:lstStyle>
          <a:p>
            <a:r>
              <a:rPr lang="en-US"/>
              <a:t>Click to edit Master title style</a:t>
            </a:r>
          </a:p>
        </p:txBody>
      </p:sp>
      <p:sp>
        <p:nvSpPr>
          <p:cNvPr id="3" name="Content Placeholder 2"/>
          <p:cNvSpPr>
            <a:spLocks noGrp="1"/>
          </p:cNvSpPr>
          <p:nvPr>
            <p:ph idx="1"/>
          </p:nvPr>
        </p:nvSpPr>
        <p:spPr>
          <a:xfrm>
            <a:off x="17160875" y="1310369"/>
            <a:ext cx="24536400" cy="28094667"/>
          </a:xfrm>
        </p:spPr>
        <p:txBody>
          <a:bodyPr/>
          <a:lstStyle>
            <a:lvl1pPr>
              <a:defRPr sz="2743"/>
            </a:lvl1pPr>
            <a:lvl2pPr>
              <a:defRPr sz="2400"/>
            </a:lvl2pPr>
            <a:lvl3pPr>
              <a:defRPr sz="2057"/>
            </a:lvl3pPr>
            <a:lvl4pPr>
              <a:defRPr sz="1714"/>
            </a:lvl4pPr>
            <a:lvl5pPr>
              <a:defRPr sz="1714"/>
            </a:lvl5pPr>
            <a:lvl6pPr>
              <a:defRPr sz="1714"/>
            </a:lvl6pPr>
            <a:lvl7pPr>
              <a:defRPr sz="1714"/>
            </a:lvl7pPr>
            <a:lvl8pPr>
              <a:defRPr sz="1714"/>
            </a:lvl8pPr>
            <a:lvl9pPr>
              <a:defRPr sz="171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3925" y="6887936"/>
            <a:ext cx="14439900" cy="22517100"/>
          </a:xfrm>
        </p:spPr>
        <p:txBody>
          <a:bodyPr/>
          <a:lstStyle>
            <a:lvl1pPr marL="0" indent="0">
              <a:buNone/>
              <a:defRPr sz="1200"/>
            </a:lvl1pPr>
            <a:lvl2pPr marL="391866" indent="0">
              <a:buNone/>
              <a:defRPr sz="1029"/>
            </a:lvl2pPr>
            <a:lvl3pPr marL="783732" indent="0">
              <a:buNone/>
              <a:defRPr sz="857"/>
            </a:lvl3pPr>
            <a:lvl4pPr marL="1175598" indent="0">
              <a:buNone/>
              <a:defRPr sz="771"/>
            </a:lvl4pPr>
            <a:lvl5pPr marL="1567464" indent="0">
              <a:buNone/>
              <a:defRPr sz="771"/>
            </a:lvl5pPr>
            <a:lvl6pPr marL="1959331" indent="0">
              <a:buNone/>
              <a:defRPr sz="771"/>
            </a:lvl6pPr>
            <a:lvl7pPr marL="2351197" indent="0">
              <a:buNone/>
              <a:defRPr sz="771"/>
            </a:lvl7pPr>
            <a:lvl8pPr marL="2743063" indent="0">
              <a:buNone/>
              <a:defRPr sz="771"/>
            </a:lvl8pPr>
            <a:lvl9pPr marL="3134929" indent="0">
              <a:buNone/>
              <a:defRPr sz="77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3378681-8F5A-4039-87B7-2117A3A2611E}" type="slidenum">
              <a:rPr lang="en-US" altLang="en-US"/>
              <a:pPr>
                <a:defRPr/>
              </a:pPr>
              <a:t>‹#›</a:t>
            </a:fld>
            <a:endParaRPr lang="en-US" altLang="en-US"/>
          </a:p>
        </p:txBody>
      </p:sp>
    </p:spTree>
    <p:extLst>
      <p:ext uri="{BB962C8B-B14F-4D97-AF65-F5344CB8AC3E}">
        <p14:creationId xmlns:p14="http://schemas.microsoft.com/office/powerpoint/2010/main" val="204462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4" y="23042336"/>
            <a:ext cx="26335037" cy="2721429"/>
          </a:xfrm>
        </p:spPr>
        <p:txBody>
          <a:bodyPr anchor="b"/>
          <a:lstStyle>
            <a:lvl1pPr algn="l">
              <a:defRPr sz="1714" b="1"/>
            </a:lvl1pPr>
          </a:lstStyle>
          <a:p>
            <a:r>
              <a:rPr lang="en-US"/>
              <a:t>Click to edit Master title style</a:t>
            </a:r>
          </a:p>
        </p:txBody>
      </p:sp>
      <p:sp>
        <p:nvSpPr>
          <p:cNvPr id="3" name="Picture Placeholder 2"/>
          <p:cNvSpPr>
            <a:spLocks noGrp="1"/>
          </p:cNvSpPr>
          <p:nvPr>
            <p:ph type="pic" idx="1"/>
          </p:nvPr>
        </p:nvSpPr>
        <p:spPr>
          <a:xfrm>
            <a:off x="8602664" y="2941865"/>
            <a:ext cx="26335037" cy="19750768"/>
          </a:xfrm>
        </p:spPr>
        <p:txBody>
          <a:bodyPr/>
          <a:lstStyle>
            <a:lvl1pPr marL="0" indent="0">
              <a:buNone/>
              <a:defRPr sz="2743"/>
            </a:lvl1pPr>
            <a:lvl2pPr marL="391866" indent="0">
              <a:buNone/>
              <a:defRPr sz="2400"/>
            </a:lvl2pPr>
            <a:lvl3pPr marL="783732" indent="0">
              <a:buNone/>
              <a:defRPr sz="2057"/>
            </a:lvl3pPr>
            <a:lvl4pPr marL="1175598" indent="0">
              <a:buNone/>
              <a:defRPr sz="1714"/>
            </a:lvl4pPr>
            <a:lvl5pPr marL="1567464" indent="0">
              <a:buNone/>
              <a:defRPr sz="1714"/>
            </a:lvl5pPr>
            <a:lvl6pPr marL="1959331" indent="0">
              <a:buNone/>
              <a:defRPr sz="1714"/>
            </a:lvl6pPr>
            <a:lvl7pPr marL="2351197" indent="0">
              <a:buNone/>
              <a:defRPr sz="1714"/>
            </a:lvl7pPr>
            <a:lvl8pPr marL="2743063" indent="0">
              <a:buNone/>
              <a:defRPr sz="1714"/>
            </a:lvl8pPr>
            <a:lvl9pPr marL="3134929" indent="0">
              <a:buNone/>
              <a:defRPr sz="1714"/>
            </a:lvl9pPr>
          </a:lstStyle>
          <a:p>
            <a:pPr lvl="0"/>
            <a:endParaRPr lang="en-US" noProof="0"/>
          </a:p>
        </p:txBody>
      </p:sp>
      <p:sp>
        <p:nvSpPr>
          <p:cNvPr id="4" name="Text Placeholder 3"/>
          <p:cNvSpPr>
            <a:spLocks noGrp="1"/>
          </p:cNvSpPr>
          <p:nvPr>
            <p:ph type="body" sz="half" idx="2"/>
          </p:nvPr>
        </p:nvSpPr>
        <p:spPr>
          <a:xfrm>
            <a:off x="8602664" y="25763765"/>
            <a:ext cx="26335037" cy="3863068"/>
          </a:xfrm>
        </p:spPr>
        <p:txBody>
          <a:bodyPr/>
          <a:lstStyle>
            <a:lvl1pPr marL="0" indent="0">
              <a:buNone/>
              <a:defRPr sz="1200"/>
            </a:lvl1pPr>
            <a:lvl2pPr marL="391866" indent="0">
              <a:buNone/>
              <a:defRPr sz="1029"/>
            </a:lvl2pPr>
            <a:lvl3pPr marL="783732" indent="0">
              <a:buNone/>
              <a:defRPr sz="857"/>
            </a:lvl3pPr>
            <a:lvl4pPr marL="1175598" indent="0">
              <a:buNone/>
              <a:defRPr sz="771"/>
            </a:lvl4pPr>
            <a:lvl5pPr marL="1567464" indent="0">
              <a:buNone/>
              <a:defRPr sz="771"/>
            </a:lvl5pPr>
            <a:lvl6pPr marL="1959331" indent="0">
              <a:buNone/>
              <a:defRPr sz="771"/>
            </a:lvl6pPr>
            <a:lvl7pPr marL="2351197" indent="0">
              <a:buNone/>
              <a:defRPr sz="771"/>
            </a:lvl7pPr>
            <a:lvl8pPr marL="2743063" indent="0">
              <a:buNone/>
              <a:defRPr sz="771"/>
            </a:lvl8pPr>
            <a:lvl9pPr marL="3134929" indent="0">
              <a:buNone/>
              <a:defRPr sz="77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6372026-9697-4905-82BA-4DE817F0BC15}" type="slidenum">
              <a:rPr lang="en-US" altLang="en-US"/>
              <a:pPr>
                <a:defRPr/>
              </a:pPr>
              <a:t>‹#›</a:t>
            </a:fld>
            <a:endParaRPr lang="en-US" altLang="en-US"/>
          </a:p>
        </p:txBody>
      </p:sp>
    </p:spTree>
    <p:extLst>
      <p:ext uri="{BB962C8B-B14F-4D97-AF65-F5344CB8AC3E}">
        <p14:creationId xmlns:p14="http://schemas.microsoft.com/office/powerpoint/2010/main" val="2740544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95513" y="1317625"/>
            <a:ext cx="395001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2195513" y="7680325"/>
            <a:ext cx="39500175" cy="2172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2195513" y="29976763"/>
            <a:ext cx="102393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l" eaLnBrk="1" hangingPunct="1">
              <a:defRPr sz="66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14997113" y="29976763"/>
            <a:ext cx="138969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ctr" eaLnBrk="1" hangingPunct="1">
              <a:defRPr sz="66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31456313" y="29976763"/>
            <a:ext cx="102393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r" eaLnBrk="1" hangingPunct="1">
              <a:defRPr sz="6600" smtClean="0"/>
            </a:lvl1pPr>
          </a:lstStyle>
          <a:p>
            <a:pPr>
              <a:defRPr/>
            </a:pPr>
            <a:fld id="{CAE537AD-9BB0-4881-8848-C6BA09023DF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13238" rtl="0" eaLnBrk="0" fontAlgn="base" hangingPunct="0">
        <a:spcBef>
          <a:spcPct val="0"/>
        </a:spcBef>
        <a:spcAft>
          <a:spcPct val="0"/>
        </a:spcAft>
        <a:defRPr sz="20700">
          <a:solidFill>
            <a:schemeClr val="tx2"/>
          </a:solidFill>
          <a:latin typeface="+mj-lt"/>
          <a:ea typeface="+mj-ea"/>
          <a:cs typeface="+mj-cs"/>
        </a:defRPr>
      </a:lvl1pPr>
      <a:lvl2pPr algn="ctr" defTabSz="4313238" rtl="0" eaLnBrk="0" fontAlgn="base" hangingPunct="0">
        <a:spcBef>
          <a:spcPct val="0"/>
        </a:spcBef>
        <a:spcAft>
          <a:spcPct val="0"/>
        </a:spcAft>
        <a:defRPr sz="20700">
          <a:solidFill>
            <a:schemeClr val="tx2"/>
          </a:solidFill>
          <a:latin typeface="Arial" charset="0"/>
        </a:defRPr>
      </a:lvl2pPr>
      <a:lvl3pPr algn="ctr" defTabSz="4313238" rtl="0" eaLnBrk="0" fontAlgn="base" hangingPunct="0">
        <a:spcBef>
          <a:spcPct val="0"/>
        </a:spcBef>
        <a:spcAft>
          <a:spcPct val="0"/>
        </a:spcAft>
        <a:defRPr sz="20700">
          <a:solidFill>
            <a:schemeClr val="tx2"/>
          </a:solidFill>
          <a:latin typeface="Arial" charset="0"/>
        </a:defRPr>
      </a:lvl3pPr>
      <a:lvl4pPr algn="ctr" defTabSz="4313238" rtl="0" eaLnBrk="0" fontAlgn="base" hangingPunct="0">
        <a:spcBef>
          <a:spcPct val="0"/>
        </a:spcBef>
        <a:spcAft>
          <a:spcPct val="0"/>
        </a:spcAft>
        <a:defRPr sz="20700">
          <a:solidFill>
            <a:schemeClr val="tx2"/>
          </a:solidFill>
          <a:latin typeface="Arial" charset="0"/>
        </a:defRPr>
      </a:lvl4pPr>
      <a:lvl5pPr algn="ctr" defTabSz="4313238" rtl="0" eaLnBrk="0" fontAlgn="base" hangingPunct="0">
        <a:spcBef>
          <a:spcPct val="0"/>
        </a:spcBef>
        <a:spcAft>
          <a:spcPct val="0"/>
        </a:spcAft>
        <a:defRPr sz="20700">
          <a:solidFill>
            <a:schemeClr val="tx2"/>
          </a:solidFill>
          <a:latin typeface="Arial" charset="0"/>
        </a:defRPr>
      </a:lvl5pPr>
      <a:lvl6pPr marL="391866" algn="ctr" defTabSz="4313249" rtl="0" fontAlgn="base">
        <a:spcBef>
          <a:spcPct val="0"/>
        </a:spcBef>
        <a:spcAft>
          <a:spcPct val="0"/>
        </a:spcAft>
        <a:defRPr sz="20742">
          <a:solidFill>
            <a:schemeClr val="tx2"/>
          </a:solidFill>
          <a:latin typeface="Arial" charset="0"/>
        </a:defRPr>
      </a:lvl6pPr>
      <a:lvl7pPr marL="783732" algn="ctr" defTabSz="4313249" rtl="0" fontAlgn="base">
        <a:spcBef>
          <a:spcPct val="0"/>
        </a:spcBef>
        <a:spcAft>
          <a:spcPct val="0"/>
        </a:spcAft>
        <a:defRPr sz="20742">
          <a:solidFill>
            <a:schemeClr val="tx2"/>
          </a:solidFill>
          <a:latin typeface="Arial" charset="0"/>
        </a:defRPr>
      </a:lvl7pPr>
      <a:lvl8pPr marL="1175598" algn="ctr" defTabSz="4313249" rtl="0" fontAlgn="base">
        <a:spcBef>
          <a:spcPct val="0"/>
        </a:spcBef>
        <a:spcAft>
          <a:spcPct val="0"/>
        </a:spcAft>
        <a:defRPr sz="20742">
          <a:solidFill>
            <a:schemeClr val="tx2"/>
          </a:solidFill>
          <a:latin typeface="Arial" charset="0"/>
        </a:defRPr>
      </a:lvl8pPr>
      <a:lvl9pPr marL="1567464" algn="ctr" defTabSz="4313249" rtl="0" fontAlgn="base">
        <a:spcBef>
          <a:spcPct val="0"/>
        </a:spcBef>
        <a:spcAft>
          <a:spcPct val="0"/>
        </a:spcAft>
        <a:defRPr sz="20742">
          <a:solidFill>
            <a:schemeClr val="tx2"/>
          </a:solidFill>
          <a:latin typeface="Arial" charset="0"/>
        </a:defRPr>
      </a:lvl9pPr>
    </p:titleStyle>
    <p:bodyStyle>
      <a:lvl1pPr marL="1617663" indent="-1617663" algn="l" defTabSz="4313238" rtl="0" eaLnBrk="0" fontAlgn="base" hangingPunct="0">
        <a:spcBef>
          <a:spcPct val="20000"/>
        </a:spcBef>
        <a:spcAft>
          <a:spcPct val="0"/>
        </a:spcAft>
        <a:buChar char="•"/>
        <a:defRPr sz="15100">
          <a:solidFill>
            <a:schemeClr val="tx1"/>
          </a:solidFill>
          <a:latin typeface="+mn-lt"/>
          <a:ea typeface="+mn-ea"/>
          <a:cs typeface="+mn-cs"/>
        </a:defRPr>
      </a:lvl1pPr>
      <a:lvl2pPr marL="3503613" indent="-1346200" algn="l" defTabSz="4313238" rtl="0" eaLnBrk="0" fontAlgn="base" hangingPunct="0">
        <a:spcBef>
          <a:spcPct val="20000"/>
        </a:spcBef>
        <a:spcAft>
          <a:spcPct val="0"/>
        </a:spcAft>
        <a:buChar char="–"/>
        <a:defRPr sz="13200">
          <a:solidFill>
            <a:schemeClr val="tx1"/>
          </a:solidFill>
          <a:latin typeface="+mn-lt"/>
        </a:defRPr>
      </a:lvl2pPr>
      <a:lvl3pPr marL="5391150" indent="-1077913" algn="l" defTabSz="4313238" rtl="0" eaLnBrk="0" fontAlgn="base" hangingPunct="0">
        <a:spcBef>
          <a:spcPct val="20000"/>
        </a:spcBef>
        <a:spcAft>
          <a:spcPct val="0"/>
        </a:spcAft>
        <a:buChar char="•"/>
        <a:defRPr sz="11300">
          <a:solidFill>
            <a:schemeClr val="tx1"/>
          </a:solidFill>
          <a:latin typeface="+mn-lt"/>
        </a:defRPr>
      </a:lvl3pPr>
      <a:lvl4pPr marL="7548563" indent="-1076325" algn="l" defTabSz="4313238" rtl="0" eaLnBrk="0" fontAlgn="base" hangingPunct="0">
        <a:spcBef>
          <a:spcPct val="20000"/>
        </a:spcBef>
        <a:spcAft>
          <a:spcPct val="0"/>
        </a:spcAft>
        <a:buChar char="–"/>
        <a:defRPr sz="9500">
          <a:solidFill>
            <a:schemeClr val="tx1"/>
          </a:solidFill>
          <a:latin typeface="+mn-lt"/>
        </a:defRPr>
      </a:lvl4pPr>
      <a:lvl5pPr marL="9702800" indent="-1074738" algn="l" defTabSz="4313238" rtl="0" eaLnBrk="0" fontAlgn="base" hangingPunct="0">
        <a:spcBef>
          <a:spcPct val="20000"/>
        </a:spcBef>
        <a:spcAft>
          <a:spcPct val="0"/>
        </a:spcAft>
        <a:buChar char="»"/>
        <a:defRPr sz="9500">
          <a:solidFill>
            <a:schemeClr val="tx1"/>
          </a:solidFill>
          <a:latin typeface="+mn-lt"/>
        </a:defRPr>
      </a:lvl5pPr>
      <a:lvl6pPr marL="10095995" indent="-1076272" algn="l" defTabSz="4313249" rtl="0" fontAlgn="base">
        <a:spcBef>
          <a:spcPct val="20000"/>
        </a:spcBef>
        <a:spcAft>
          <a:spcPct val="0"/>
        </a:spcAft>
        <a:buChar char="»"/>
        <a:defRPr sz="9514">
          <a:solidFill>
            <a:schemeClr val="tx1"/>
          </a:solidFill>
          <a:latin typeface="+mn-lt"/>
        </a:defRPr>
      </a:lvl6pPr>
      <a:lvl7pPr marL="10487861" indent="-1076272" algn="l" defTabSz="4313249" rtl="0" fontAlgn="base">
        <a:spcBef>
          <a:spcPct val="20000"/>
        </a:spcBef>
        <a:spcAft>
          <a:spcPct val="0"/>
        </a:spcAft>
        <a:buChar char="»"/>
        <a:defRPr sz="9514">
          <a:solidFill>
            <a:schemeClr val="tx1"/>
          </a:solidFill>
          <a:latin typeface="+mn-lt"/>
        </a:defRPr>
      </a:lvl7pPr>
      <a:lvl8pPr marL="10879727" indent="-1076272" algn="l" defTabSz="4313249" rtl="0" fontAlgn="base">
        <a:spcBef>
          <a:spcPct val="20000"/>
        </a:spcBef>
        <a:spcAft>
          <a:spcPct val="0"/>
        </a:spcAft>
        <a:buChar char="»"/>
        <a:defRPr sz="9514">
          <a:solidFill>
            <a:schemeClr val="tx1"/>
          </a:solidFill>
          <a:latin typeface="+mn-lt"/>
        </a:defRPr>
      </a:lvl8pPr>
      <a:lvl9pPr marL="11271594" indent="-1076272" algn="l" defTabSz="4313249" rtl="0" fontAlgn="base">
        <a:spcBef>
          <a:spcPct val="20000"/>
        </a:spcBef>
        <a:spcAft>
          <a:spcPct val="0"/>
        </a:spcAft>
        <a:buChar char="»"/>
        <a:defRPr sz="9514">
          <a:solidFill>
            <a:schemeClr val="tx1"/>
          </a:solidFill>
          <a:latin typeface="+mn-lt"/>
        </a:defRPr>
      </a:lvl9pPr>
    </p:bodyStyle>
    <p:otherStyle>
      <a:defPPr>
        <a:defRPr lang="en-US"/>
      </a:defPPr>
      <a:lvl1pPr marL="0" algn="l" defTabSz="783732" rtl="0" eaLnBrk="1" latinLnBrk="0" hangingPunct="1">
        <a:defRPr sz="1543" kern="1200">
          <a:solidFill>
            <a:schemeClr val="tx1"/>
          </a:solidFill>
          <a:latin typeface="+mn-lt"/>
          <a:ea typeface="+mn-ea"/>
          <a:cs typeface="+mn-cs"/>
        </a:defRPr>
      </a:lvl1pPr>
      <a:lvl2pPr marL="391866" algn="l" defTabSz="783732" rtl="0" eaLnBrk="1" latinLnBrk="0" hangingPunct="1">
        <a:defRPr sz="1543" kern="1200">
          <a:solidFill>
            <a:schemeClr val="tx1"/>
          </a:solidFill>
          <a:latin typeface="+mn-lt"/>
          <a:ea typeface="+mn-ea"/>
          <a:cs typeface="+mn-cs"/>
        </a:defRPr>
      </a:lvl2pPr>
      <a:lvl3pPr marL="783732" algn="l" defTabSz="783732" rtl="0" eaLnBrk="1" latinLnBrk="0" hangingPunct="1">
        <a:defRPr sz="1543" kern="1200">
          <a:solidFill>
            <a:schemeClr val="tx1"/>
          </a:solidFill>
          <a:latin typeface="+mn-lt"/>
          <a:ea typeface="+mn-ea"/>
          <a:cs typeface="+mn-cs"/>
        </a:defRPr>
      </a:lvl3pPr>
      <a:lvl4pPr marL="1175598" algn="l" defTabSz="783732" rtl="0" eaLnBrk="1" latinLnBrk="0" hangingPunct="1">
        <a:defRPr sz="1543" kern="1200">
          <a:solidFill>
            <a:schemeClr val="tx1"/>
          </a:solidFill>
          <a:latin typeface="+mn-lt"/>
          <a:ea typeface="+mn-ea"/>
          <a:cs typeface="+mn-cs"/>
        </a:defRPr>
      </a:lvl4pPr>
      <a:lvl5pPr marL="1567464" algn="l" defTabSz="783732" rtl="0" eaLnBrk="1" latinLnBrk="0" hangingPunct="1">
        <a:defRPr sz="1543" kern="1200">
          <a:solidFill>
            <a:schemeClr val="tx1"/>
          </a:solidFill>
          <a:latin typeface="+mn-lt"/>
          <a:ea typeface="+mn-ea"/>
          <a:cs typeface="+mn-cs"/>
        </a:defRPr>
      </a:lvl5pPr>
      <a:lvl6pPr marL="1959331" algn="l" defTabSz="783732" rtl="0" eaLnBrk="1" latinLnBrk="0" hangingPunct="1">
        <a:defRPr sz="1543" kern="1200">
          <a:solidFill>
            <a:schemeClr val="tx1"/>
          </a:solidFill>
          <a:latin typeface="+mn-lt"/>
          <a:ea typeface="+mn-ea"/>
          <a:cs typeface="+mn-cs"/>
        </a:defRPr>
      </a:lvl6pPr>
      <a:lvl7pPr marL="2351197" algn="l" defTabSz="783732" rtl="0" eaLnBrk="1" latinLnBrk="0" hangingPunct="1">
        <a:defRPr sz="1543" kern="1200">
          <a:solidFill>
            <a:schemeClr val="tx1"/>
          </a:solidFill>
          <a:latin typeface="+mn-lt"/>
          <a:ea typeface="+mn-ea"/>
          <a:cs typeface="+mn-cs"/>
        </a:defRPr>
      </a:lvl7pPr>
      <a:lvl8pPr marL="2743063" algn="l" defTabSz="783732" rtl="0" eaLnBrk="1" latinLnBrk="0" hangingPunct="1">
        <a:defRPr sz="1543" kern="1200">
          <a:solidFill>
            <a:schemeClr val="tx1"/>
          </a:solidFill>
          <a:latin typeface="+mn-lt"/>
          <a:ea typeface="+mn-ea"/>
          <a:cs typeface="+mn-cs"/>
        </a:defRPr>
      </a:lvl8pPr>
      <a:lvl9pPr marL="3134929" algn="l" defTabSz="783732" rtl="0" eaLnBrk="1" latinLnBrk="0" hangingPunct="1">
        <a:defRPr sz="15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doi.org/10.4103/ija.IJA_346_17" TargetMode="External"/><Relationship Id="rId7" Type="http://schemas.openxmlformats.org/officeDocument/2006/relationships/image" Target="../media/image2.png"/><Relationship Id="rId2" Type="http://schemas.openxmlformats.org/officeDocument/2006/relationships/hyperlink" Target="https://www.proquest.com/scholarly-journals/using-pdsa-model-correctly/docview/2497225422/se-2" TargetMode="External"/><Relationship Id="rId1" Type="http://schemas.openxmlformats.org/officeDocument/2006/relationships/slideLayout" Target="../slideLayouts/slideLayout7.xml"/><Relationship Id="rId6" Type="http://schemas.openxmlformats.org/officeDocument/2006/relationships/image" Target="../media/image1.tif"/><Relationship Id="rId5" Type="http://schemas.openxmlformats.org/officeDocument/2006/relationships/hyperlink" Target="https://doi.org/10.1016/j.jacc.2011.04.033" TargetMode="External"/><Relationship Id="rId4" Type="http://schemas.openxmlformats.org/officeDocument/2006/relationships/hyperlink" Target="https://doi.org/10.1097/ACO.0000000000000856" TargetMode="External"/><Relationship Id="rId9"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5"/>
          <p:cNvSpPr>
            <a:spLocks noChangeArrowheads="1"/>
          </p:cNvSpPr>
          <p:nvPr/>
        </p:nvSpPr>
        <p:spPr bwMode="auto">
          <a:xfrm>
            <a:off x="13331822" y="5639446"/>
            <a:ext cx="16005174"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1" name="Rectangle 36"/>
          <p:cNvSpPr>
            <a:spLocks noChangeArrowheads="1"/>
          </p:cNvSpPr>
          <p:nvPr/>
        </p:nvSpPr>
        <p:spPr bwMode="auto">
          <a:xfrm>
            <a:off x="2024061" y="25078150"/>
            <a:ext cx="9163336" cy="806579"/>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2" name="Rectangle 37"/>
          <p:cNvSpPr>
            <a:spLocks noChangeArrowheads="1"/>
          </p:cNvSpPr>
          <p:nvPr/>
        </p:nvSpPr>
        <p:spPr bwMode="auto">
          <a:xfrm>
            <a:off x="30923519" y="16658009"/>
            <a:ext cx="11915924" cy="82739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3" name="Rectangle 38"/>
          <p:cNvSpPr>
            <a:spLocks noChangeArrowheads="1"/>
          </p:cNvSpPr>
          <p:nvPr/>
        </p:nvSpPr>
        <p:spPr bwMode="auto">
          <a:xfrm>
            <a:off x="31146947" y="25461800"/>
            <a:ext cx="11842333" cy="827199"/>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6" name="Rectangle 39"/>
          <p:cNvSpPr>
            <a:spLocks noChangeArrowheads="1"/>
          </p:cNvSpPr>
          <p:nvPr/>
        </p:nvSpPr>
        <p:spPr bwMode="auto">
          <a:xfrm>
            <a:off x="2024061" y="5639678"/>
            <a:ext cx="9150350"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91" name="Text Box 43"/>
          <p:cNvSpPr txBox="1">
            <a:spLocks noChangeArrowheads="1"/>
          </p:cNvSpPr>
          <p:nvPr/>
        </p:nvSpPr>
        <p:spPr bwMode="auto">
          <a:xfrm>
            <a:off x="799488" y="5385585"/>
            <a:ext cx="9148763"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INTRODUCTION</a:t>
            </a:r>
            <a:endParaRPr lang="en-US" sz="3257" dirty="0">
              <a:effectLst>
                <a:outerShdw blurRad="38100" dist="38100" dir="2700000" algn="tl">
                  <a:srgbClr val="FFFFFF"/>
                </a:outerShdw>
              </a:effectLst>
              <a:latin typeface="Times New Roman" pitchFamily="18" charset="0"/>
            </a:endParaRPr>
          </a:p>
        </p:txBody>
      </p:sp>
      <p:sp>
        <p:nvSpPr>
          <p:cNvPr id="2093" name="Text Box 45"/>
          <p:cNvSpPr txBox="1">
            <a:spLocks noChangeArrowheads="1"/>
          </p:cNvSpPr>
          <p:nvPr/>
        </p:nvSpPr>
        <p:spPr bwMode="auto">
          <a:xfrm>
            <a:off x="11731621" y="5257800"/>
            <a:ext cx="16614779"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RESULTS</a:t>
            </a:r>
            <a:endParaRPr lang="en-US" sz="3257" dirty="0">
              <a:effectLst>
                <a:outerShdw blurRad="38100" dist="38100" dir="2700000" algn="tl">
                  <a:srgbClr val="FFFFFF"/>
                </a:outerShdw>
              </a:effectLst>
              <a:latin typeface="Times New Roman" pitchFamily="18" charset="0"/>
            </a:endParaRPr>
          </a:p>
        </p:txBody>
      </p:sp>
      <p:sp>
        <p:nvSpPr>
          <p:cNvPr id="2094" name="Text Box 46"/>
          <p:cNvSpPr txBox="1">
            <a:spLocks noChangeArrowheads="1"/>
          </p:cNvSpPr>
          <p:nvPr/>
        </p:nvSpPr>
        <p:spPr bwMode="auto">
          <a:xfrm>
            <a:off x="543328" y="24925922"/>
            <a:ext cx="9021358" cy="704851"/>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DISCUSSION</a:t>
            </a:r>
            <a:endParaRPr lang="en-US" sz="3257" dirty="0">
              <a:latin typeface="Times New Roman" pitchFamily="18" charset="0"/>
            </a:endParaRPr>
          </a:p>
        </p:txBody>
      </p:sp>
      <p:sp>
        <p:nvSpPr>
          <p:cNvPr id="2099" name="Text Box 51"/>
          <p:cNvSpPr txBox="1">
            <a:spLocks noChangeArrowheads="1"/>
          </p:cNvSpPr>
          <p:nvPr/>
        </p:nvSpPr>
        <p:spPr bwMode="auto">
          <a:xfrm>
            <a:off x="30205362" y="16483360"/>
            <a:ext cx="11915925"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CONCLUSIONS</a:t>
            </a:r>
            <a:endParaRPr lang="en-US" sz="3257" dirty="0">
              <a:latin typeface="Times New Roman" pitchFamily="18" charset="0"/>
            </a:endParaRPr>
          </a:p>
        </p:txBody>
      </p:sp>
      <p:sp>
        <p:nvSpPr>
          <p:cNvPr id="2101" name="Text Box 53"/>
          <p:cNvSpPr txBox="1">
            <a:spLocks noChangeArrowheads="1"/>
          </p:cNvSpPr>
          <p:nvPr/>
        </p:nvSpPr>
        <p:spPr bwMode="auto">
          <a:xfrm>
            <a:off x="30211712" y="25270946"/>
            <a:ext cx="11655427"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REFERENCES</a:t>
            </a:r>
            <a:endParaRPr lang="en-US" sz="3257" dirty="0">
              <a:latin typeface="Times New Roman" pitchFamily="18" charset="0"/>
            </a:endParaRPr>
          </a:p>
        </p:txBody>
      </p:sp>
      <p:sp>
        <p:nvSpPr>
          <p:cNvPr id="2067" name="Rectangle 57"/>
          <p:cNvSpPr>
            <a:spLocks noChangeArrowheads="1"/>
          </p:cNvSpPr>
          <p:nvPr/>
        </p:nvSpPr>
        <p:spPr bwMode="auto">
          <a:xfrm>
            <a:off x="457200" y="681038"/>
            <a:ext cx="42748200" cy="3890962"/>
          </a:xfrm>
          <a:prstGeom prst="rect">
            <a:avLst/>
          </a:prstGeom>
          <a:gradFill rotWithShape="0">
            <a:gsLst>
              <a:gs pos="0">
                <a:srgbClr val="502D7F"/>
              </a:gs>
              <a:gs pos="100000">
                <a:schemeClr val="tx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68" name="Text Box 58"/>
          <p:cNvSpPr txBox="1">
            <a:spLocks noChangeArrowheads="1"/>
          </p:cNvSpPr>
          <p:nvPr/>
        </p:nvSpPr>
        <p:spPr bwMode="auto">
          <a:xfrm>
            <a:off x="10858500" y="696914"/>
            <a:ext cx="21945600" cy="389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3750" tIns="61875" rIns="123750" bIns="61875"/>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ctr">
              <a:spcBef>
                <a:spcPct val="30000"/>
              </a:spcBef>
              <a:defRPr/>
            </a:pPr>
            <a:r>
              <a:rPr lang="en-US" altLang="en-US" sz="5600" b="1" dirty="0">
                <a:solidFill>
                  <a:srgbClr val="FFC82E"/>
                </a:solidFill>
              </a:rPr>
              <a:t>Quality Improvement Project: Perioperative Care for Patients with Cardiac Implantable Electronic Devices</a:t>
            </a:r>
          </a:p>
          <a:p>
            <a:pPr algn="ctr">
              <a:spcBef>
                <a:spcPct val="30000"/>
              </a:spcBef>
              <a:defRPr/>
            </a:pPr>
            <a:r>
              <a:rPr lang="en-US" altLang="en-US" sz="4500" b="1" dirty="0">
                <a:solidFill>
                  <a:schemeClr val="bg1"/>
                </a:solidFill>
              </a:rPr>
              <a:t>Coley Mizell, BSN, SRNA</a:t>
            </a:r>
          </a:p>
          <a:p>
            <a:pPr algn="ctr">
              <a:spcBef>
                <a:spcPct val="30000"/>
              </a:spcBef>
              <a:defRPr/>
            </a:pPr>
            <a:r>
              <a:rPr lang="en-US" altLang="en-US" sz="4500" b="1" dirty="0">
                <a:solidFill>
                  <a:schemeClr val="bg1"/>
                </a:solidFill>
              </a:rPr>
              <a:t>Travis Chabo, PhD, CRNA, Project Chair</a:t>
            </a:r>
          </a:p>
        </p:txBody>
      </p:sp>
      <p:sp>
        <p:nvSpPr>
          <p:cNvPr id="2069" name="Rectangle 59"/>
          <p:cNvSpPr>
            <a:spLocks noChangeArrowheads="1"/>
          </p:cNvSpPr>
          <p:nvPr/>
        </p:nvSpPr>
        <p:spPr bwMode="auto">
          <a:xfrm>
            <a:off x="32804100" y="1600200"/>
            <a:ext cx="9813925"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3750" tIns="61875" rIns="123750" bIns="61875"/>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r">
              <a:lnSpc>
                <a:spcPct val="70000"/>
              </a:lnSpc>
              <a:spcBef>
                <a:spcPct val="30000"/>
              </a:spcBef>
              <a:defRPr/>
            </a:pPr>
            <a:r>
              <a:rPr lang="en-US" altLang="en-US" sz="3600" dirty="0">
                <a:solidFill>
                  <a:schemeClr val="bg1"/>
                </a:solidFill>
              </a:rPr>
              <a:t>Nurse Anesthesia Program</a:t>
            </a:r>
          </a:p>
          <a:p>
            <a:pPr algn="r">
              <a:lnSpc>
                <a:spcPct val="70000"/>
              </a:lnSpc>
              <a:spcBef>
                <a:spcPct val="30000"/>
              </a:spcBef>
              <a:defRPr/>
            </a:pPr>
            <a:r>
              <a:rPr lang="en-US" altLang="en-US" sz="3600" dirty="0">
                <a:solidFill>
                  <a:schemeClr val="bg1"/>
                </a:solidFill>
              </a:rPr>
              <a:t>College of Nursing, East Carolina University</a:t>
            </a:r>
          </a:p>
          <a:p>
            <a:pPr algn="r">
              <a:lnSpc>
                <a:spcPct val="70000"/>
              </a:lnSpc>
              <a:spcBef>
                <a:spcPct val="30000"/>
              </a:spcBef>
              <a:defRPr/>
            </a:pPr>
            <a:r>
              <a:rPr lang="en-US" altLang="en-US" sz="3600" dirty="0">
                <a:solidFill>
                  <a:schemeClr val="bg1"/>
                </a:solidFill>
              </a:rPr>
              <a:t>Greenville, North Carolina 27858</a:t>
            </a:r>
          </a:p>
          <a:p>
            <a:pPr algn="r">
              <a:lnSpc>
                <a:spcPct val="70000"/>
              </a:lnSpc>
              <a:spcBef>
                <a:spcPct val="30000"/>
              </a:spcBef>
              <a:defRPr/>
            </a:pPr>
            <a:r>
              <a:rPr lang="en-US" altLang="en-US" sz="3600" dirty="0" err="1">
                <a:solidFill>
                  <a:schemeClr val="bg1"/>
                </a:solidFill>
              </a:rPr>
              <a:t>mizellc15</a:t>
            </a:r>
            <a:r>
              <a:rPr lang="en-US" altLang="en-US" sz="3600" dirty="0">
                <a:solidFill>
                  <a:schemeClr val="bg1"/>
                </a:solidFill>
              </a:rPr>
              <a:t>@students.ecu.edu</a:t>
            </a:r>
          </a:p>
          <a:p>
            <a:pPr algn="r">
              <a:lnSpc>
                <a:spcPct val="70000"/>
              </a:lnSpc>
              <a:spcBef>
                <a:spcPct val="30000"/>
              </a:spcBef>
              <a:defRPr/>
            </a:pPr>
            <a:endParaRPr lang="en-US" altLang="en-US" sz="3771" b="1" dirty="0">
              <a:solidFill>
                <a:schemeClr val="bg1"/>
              </a:solidFill>
            </a:endParaRPr>
          </a:p>
          <a:p>
            <a:pPr algn="r">
              <a:spcBef>
                <a:spcPct val="50000"/>
              </a:spcBef>
              <a:defRPr/>
            </a:pPr>
            <a:endParaRPr lang="en-US" altLang="en-US" sz="3257" dirty="0">
              <a:latin typeface="Times New Roman" panose="02020603050405020304" pitchFamily="18" charset="0"/>
            </a:endParaRPr>
          </a:p>
        </p:txBody>
      </p:sp>
      <p:sp>
        <p:nvSpPr>
          <p:cNvPr id="2071" name="Rectangle 63"/>
          <p:cNvSpPr>
            <a:spLocks noChangeArrowheads="1"/>
          </p:cNvSpPr>
          <p:nvPr/>
        </p:nvSpPr>
        <p:spPr bwMode="auto">
          <a:xfrm>
            <a:off x="2037047" y="17389077"/>
            <a:ext cx="9150350"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112" name="Text Box 64"/>
          <p:cNvSpPr txBox="1">
            <a:spLocks noChangeArrowheads="1"/>
          </p:cNvSpPr>
          <p:nvPr/>
        </p:nvSpPr>
        <p:spPr bwMode="auto">
          <a:xfrm>
            <a:off x="415923" y="17134984"/>
            <a:ext cx="9148763"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METHODS</a:t>
            </a:r>
            <a:endParaRPr lang="en-US" sz="3257" dirty="0">
              <a:effectLst>
                <a:outerShdw blurRad="38100" dist="38100" dir="2700000" algn="tl">
                  <a:srgbClr val="FFFFFF"/>
                </a:outerShdw>
              </a:effectLst>
              <a:latin typeface="Times New Roman" pitchFamily="18" charset="0"/>
            </a:endParaRPr>
          </a:p>
        </p:txBody>
      </p:sp>
      <p:sp>
        <p:nvSpPr>
          <p:cNvPr id="28" name="TextBox 27"/>
          <p:cNvSpPr txBox="1"/>
          <p:nvPr/>
        </p:nvSpPr>
        <p:spPr>
          <a:xfrm>
            <a:off x="912965" y="6330110"/>
            <a:ext cx="10286999" cy="10652646"/>
          </a:xfrm>
          <a:prstGeom prst="rect">
            <a:avLst/>
          </a:prstGeom>
          <a:noFill/>
          <a:ln>
            <a:noFill/>
          </a:ln>
        </p:spPr>
        <p:txBody>
          <a:bodyPr wrap="square" rtlCol="0">
            <a:noAutofit/>
          </a:bodyPr>
          <a:lstStyle/>
          <a:p>
            <a:pPr marL="342900" indent="-342900">
              <a:buFont typeface="Arial" panose="020B0604020202020204" pitchFamily="34" charset="0"/>
              <a:buChar char="•"/>
            </a:pPr>
            <a:r>
              <a:rPr lang="en-US" sz="3000" b="0" i="0" dirty="0">
                <a:effectLst/>
                <a:latin typeface="Calibri" panose="020F0502020204030204" pitchFamily="34" charset="0"/>
              </a:rPr>
              <a:t>Almost a third of a million patients receive cardiac implantable electronic devices (CIEDs) each year in the United States alone (</a:t>
            </a:r>
            <a:r>
              <a:rPr lang="en-US" sz="3000" b="0" i="0" dirty="0" err="1">
                <a:effectLst/>
                <a:latin typeface="Calibri" panose="020F0502020204030204" pitchFamily="34" charset="0"/>
              </a:rPr>
              <a:t>Greenspon</a:t>
            </a:r>
            <a:r>
              <a:rPr lang="en-US" sz="3000" b="0" i="0" dirty="0">
                <a:effectLst/>
                <a:latin typeface="Calibri" panose="020F0502020204030204" pitchFamily="34" charset="0"/>
              </a:rPr>
              <a:t> et al., 2011).</a:t>
            </a:r>
            <a:endParaRPr lang="en-US" sz="3000" dirty="0">
              <a:effectLst/>
              <a:latin typeface="Calibri" panose="020F0502020204030204" pitchFamily="34" charset="0"/>
            </a:endParaRPr>
          </a:p>
          <a:p>
            <a:pPr marL="342900" indent="-342900">
              <a:buFont typeface="Arial" panose="020B0604020202020204" pitchFamily="34" charset="0"/>
              <a:buChar char="•"/>
            </a:pPr>
            <a:r>
              <a:rPr lang="en-US" sz="3000" b="0" i="0" dirty="0">
                <a:effectLst/>
                <a:latin typeface="Calibri" panose="020F0502020204030204" pitchFamily="34" charset="0"/>
              </a:rPr>
              <a:t>As the abundance in implantations of CIEDs continues to rise, the demand for healthcare providers to be knowledgeable on properly managing them becomes critically essential</a:t>
            </a:r>
            <a:r>
              <a:rPr lang="en-US" sz="1800" dirty="0">
                <a:effectLst/>
                <a:latin typeface="Times New Roman" panose="02020603050405020304" pitchFamily="18" charset="0"/>
                <a:ea typeface="Times New Roman" panose="02020603050405020304" pitchFamily="18" charset="0"/>
              </a:rPr>
              <a:t> </a:t>
            </a:r>
            <a:r>
              <a:rPr lang="en-US" sz="3000" dirty="0">
                <a:effectLst/>
                <a:latin typeface="Calibri" panose="020F0502020204030204" pitchFamily="34" charset="0"/>
                <a:ea typeface="Times New Roman" panose="02020603050405020304" pitchFamily="18" charset="0"/>
              </a:rPr>
              <a:t>(</a:t>
            </a:r>
            <a:r>
              <a:rPr lang="en-US" sz="3000" dirty="0" err="1">
                <a:solidFill>
                  <a:srgbClr val="212121"/>
                </a:solidFill>
                <a:effectLst/>
                <a:latin typeface="Calibri" panose="020F0502020204030204" pitchFamily="34" charset="0"/>
                <a:ea typeface="Times New Roman" panose="02020603050405020304" pitchFamily="18" charset="0"/>
              </a:rPr>
              <a:t>Chakravarthy</a:t>
            </a:r>
            <a:r>
              <a:rPr lang="en-US" sz="3000" dirty="0">
                <a:solidFill>
                  <a:srgbClr val="212121"/>
                </a:solidFill>
                <a:effectLst/>
                <a:latin typeface="Calibri" panose="020F0502020204030204" pitchFamily="34" charset="0"/>
                <a:ea typeface="Times New Roman" panose="02020603050405020304" pitchFamily="18" charset="0"/>
              </a:rPr>
              <a:t> &amp; George, 2017</a:t>
            </a:r>
            <a:r>
              <a:rPr lang="en-US" sz="3000" dirty="0">
                <a:effectLst/>
                <a:latin typeface="Calibri" panose="020F0502020204030204" pitchFamily="34" charset="0"/>
                <a:ea typeface="Times New Roman" panose="02020603050405020304" pitchFamily="18" charset="0"/>
              </a:rPr>
              <a:t>)</a:t>
            </a:r>
            <a:r>
              <a:rPr lang="en-US" sz="3000" dirty="0">
                <a:effectLst/>
                <a:latin typeface="Calibri" panose="020F0502020204030204" pitchFamily="34" charset="0"/>
              </a:rPr>
              <a:t>.</a:t>
            </a:r>
            <a:endParaRPr lang="en-US" sz="3000" dirty="0">
              <a:latin typeface="Calibri" panose="020F0502020204030204" pitchFamily="34" charset="0"/>
            </a:endParaRPr>
          </a:p>
          <a:p>
            <a:pPr marL="342900" indent="-342900">
              <a:buFont typeface="Arial" panose="020B0604020202020204" pitchFamily="34" charset="0"/>
              <a:buChar char="•"/>
            </a:pPr>
            <a:r>
              <a:rPr lang="en-US" sz="3000" dirty="0">
                <a:latin typeface="Calibri" panose="020F0502020204030204" pitchFamily="34" charset="0"/>
              </a:rPr>
              <a:t>Interventions completed by CRNAs during the perioperative period include: g</a:t>
            </a:r>
            <a:r>
              <a:rPr lang="en-US" sz="3000" b="0" i="0" dirty="0">
                <a:effectLst/>
                <a:latin typeface="Calibri" panose="020F0502020204030204" pitchFamily="34" charset="0"/>
              </a:rPr>
              <a:t>athering pertinent device information, limiting electromagnetic interference (EMI), and safely adjusting device settings when indicated. </a:t>
            </a:r>
            <a:endParaRPr lang="en-US" sz="3000" dirty="0">
              <a:effectLst/>
              <a:latin typeface="Calibri" panose="020F0502020204030204" pitchFamily="34" charset="0"/>
            </a:endParaRPr>
          </a:p>
          <a:p>
            <a:pPr marL="342900" indent="-342900">
              <a:buFont typeface="Arial" panose="020B0604020202020204" pitchFamily="34" charset="0"/>
              <a:buChar char="•"/>
            </a:pPr>
            <a:r>
              <a:rPr lang="en-US" sz="3000" dirty="0">
                <a:latin typeface="Calibri" panose="020F0502020204030204" pitchFamily="34" charset="0"/>
              </a:rPr>
              <a:t>CRNAs</a:t>
            </a:r>
            <a:r>
              <a:rPr lang="en-US" sz="3000" b="0" i="0" dirty="0">
                <a:effectLst/>
                <a:latin typeface="Calibri" panose="020F0502020204030204" pitchFamily="34" charset="0"/>
              </a:rPr>
              <a:t> deliver crucial care to this population specific to the perioperative period, at a time when these patients may have elevated risk for poor outcomes related to their device/s.</a:t>
            </a:r>
            <a:endParaRPr lang="en-US" sz="3000" dirty="0">
              <a:effectLst/>
              <a:latin typeface="Calibri" panose="020F0502020204030204" pitchFamily="34" charset="0"/>
            </a:endParaRPr>
          </a:p>
          <a:p>
            <a:pPr marL="342900" indent="-342900">
              <a:buFont typeface="Arial" panose="020B0604020202020204" pitchFamily="34" charset="0"/>
              <a:buChar char="•"/>
            </a:pPr>
            <a:r>
              <a:rPr lang="en-US" sz="3000" b="0" i="0" dirty="0">
                <a:effectLst/>
                <a:latin typeface="Calibri" panose="020F0502020204030204" pitchFamily="34" charset="0"/>
              </a:rPr>
              <a:t>These clinical risks include hypotension, arrhythmias, and myocardial tissue damage which may ultimately result in extended hospital stays, cancellation of surgery, readmission for device malfunction, and additional hospital resource utilization (Feldman &amp; Stone, 2020).</a:t>
            </a:r>
            <a:endParaRPr lang="en-US" sz="3000" dirty="0">
              <a:effectLst/>
              <a:latin typeface="Calibri" panose="020F0502020204030204" pitchFamily="34" charset="0"/>
            </a:endParaRPr>
          </a:p>
          <a:p>
            <a:pPr marL="342900" indent="-342900">
              <a:buFont typeface="Arial" panose="020B0604020202020204" pitchFamily="34" charset="0"/>
              <a:buChar char="•"/>
            </a:pPr>
            <a:r>
              <a:rPr lang="en-US" sz="3000" b="0" i="0" dirty="0">
                <a:effectLst/>
                <a:latin typeface="Calibri" panose="020F0502020204030204" pitchFamily="34" charset="0"/>
              </a:rPr>
              <a:t>The purpose of this quality improvement project was to assess anesthesia providers’ perceptions of an AID/PPM Handout as an educational tool to improve perioperative CIED management and patient safety.</a:t>
            </a:r>
            <a:endParaRPr lang="en-US" sz="3000" dirty="0">
              <a:effectLst/>
              <a:latin typeface="Calibri" panose="020F0502020204030204" pitchFamily="34" charset="0"/>
            </a:endParaRPr>
          </a:p>
          <a:p>
            <a:endParaRPr lang="en-US" sz="3600" i="1" dirty="0"/>
          </a:p>
        </p:txBody>
      </p:sp>
      <p:sp>
        <p:nvSpPr>
          <p:cNvPr id="29" name="TextBox 28"/>
          <p:cNvSpPr txBox="1"/>
          <p:nvPr/>
        </p:nvSpPr>
        <p:spPr>
          <a:xfrm>
            <a:off x="1010438" y="18405641"/>
            <a:ext cx="10287000" cy="5883109"/>
          </a:xfrm>
          <a:prstGeom prst="rect">
            <a:avLst/>
          </a:prstGeom>
          <a:noFill/>
          <a:ln>
            <a:noFill/>
          </a:ln>
        </p:spPr>
        <p:txBody>
          <a:bodyPr wrap="square" rtlCol="0">
            <a:noAutofit/>
          </a:bodyPr>
          <a:lstStyle/>
          <a:p>
            <a:pPr marL="457200" indent="-457200">
              <a:buFont typeface="Arial" panose="020B0604020202020204" pitchFamily="34" charset="0"/>
              <a:buChar char="•"/>
            </a:pPr>
            <a:r>
              <a:rPr lang="en-US" sz="2900" b="0" i="0" dirty="0">
                <a:effectLst/>
                <a:latin typeface="Calibri" panose="020F0502020204030204" pitchFamily="34" charset="0"/>
              </a:rPr>
              <a:t>Pre- and post-intervention survey design completed through Qualtrics.</a:t>
            </a:r>
            <a:endParaRPr lang="en-US" sz="2900" dirty="0">
              <a:effectLst/>
              <a:latin typeface="Calibri" panose="020F0502020204030204" pitchFamily="34" charset="0"/>
            </a:endParaRPr>
          </a:p>
          <a:p>
            <a:pPr marL="457200" indent="-457200">
              <a:buFont typeface="Arial" panose="020B0604020202020204" pitchFamily="34" charset="0"/>
              <a:buChar char="•"/>
            </a:pPr>
            <a:r>
              <a:rPr lang="en-US" sz="2900" b="0" i="0" dirty="0">
                <a:effectLst/>
                <a:latin typeface="Calibri" panose="020F0502020204030204" pitchFamily="34" charset="0"/>
              </a:rPr>
              <a:t>Framework adapted from Plan-Do-Study-Act cycle (PDSA; IHI, 2021).</a:t>
            </a:r>
            <a:endParaRPr lang="en-US" sz="2900" dirty="0">
              <a:effectLst/>
              <a:latin typeface="Calibri" panose="020F0502020204030204" pitchFamily="34" charset="0"/>
            </a:endParaRPr>
          </a:p>
          <a:p>
            <a:pPr marL="457200" indent="-457200">
              <a:buFont typeface="Arial" panose="020B0604020202020204" pitchFamily="34" charset="0"/>
              <a:buChar char="•"/>
            </a:pPr>
            <a:r>
              <a:rPr lang="en-US" sz="2900" b="0" i="0" dirty="0">
                <a:effectLst/>
                <a:latin typeface="Calibri" panose="020F0502020204030204" pitchFamily="34" charset="0"/>
              </a:rPr>
              <a:t>A perioperative </a:t>
            </a:r>
            <a:r>
              <a:rPr lang="en-US" sz="2900" dirty="0">
                <a:latin typeface="Calibri" panose="020F0502020204030204" pitchFamily="34" charset="0"/>
              </a:rPr>
              <a:t>AICD/</a:t>
            </a:r>
            <a:r>
              <a:rPr lang="en-US" sz="2900" b="0" i="0" dirty="0">
                <a:effectLst/>
                <a:latin typeface="Calibri" panose="020F0502020204030204" pitchFamily="34" charset="0"/>
              </a:rPr>
              <a:t>PPM handout guide was created that summarized </a:t>
            </a:r>
            <a:r>
              <a:rPr lang="en-US" sz="2900" dirty="0">
                <a:latin typeface="Calibri" panose="020F0502020204030204" pitchFamily="34" charset="0"/>
              </a:rPr>
              <a:t>current ASA and HRS practice guidelines and hospital policy during the perioperative period.</a:t>
            </a:r>
            <a:endParaRPr lang="en-US" sz="2900" dirty="0">
              <a:effectLst/>
              <a:latin typeface="Calibri" panose="020F0502020204030204" pitchFamily="34" charset="0"/>
            </a:endParaRPr>
          </a:p>
          <a:p>
            <a:pPr marL="457200" indent="-457200">
              <a:buFont typeface="Arial" panose="020B0604020202020204" pitchFamily="34" charset="0"/>
              <a:buChar char="•"/>
            </a:pPr>
            <a:r>
              <a:rPr lang="en-US" sz="2900" b="0" i="0" dirty="0">
                <a:effectLst/>
                <a:latin typeface="Calibri" panose="020F0502020204030204" pitchFamily="34" charset="0"/>
              </a:rPr>
              <a:t>The PPM handout, introductory PowerPoint, and surveys were distributed via email, as well as in print, to CRNAs working in Cardiovascular designated operating rooms located in a Level 1 Trauma Center.</a:t>
            </a:r>
            <a:endParaRPr lang="en-US" sz="2900" dirty="0">
              <a:effectLst/>
              <a:latin typeface="Calibri" panose="020F0502020204030204" pitchFamily="34" charset="0"/>
            </a:endParaRPr>
          </a:p>
          <a:p>
            <a:pPr marL="457200" indent="-457200">
              <a:buFont typeface="Arial" panose="020B0604020202020204" pitchFamily="34" charset="0"/>
              <a:buChar char="•"/>
            </a:pPr>
            <a:r>
              <a:rPr lang="en-US" sz="2900" b="0" i="0" dirty="0">
                <a:effectLst/>
                <a:latin typeface="Calibri" panose="020F0502020204030204" pitchFamily="34" charset="0"/>
              </a:rPr>
              <a:t>CRNAs utilized the intervention for </a:t>
            </a:r>
            <a:r>
              <a:rPr lang="en-US" sz="2900" dirty="0">
                <a:latin typeface="Calibri" panose="020F0502020204030204" pitchFamily="34" charset="0"/>
              </a:rPr>
              <a:t>4 </a:t>
            </a:r>
            <a:r>
              <a:rPr lang="en-US" sz="2900" b="0" i="0" dirty="0">
                <a:effectLst/>
                <a:latin typeface="Calibri" panose="020F0502020204030204" pitchFamily="34" charset="0"/>
              </a:rPr>
              <a:t>weeks and 4 days and completed a post-intervention survey.</a:t>
            </a:r>
            <a:endParaRPr lang="en-US" sz="2900" dirty="0">
              <a:effectLst/>
              <a:latin typeface="Calibri" panose="020F0502020204030204" pitchFamily="34" charset="0"/>
            </a:endParaRPr>
          </a:p>
        </p:txBody>
      </p:sp>
      <p:sp>
        <p:nvSpPr>
          <p:cNvPr id="30" name="TextBox 29"/>
          <p:cNvSpPr txBox="1"/>
          <p:nvPr/>
        </p:nvSpPr>
        <p:spPr>
          <a:xfrm>
            <a:off x="11731621" y="6613524"/>
            <a:ext cx="17605375" cy="25607962"/>
          </a:xfrm>
          <a:prstGeom prst="rect">
            <a:avLst/>
          </a:prstGeom>
          <a:noFill/>
          <a:ln>
            <a:solidFill>
              <a:srgbClr val="3F006A"/>
            </a:solidFill>
          </a:ln>
        </p:spPr>
        <p:txBody>
          <a:bodyPr wrap="square" rtlCol="0">
            <a:noAutofit/>
          </a:bodyPr>
          <a:lstStyle/>
          <a:p>
            <a:r>
              <a:rPr lang="en-US" sz="43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Figure 1 </a:t>
            </a:r>
            <a:endParaRPr lang="en-US" sz="4300" dirty="0">
              <a:effectLst/>
              <a:latin typeface="Calibri" panose="020F0502020204030204" pitchFamily="34" charset="0"/>
              <a:ea typeface="Calibri" panose="020F0502020204030204" pitchFamily="34" charset="0"/>
              <a:cs typeface="Times New Roman" panose="02020603050405020304" pitchFamily="18" charset="0"/>
            </a:endParaRPr>
          </a:p>
          <a:p>
            <a:r>
              <a:rPr lang="en-US" sz="4000" i="1" dirty="0">
                <a:solidFill>
                  <a:srgbClr val="000000"/>
                </a:solidFill>
                <a:effectLst/>
                <a:latin typeface="Times New Roman" panose="02020603050405020304" pitchFamily="18" charset="0"/>
                <a:ea typeface="Calibri" panose="020F0502020204030204" pitchFamily="34" charset="0"/>
              </a:rPr>
              <a:t>Awareness and Use of the </a:t>
            </a:r>
            <a:r>
              <a:rPr lang="en-US" sz="4000" i="1" dirty="0">
                <a:solidFill>
                  <a:srgbClr val="000000"/>
                </a:solidFill>
                <a:latin typeface="Times New Roman" panose="02020603050405020304" pitchFamily="18" charset="0"/>
                <a:ea typeface="Calibri" panose="020F0502020204030204" pitchFamily="34" charset="0"/>
              </a:rPr>
              <a:t>F</a:t>
            </a:r>
            <a:r>
              <a:rPr lang="en-US" sz="4000" dirty="0">
                <a:solidFill>
                  <a:srgbClr val="000000"/>
                </a:solidFill>
                <a:effectLst/>
                <a:latin typeface="Times New Roman" panose="02020603050405020304" pitchFamily="18" charset="0"/>
                <a:ea typeface="Calibri" panose="020F0502020204030204" pitchFamily="34" charset="0"/>
              </a:rPr>
              <a:t>acility’s</a:t>
            </a:r>
            <a:r>
              <a:rPr lang="en-US" sz="4000" i="1" dirty="0">
                <a:solidFill>
                  <a:srgbClr val="000000"/>
                </a:solidFill>
                <a:effectLst/>
                <a:latin typeface="Times New Roman" panose="02020603050405020304" pitchFamily="18" charset="0"/>
                <a:ea typeface="Calibri" panose="020F0502020204030204" pitchFamily="34" charset="0"/>
              </a:rPr>
              <a:t> </a:t>
            </a:r>
            <a:r>
              <a:rPr lang="en-US" sz="4000" i="1" dirty="0">
                <a:solidFill>
                  <a:srgbClr val="000000"/>
                </a:solidFill>
                <a:latin typeface="Times New Roman" panose="02020603050405020304" pitchFamily="18" charset="0"/>
                <a:ea typeface="Calibri" panose="020F0502020204030204" pitchFamily="34" charset="0"/>
              </a:rPr>
              <a:t>C</a:t>
            </a:r>
            <a:r>
              <a:rPr lang="en-US" sz="4000" i="1" dirty="0">
                <a:solidFill>
                  <a:srgbClr val="000000"/>
                </a:solidFill>
                <a:effectLst/>
                <a:latin typeface="Times New Roman" panose="02020603050405020304" pitchFamily="18" charset="0"/>
                <a:ea typeface="Calibri" panose="020F0502020204030204" pitchFamily="34" charset="0"/>
              </a:rPr>
              <a:t>urrent </a:t>
            </a:r>
            <a:r>
              <a:rPr lang="en-US" sz="4000" i="1" dirty="0">
                <a:solidFill>
                  <a:srgbClr val="000000"/>
                </a:solidFill>
                <a:latin typeface="Times New Roman" panose="02020603050405020304" pitchFamily="18" charset="0"/>
                <a:ea typeface="Calibri" panose="020F0502020204030204" pitchFamily="34" charset="0"/>
              </a:rPr>
              <a:t>P</a:t>
            </a:r>
            <a:r>
              <a:rPr lang="en-US" sz="4000" i="1" dirty="0">
                <a:solidFill>
                  <a:srgbClr val="000000"/>
                </a:solidFill>
                <a:effectLst/>
                <a:latin typeface="Times New Roman" panose="02020603050405020304" pitchFamily="18" charset="0"/>
                <a:ea typeface="Calibri" panose="020F0502020204030204" pitchFamily="34" charset="0"/>
              </a:rPr>
              <a:t>olicy </a:t>
            </a:r>
            <a:r>
              <a:rPr lang="en-US" sz="4000" i="1">
                <a:solidFill>
                  <a:srgbClr val="000000"/>
                </a:solidFill>
                <a:effectLst/>
                <a:latin typeface="Times New Roman" panose="02020603050405020304" pitchFamily="18" charset="0"/>
                <a:ea typeface="Calibri" panose="020F0502020204030204" pitchFamily="34" charset="0"/>
              </a:rPr>
              <a:t>(pre-intervention n</a:t>
            </a:r>
            <a:r>
              <a:rPr lang="en-US" sz="4000" i="1" dirty="0">
                <a:solidFill>
                  <a:srgbClr val="000000"/>
                </a:solidFill>
                <a:effectLst/>
                <a:latin typeface="Times New Roman" panose="02020603050405020304" pitchFamily="18" charset="0"/>
                <a:ea typeface="Calibri" panose="020F0502020204030204" pitchFamily="34" charset="0"/>
              </a:rPr>
              <a:t>=7)</a:t>
            </a:r>
            <a:r>
              <a:rPr lang="en-US" sz="4000" dirty="0">
                <a:effectLst/>
              </a:rPr>
              <a:t> </a:t>
            </a:r>
            <a:endParaRPr lang="en-US" sz="4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43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endParaRPr lang="en-US" sz="43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43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endParaRPr lang="en-US" sz="43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43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endParaRPr lang="en-US" sz="43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43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endParaRPr lang="en-US" sz="43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43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endParaRPr lang="en-US" sz="43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43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endParaRPr lang="en-US" sz="43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43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endParaRPr lang="en-US" sz="43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43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endParaRPr lang="en-US" sz="43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endParaRPr lang="en-US" sz="43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r>
              <a:rPr lang="en-US" sz="43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Figure 2 </a:t>
            </a:r>
            <a:endParaRPr lang="en-US" sz="4300" dirty="0">
              <a:effectLst/>
              <a:latin typeface="Calibri" panose="020F0502020204030204" pitchFamily="34" charset="0"/>
              <a:ea typeface="Calibri" panose="020F0502020204030204" pitchFamily="34" charset="0"/>
              <a:cs typeface="Times New Roman" panose="02020603050405020304" pitchFamily="18" charset="0"/>
            </a:endParaRPr>
          </a:p>
          <a:p>
            <a:r>
              <a:rPr lang="en-US" sz="40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Estimated </a:t>
            </a:r>
            <a:r>
              <a:rPr lang="en-US" sz="40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T</a:t>
            </a:r>
            <a:r>
              <a:rPr lang="en-US" sz="40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ime to Gather Pertinent AICD/PPM Information (pre-intervention n= 7; post-intervention n= 5)</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3600" i="1" dirty="0"/>
          </a:p>
        </p:txBody>
      </p:sp>
      <p:sp>
        <p:nvSpPr>
          <p:cNvPr id="31" name="TextBox 30"/>
          <p:cNvSpPr txBox="1"/>
          <p:nvPr/>
        </p:nvSpPr>
        <p:spPr>
          <a:xfrm>
            <a:off x="1010437" y="26036957"/>
            <a:ext cx="10163973" cy="6586167"/>
          </a:xfrm>
          <a:prstGeom prst="rect">
            <a:avLst/>
          </a:prstGeom>
          <a:noFill/>
          <a:ln>
            <a:noFill/>
          </a:ln>
        </p:spPr>
        <p:txBody>
          <a:bodyPr wrap="square" rtlCol="0">
            <a:noAutofit/>
          </a:bodyPr>
          <a:lstStyle/>
          <a:p>
            <a:pPr marL="571500" indent="-571500">
              <a:buFont typeface="Arial" panose="020B0604020202020204" pitchFamily="34" charset="0"/>
              <a:buChar char="•"/>
            </a:pPr>
            <a:r>
              <a:rPr lang="en-US" sz="3000" dirty="0">
                <a:latin typeface="Calibri" panose="020F0502020204030204" pitchFamily="34" charset="0"/>
              </a:rPr>
              <a:t>A</a:t>
            </a:r>
            <a:r>
              <a:rPr lang="en-US" sz="3000" b="0" i="0" dirty="0">
                <a:effectLst/>
                <a:latin typeface="Calibri" panose="020F0502020204030204" pitchFamily="34" charset="0"/>
              </a:rPr>
              <a:t>ll respondents in the pre-survey alluded that more education on AICD/PPM would be beneficial in reducing negative outcomes.</a:t>
            </a:r>
            <a:endParaRPr lang="en-US" sz="3000" dirty="0">
              <a:effectLst/>
              <a:latin typeface="Calibri" panose="020F0502020204030204" pitchFamily="34" charset="0"/>
            </a:endParaRPr>
          </a:p>
          <a:p>
            <a:pPr marL="571500" indent="-571500">
              <a:buFont typeface="Arial" panose="020B0604020202020204" pitchFamily="34" charset="0"/>
              <a:buChar char="•"/>
            </a:pPr>
            <a:r>
              <a:rPr lang="en-US" sz="3000" dirty="0">
                <a:latin typeface="Calibri" panose="020F0502020204030204" pitchFamily="34" charset="0"/>
              </a:rPr>
              <a:t>I</a:t>
            </a:r>
            <a:r>
              <a:rPr lang="en-US" sz="3000" b="0" i="0" dirty="0">
                <a:effectLst/>
                <a:latin typeface="Calibri" panose="020F0502020204030204" pitchFamily="34" charset="0"/>
              </a:rPr>
              <a:t>t could be a concern that not many respondents were aware of either the facility’s policy or the current ASA and HRS guidelines. See Figure 1.</a:t>
            </a:r>
            <a:endParaRPr lang="en-US" sz="3000" dirty="0">
              <a:latin typeface="Calibri" panose="020F0502020204030204" pitchFamily="34" charset="0"/>
            </a:endParaRPr>
          </a:p>
          <a:p>
            <a:pPr marL="571500" indent="-571500">
              <a:buFont typeface="Arial" panose="020B0604020202020204" pitchFamily="34" charset="0"/>
              <a:buChar char="•"/>
            </a:pPr>
            <a:r>
              <a:rPr lang="en-US" sz="3000" b="0" i="0">
                <a:effectLst/>
                <a:latin typeface="Calibri" panose="020F0502020204030204" pitchFamily="34" charset="0"/>
              </a:rPr>
              <a:t>Prior </a:t>
            </a:r>
            <a:r>
              <a:rPr lang="en-US" sz="3000" b="0" i="0" dirty="0">
                <a:effectLst/>
                <a:latin typeface="Calibri" panose="020F0502020204030204" pitchFamily="34" charset="0"/>
              </a:rPr>
              <a:t>to using the intervention,</a:t>
            </a:r>
            <a:r>
              <a:rPr lang="en-US" sz="3000" dirty="0">
                <a:latin typeface="Calibri" panose="020F0502020204030204" pitchFamily="34" charset="0"/>
              </a:rPr>
              <a:t> some </a:t>
            </a:r>
            <a:r>
              <a:rPr lang="en-US" sz="3000" b="0" i="0" dirty="0">
                <a:effectLst/>
                <a:latin typeface="Calibri" panose="020F0502020204030204" pitchFamily="34" charset="0"/>
              </a:rPr>
              <a:t>participants responded that they take at least 15 minutes to gather patient/device information, while all participants attained the necessary information in under 10 minutes following the use of the AICD/PPM handout. See Figure 2.</a:t>
            </a:r>
          </a:p>
          <a:p>
            <a:pPr marL="571500" indent="-571500">
              <a:buFont typeface="Arial" panose="020B0604020202020204" pitchFamily="34" charset="0"/>
              <a:buChar char="•"/>
            </a:pPr>
            <a:r>
              <a:rPr lang="en-US" sz="3000" dirty="0">
                <a:latin typeface="Calibri" panose="020F0502020204030204" pitchFamily="34" charset="0"/>
              </a:rPr>
              <a:t>All participants found the AICD/PPM handout to be of benefit and responded its “somewhat likely” to “extremely likely” that they will use the handout in the future.</a:t>
            </a:r>
            <a:endParaRPr lang="en-US" sz="3000" b="0" i="0" dirty="0">
              <a:effectLst/>
              <a:latin typeface="Calibri" panose="020F0502020204030204" pitchFamily="34" charset="0"/>
            </a:endParaRPr>
          </a:p>
          <a:p>
            <a:endParaRPr lang="en-US" sz="3600" i="1" dirty="0"/>
          </a:p>
        </p:txBody>
      </p:sp>
      <p:sp>
        <p:nvSpPr>
          <p:cNvPr id="32" name="TextBox 31"/>
          <p:cNvSpPr txBox="1"/>
          <p:nvPr/>
        </p:nvSpPr>
        <p:spPr>
          <a:xfrm>
            <a:off x="30088348" y="17733053"/>
            <a:ext cx="12798426" cy="7345098"/>
          </a:xfrm>
          <a:prstGeom prst="rect">
            <a:avLst/>
          </a:prstGeom>
          <a:noFill/>
          <a:ln>
            <a:noFill/>
          </a:ln>
        </p:spPr>
        <p:txBody>
          <a:bodyPr wrap="square" rtlCol="0">
            <a:noAutofit/>
          </a:bodyPr>
          <a:lstStyle/>
          <a:p>
            <a:pPr marL="457200" indent="-457200">
              <a:buFont typeface="Arial" panose="020B0604020202020204" pitchFamily="34" charset="0"/>
              <a:buChar char="•"/>
            </a:pPr>
            <a:r>
              <a:rPr lang="en-US" sz="3000" dirty="0">
                <a:latin typeface="Calibri" panose="020F0502020204030204" pitchFamily="34" charset="0"/>
              </a:rPr>
              <a:t>P</a:t>
            </a:r>
            <a:r>
              <a:rPr lang="en-US" sz="3000" b="0" i="0" dirty="0">
                <a:effectLst/>
                <a:latin typeface="Calibri" panose="020F0502020204030204" pitchFamily="34" charset="0"/>
              </a:rPr>
              <a:t>otentially harmful </a:t>
            </a:r>
            <a:r>
              <a:rPr lang="en-US" sz="3000" dirty="0">
                <a:latin typeface="Calibri" panose="020F0502020204030204" pitchFamily="34" charset="0"/>
              </a:rPr>
              <a:t>insufficiencies</a:t>
            </a:r>
            <a:r>
              <a:rPr lang="en-US" sz="3000" b="0" i="0" dirty="0">
                <a:effectLst/>
                <a:latin typeface="Calibri" panose="020F0502020204030204" pitchFamily="34" charset="0"/>
              </a:rPr>
              <a:t> in patient care </a:t>
            </a:r>
            <a:r>
              <a:rPr lang="en-US" sz="3000" dirty="0">
                <a:latin typeface="Calibri" panose="020F0502020204030204" pitchFamily="34" charset="0"/>
              </a:rPr>
              <a:t>could result from </a:t>
            </a:r>
            <a:r>
              <a:rPr lang="en-US" sz="3000" b="0" i="0" dirty="0">
                <a:effectLst/>
                <a:latin typeface="Calibri" panose="020F0502020204030204" pitchFamily="34" charset="0"/>
              </a:rPr>
              <a:t>lack of awareness of current practice guidelines and hospital policies.</a:t>
            </a:r>
            <a:endParaRPr lang="en-US" sz="3000" dirty="0">
              <a:effectLst/>
              <a:latin typeface="Calibri" panose="020F0502020204030204" pitchFamily="34" charset="0"/>
            </a:endParaRPr>
          </a:p>
          <a:p>
            <a:pPr marL="457200" indent="-457200">
              <a:buFont typeface="Arial" panose="020B0604020202020204" pitchFamily="34" charset="0"/>
              <a:buChar char="•"/>
            </a:pPr>
            <a:r>
              <a:rPr lang="en-US" sz="3000" b="0" i="0" dirty="0">
                <a:effectLst/>
                <a:latin typeface="Calibri" panose="020F0502020204030204" pitchFamily="34" charset="0"/>
              </a:rPr>
              <a:t>With the use of a guide, such as an AICD/PPM handout, the amount of time wasted gathering device information, as supported by post-intervention results, can be reduced.</a:t>
            </a:r>
            <a:endParaRPr lang="en-US" sz="3000" dirty="0">
              <a:latin typeface="Calibri" panose="020F0502020204030204" pitchFamily="34" charset="0"/>
            </a:endParaRPr>
          </a:p>
          <a:p>
            <a:pPr marL="457200" indent="-457200">
              <a:buFont typeface="Arial" panose="020B0604020202020204" pitchFamily="34" charset="0"/>
              <a:buChar char="•"/>
            </a:pPr>
            <a:r>
              <a:rPr lang="en-US" sz="3000" b="0" i="0" dirty="0">
                <a:effectLst/>
                <a:latin typeface="Calibri" panose="020F0502020204030204" pitchFamily="34" charset="0"/>
              </a:rPr>
              <a:t>Overall, the respondents acknowledged they had sufficient confidence in pre-op assessment and managing/identifying high risks of perioperative EMI for patients with AICD/PPM.</a:t>
            </a:r>
          </a:p>
          <a:p>
            <a:pPr marL="457200" indent="-457200">
              <a:buFont typeface="Arial" panose="020B0604020202020204" pitchFamily="34" charset="0"/>
              <a:buChar char="•"/>
            </a:pPr>
            <a:r>
              <a:rPr lang="en-US" sz="3000" b="0" i="0" dirty="0">
                <a:effectLst/>
                <a:latin typeface="Calibri" panose="020F0502020204030204" pitchFamily="34" charset="0"/>
              </a:rPr>
              <a:t>Confidence in managing these patients for many CRNAs may be high, however, most would agree that adding a supplemental guide during their care approach could potentially reduce negative outcomes and could provide direction in times of difficulty.</a:t>
            </a:r>
          </a:p>
          <a:p>
            <a:pPr marL="457200" indent="-457200">
              <a:buFont typeface="Arial" panose="020B0604020202020204" pitchFamily="34" charset="0"/>
              <a:buChar char="•"/>
            </a:pPr>
            <a:r>
              <a:rPr lang="en-US" sz="3000" dirty="0">
                <a:effectLst/>
                <a:latin typeface="Calibri" panose="020F0502020204030204" pitchFamily="34" charset="0"/>
                <a:ea typeface="Calibri" panose="020F0502020204030204" pitchFamily="34" charset="0"/>
              </a:rPr>
              <a:t>Recommendations for future studies include larger sample size, individualized survey links, assessing the staff schedule prior to implementation, decreasing digital file sizes, incorporating a third-party observer, and providing direct access to project materials on facility computers</a:t>
            </a:r>
            <a:r>
              <a:rPr lang="en-US" sz="3000" dirty="0">
                <a:effectLst/>
                <a:latin typeface="Calibri" panose="020F0502020204030204" pitchFamily="34" charset="0"/>
              </a:rPr>
              <a:t> .</a:t>
            </a:r>
            <a:endParaRPr lang="en-US" sz="3000" b="0" i="0" dirty="0">
              <a:effectLst/>
              <a:latin typeface="Calibri" panose="020F0502020204030204" pitchFamily="34" charset="0"/>
            </a:endParaRPr>
          </a:p>
          <a:p>
            <a:pPr marL="457200" indent="-457200">
              <a:buFont typeface="Arial" panose="020B0604020202020204" pitchFamily="34" charset="0"/>
              <a:buChar char="•"/>
            </a:pPr>
            <a:endParaRPr lang="en-US" sz="3000" dirty="0">
              <a:effectLst/>
              <a:latin typeface="Calibri" panose="020F0502020204030204" pitchFamily="34" charset="0"/>
            </a:endParaRPr>
          </a:p>
          <a:p>
            <a:endParaRPr lang="en-US" sz="2600" i="1" dirty="0"/>
          </a:p>
        </p:txBody>
      </p:sp>
      <p:sp>
        <p:nvSpPr>
          <p:cNvPr id="33" name="TextBox 32"/>
          <p:cNvSpPr txBox="1"/>
          <p:nvPr/>
        </p:nvSpPr>
        <p:spPr>
          <a:xfrm>
            <a:off x="30205362" y="26536649"/>
            <a:ext cx="12798426" cy="5700713"/>
          </a:xfrm>
          <a:prstGeom prst="rect">
            <a:avLst/>
          </a:prstGeom>
          <a:noFill/>
          <a:ln>
            <a:noFill/>
          </a:ln>
        </p:spPr>
        <p:txBody>
          <a:bodyPr wrap="square" rtlCol="0">
            <a:noAutofit/>
          </a:bodyPr>
          <a:lstStyle/>
          <a:p>
            <a:r>
              <a:rPr lang="en-US" sz="2300" dirty="0">
                <a:solidFill>
                  <a:srgbClr val="212121"/>
                </a:solidFill>
                <a:effectLst/>
                <a:latin typeface="+mn-lt"/>
                <a:ea typeface="Times New Roman" panose="02020603050405020304" pitchFamily="18" charset="0"/>
              </a:rPr>
              <a:t>Connelly, L. M. (2021). Using the PDSA Model Correctly. </a:t>
            </a:r>
            <a:r>
              <a:rPr lang="en-US" sz="2300" i="1" dirty="0" err="1">
                <a:solidFill>
                  <a:srgbClr val="212121"/>
                </a:solidFill>
                <a:effectLst/>
                <a:latin typeface="+mn-lt"/>
                <a:ea typeface="Times New Roman" panose="02020603050405020304" pitchFamily="18" charset="0"/>
              </a:rPr>
              <a:t>Medsurg</a:t>
            </a:r>
            <a:r>
              <a:rPr lang="en-US" sz="2300" i="1" dirty="0">
                <a:solidFill>
                  <a:srgbClr val="212121"/>
                </a:solidFill>
                <a:effectLst/>
                <a:latin typeface="+mn-lt"/>
                <a:ea typeface="Times New Roman" panose="02020603050405020304" pitchFamily="18" charset="0"/>
              </a:rPr>
              <a:t> Nursing, 30</a:t>
            </a:r>
            <a:r>
              <a:rPr lang="en-US" sz="2300" dirty="0">
                <a:solidFill>
                  <a:srgbClr val="212121"/>
                </a:solidFill>
                <a:effectLst/>
                <a:latin typeface="+mn-lt"/>
                <a:ea typeface="Times New Roman" panose="02020603050405020304" pitchFamily="18" charset="0"/>
              </a:rPr>
              <a:t>(1), 61,64. </a:t>
            </a:r>
            <a:r>
              <a:rPr lang="en-US" sz="2300" u="sng" dirty="0">
                <a:solidFill>
                  <a:srgbClr val="0563C1"/>
                </a:solidFill>
                <a:effectLst/>
                <a:latin typeface="+mn-lt"/>
                <a:ea typeface="Times New Roman" panose="02020603050405020304" pitchFamily="18" charset="0"/>
                <a:cs typeface="Times New Roman" panose="02020603050405020304" pitchFamily="18" charset="0"/>
                <a:hlinkClick r:id="rId2"/>
              </a:rPr>
              <a:t>https://</a:t>
            </a:r>
            <a:r>
              <a:rPr lang="en-US" sz="2300" u="sng" dirty="0" err="1">
                <a:solidFill>
                  <a:srgbClr val="0563C1"/>
                </a:solidFill>
                <a:effectLst/>
                <a:latin typeface="+mn-lt"/>
                <a:ea typeface="Times New Roman" panose="02020603050405020304" pitchFamily="18" charset="0"/>
                <a:cs typeface="Times New Roman" panose="02020603050405020304" pitchFamily="18" charset="0"/>
                <a:hlinkClick r:id="rId2"/>
              </a:rPr>
              <a:t>www.proquest.com</a:t>
            </a:r>
            <a:r>
              <a:rPr lang="en-US" sz="2300" u="sng" dirty="0">
                <a:solidFill>
                  <a:srgbClr val="0563C1"/>
                </a:solidFill>
                <a:effectLst/>
                <a:latin typeface="+mn-lt"/>
                <a:ea typeface="Times New Roman" panose="02020603050405020304" pitchFamily="18" charset="0"/>
                <a:cs typeface="Times New Roman" panose="02020603050405020304" pitchFamily="18" charset="0"/>
                <a:hlinkClick r:id="rId2"/>
              </a:rPr>
              <a:t>/scholarly-journals/</a:t>
            </a:r>
            <a:r>
              <a:rPr lang="en-US" sz="2300" u="sng" dirty="0" err="1">
                <a:solidFill>
                  <a:srgbClr val="0563C1"/>
                </a:solidFill>
                <a:effectLst/>
                <a:latin typeface="+mn-lt"/>
                <a:ea typeface="Times New Roman" panose="02020603050405020304" pitchFamily="18" charset="0"/>
                <a:cs typeface="Times New Roman" panose="02020603050405020304" pitchFamily="18" charset="0"/>
                <a:hlinkClick r:id="rId2"/>
              </a:rPr>
              <a:t>using-pdsa-model</a:t>
            </a:r>
            <a:r>
              <a:rPr lang="en-US" sz="2300" u="sng" dirty="0">
                <a:solidFill>
                  <a:srgbClr val="0563C1"/>
                </a:solidFill>
                <a:effectLst/>
                <a:latin typeface="+mn-lt"/>
                <a:ea typeface="Times New Roman" panose="02020603050405020304" pitchFamily="18" charset="0"/>
                <a:cs typeface="Times New Roman" panose="02020603050405020304" pitchFamily="18" charset="0"/>
                <a:hlinkClick r:id="rId2"/>
              </a:rPr>
              <a:t>-correctly/</a:t>
            </a:r>
            <a:r>
              <a:rPr lang="en-US" sz="2300" u="sng" dirty="0" err="1">
                <a:solidFill>
                  <a:srgbClr val="0563C1"/>
                </a:solidFill>
                <a:effectLst/>
                <a:latin typeface="+mn-lt"/>
                <a:ea typeface="Times New Roman" panose="02020603050405020304" pitchFamily="18" charset="0"/>
                <a:cs typeface="Times New Roman" panose="02020603050405020304" pitchFamily="18" charset="0"/>
                <a:hlinkClick r:id="rId2"/>
              </a:rPr>
              <a:t>docview</a:t>
            </a:r>
            <a:r>
              <a:rPr lang="en-US" sz="2300" u="sng" dirty="0">
                <a:solidFill>
                  <a:srgbClr val="0563C1"/>
                </a:solidFill>
                <a:effectLst/>
                <a:latin typeface="+mn-lt"/>
                <a:ea typeface="Times New Roman" panose="02020603050405020304" pitchFamily="18" charset="0"/>
                <a:cs typeface="Times New Roman" panose="02020603050405020304" pitchFamily="18" charset="0"/>
                <a:hlinkClick r:id="rId2"/>
              </a:rPr>
              <a:t>/2497225422/se-2</a:t>
            </a:r>
            <a:r>
              <a:rPr lang="en-US" sz="2300" dirty="0">
                <a:effectLst/>
                <a:latin typeface="+mn-lt"/>
              </a:rPr>
              <a:t> </a:t>
            </a:r>
            <a:endParaRPr lang="en-US" sz="2300" b="0" i="0" dirty="0">
              <a:effectLst/>
              <a:latin typeface="+mn-lt"/>
            </a:endParaRPr>
          </a:p>
          <a:p>
            <a:endParaRPr lang="en-US" sz="2300" dirty="0">
              <a:latin typeface="+mn-lt"/>
            </a:endParaRPr>
          </a:p>
          <a:p>
            <a:r>
              <a:rPr lang="en-US" sz="2300" b="0" i="0" dirty="0" err="1">
                <a:effectLst/>
                <a:latin typeface="+mn-lt"/>
              </a:rPr>
              <a:t>Chakravarthy</a:t>
            </a:r>
            <a:r>
              <a:rPr lang="en-US" sz="2300" b="0" i="0" dirty="0">
                <a:effectLst/>
                <a:latin typeface="+mn-lt"/>
              </a:rPr>
              <a:t>, M., </a:t>
            </a:r>
            <a:r>
              <a:rPr lang="en-US" sz="2300" b="0" i="0" dirty="0" err="1">
                <a:effectLst/>
                <a:latin typeface="+mn-lt"/>
              </a:rPr>
              <a:t>Prabhakumar</a:t>
            </a:r>
            <a:r>
              <a:rPr lang="en-US" sz="2300" b="0" i="0" dirty="0">
                <a:effectLst/>
                <a:latin typeface="+mn-lt"/>
              </a:rPr>
              <a:t>, D., &amp; George, A. (2017). </a:t>
            </a:r>
            <a:r>
              <a:rPr lang="en-US" sz="2300" b="0" i="0" dirty="0" err="1">
                <a:effectLst/>
                <a:latin typeface="+mn-lt"/>
              </a:rPr>
              <a:t>Anaesthetic</a:t>
            </a:r>
            <a:r>
              <a:rPr lang="en-US" sz="2300" b="0" i="0" dirty="0">
                <a:effectLst/>
                <a:latin typeface="+mn-lt"/>
              </a:rPr>
              <a:t> consideration in patients with cardiac implantable electronic devices scheduled for surgery. Indian Journal of </a:t>
            </a:r>
            <a:r>
              <a:rPr lang="en-US" sz="2300" b="0" i="0" dirty="0" err="1">
                <a:effectLst/>
                <a:latin typeface="+mn-lt"/>
              </a:rPr>
              <a:t>Anaesthesia</a:t>
            </a:r>
            <a:r>
              <a:rPr lang="en-US" sz="2300" b="0" i="0" dirty="0">
                <a:effectLst/>
                <a:latin typeface="+mn-lt"/>
              </a:rPr>
              <a:t>, 61(9), 736–743. </a:t>
            </a:r>
            <a:r>
              <a:rPr lang="en-US" sz="2300" b="0" i="0" dirty="0">
                <a:effectLst/>
                <a:latin typeface="+mn-lt"/>
                <a:hlinkClick r:id="rId3"/>
              </a:rPr>
              <a:t>https://</a:t>
            </a:r>
            <a:r>
              <a:rPr lang="en-US" sz="2300" b="0" i="0" dirty="0" err="1">
                <a:effectLst/>
                <a:latin typeface="+mn-lt"/>
                <a:hlinkClick r:id="rId3"/>
              </a:rPr>
              <a:t>doi.org</a:t>
            </a:r>
            <a:r>
              <a:rPr lang="en-US" sz="2300" b="0" i="0" dirty="0">
                <a:effectLst/>
                <a:latin typeface="+mn-lt"/>
                <a:hlinkClick r:id="rId3"/>
              </a:rPr>
              <a:t>/10.4103/</a:t>
            </a:r>
            <a:r>
              <a:rPr lang="en-US" sz="2300" b="0" i="0" dirty="0" err="1">
                <a:effectLst/>
                <a:latin typeface="+mn-lt"/>
                <a:hlinkClick r:id="rId3"/>
              </a:rPr>
              <a:t>ija.IJA_346_17</a:t>
            </a:r>
            <a:endParaRPr lang="en-US" sz="2300" b="0" i="0" dirty="0">
              <a:effectLst/>
              <a:latin typeface="+mn-lt"/>
            </a:endParaRPr>
          </a:p>
          <a:p>
            <a:endParaRPr lang="en-US" sz="2300" dirty="0">
              <a:effectLst/>
              <a:latin typeface="+mn-lt"/>
            </a:endParaRPr>
          </a:p>
          <a:p>
            <a:r>
              <a:rPr lang="en-US" sz="2300" dirty="0">
                <a:solidFill>
                  <a:srgbClr val="212121"/>
                </a:solidFill>
                <a:effectLst/>
                <a:latin typeface="+mn-lt"/>
                <a:ea typeface="Times New Roman" panose="02020603050405020304" pitchFamily="18" charset="0"/>
                <a:cs typeface="Times New Roman" panose="02020603050405020304" pitchFamily="18" charset="0"/>
              </a:rPr>
              <a:t>Feldman, J. B., &amp; Stone, M. E. (2020). Anesthesia teams managing pacemakers and ICDs for the perioperative period: Enhanced patient safety and improved workflows. </a:t>
            </a:r>
            <a:r>
              <a:rPr lang="en-US" sz="2300" i="1" dirty="0">
                <a:solidFill>
                  <a:srgbClr val="212121"/>
                </a:solidFill>
                <a:effectLst/>
                <a:latin typeface="+mn-lt"/>
                <a:ea typeface="Times New Roman" panose="02020603050405020304" pitchFamily="18" charset="0"/>
                <a:cs typeface="Times New Roman" panose="02020603050405020304" pitchFamily="18" charset="0"/>
              </a:rPr>
              <a:t>Current Opinion in </a:t>
            </a:r>
            <a:r>
              <a:rPr lang="en-US" sz="2300" i="1" dirty="0" err="1">
                <a:solidFill>
                  <a:srgbClr val="212121"/>
                </a:solidFill>
                <a:effectLst/>
                <a:latin typeface="+mn-lt"/>
                <a:ea typeface="Times New Roman" panose="02020603050405020304" pitchFamily="18" charset="0"/>
                <a:cs typeface="Times New Roman" panose="02020603050405020304" pitchFamily="18" charset="0"/>
              </a:rPr>
              <a:t>Anaesthesiology</a:t>
            </a:r>
            <a:r>
              <a:rPr lang="en-US" sz="2300" dirty="0">
                <a:solidFill>
                  <a:srgbClr val="212121"/>
                </a:solidFill>
                <a:effectLst/>
                <a:latin typeface="+mn-lt"/>
                <a:ea typeface="Times New Roman" panose="02020603050405020304" pitchFamily="18" charset="0"/>
                <a:cs typeface="Times New Roman" panose="02020603050405020304" pitchFamily="18" charset="0"/>
              </a:rPr>
              <a:t>, </a:t>
            </a:r>
            <a:r>
              <a:rPr lang="en-US" sz="2300" i="1" dirty="0">
                <a:solidFill>
                  <a:srgbClr val="212121"/>
                </a:solidFill>
                <a:effectLst/>
                <a:latin typeface="+mn-lt"/>
                <a:ea typeface="Times New Roman" panose="02020603050405020304" pitchFamily="18" charset="0"/>
                <a:cs typeface="Times New Roman" panose="02020603050405020304" pitchFamily="18" charset="0"/>
              </a:rPr>
              <a:t>33</a:t>
            </a:r>
            <a:r>
              <a:rPr lang="en-US" sz="2300" dirty="0">
                <a:solidFill>
                  <a:srgbClr val="212121"/>
                </a:solidFill>
                <a:effectLst/>
                <a:latin typeface="+mn-lt"/>
                <a:ea typeface="Times New Roman" panose="02020603050405020304" pitchFamily="18" charset="0"/>
                <a:cs typeface="Times New Roman" panose="02020603050405020304" pitchFamily="18" charset="0"/>
              </a:rPr>
              <a:t>(3), 441–447. </a:t>
            </a:r>
            <a:r>
              <a:rPr lang="en-US" sz="2300" u="sng" dirty="0">
                <a:solidFill>
                  <a:srgbClr val="0563C1"/>
                </a:solidFill>
                <a:effectLst/>
                <a:latin typeface="+mn-lt"/>
                <a:ea typeface="Times New Roman" panose="02020603050405020304" pitchFamily="18" charset="0"/>
                <a:cs typeface="Times New Roman" panose="02020603050405020304" pitchFamily="18" charset="0"/>
                <a:hlinkClick r:id="rId4"/>
              </a:rPr>
              <a:t>https://</a:t>
            </a:r>
            <a:r>
              <a:rPr lang="en-US" sz="2300" u="sng" dirty="0" err="1">
                <a:solidFill>
                  <a:srgbClr val="0563C1"/>
                </a:solidFill>
                <a:effectLst/>
                <a:latin typeface="+mn-lt"/>
                <a:ea typeface="Times New Roman" panose="02020603050405020304" pitchFamily="18" charset="0"/>
                <a:cs typeface="Times New Roman" panose="02020603050405020304" pitchFamily="18" charset="0"/>
                <a:hlinkClick r:id="rId4"/>
              </a:rPr>
              <a:t>doi.org</a:t>
            </a:r>
            <a:r>
              <a:rPr lang="en-US" sz="2300" u="sng" dirty="0">
                <a:solidFill>
                  <a:srgbClr val="0563C1"/>
                </a:solidFill>
                <a:effectLst/>
                <a:latin typeface="+mn-lt"/>
                <a:ea typeface="Times New Roman" panose="02020603050405020304" pitchFamily="18" charset="0"/>
                <a:cs typeface="Times New Roman" panose="02020603050405020304" pitchFamily="18" charset="0"/>
                <a:hlinkClick r:id="rId4"/>
              </a:rPr>
              <a:t>/10.1097/ACO.0000000000000856</a:t>
            </a:r>
            <a:endParaRPr lang="en-US" sz="2300" dirty="0">
              <a:effectLst/>
              <a:latin typeface="+mn-lt"/>
              <a:ea typeface="Calibri" panose="020F0502020204030204" pitchFamily="34" charset="0"/>
              <a:cs typeface="Times New Roman" panose="02020603050405020304" pitchFamily="18" charset="0"/>
            </a:endParaRPr>
          </a:p>
          <a:p>
            <a:endParaRPr lang="en-US" sz="2300" dirty="0">
              <a:effectLst/>
              <a:latin typeface="+mn-lt"/>
            </a:endParaRPr>
          </a:p>
          <a:p>
            <a:r>
              <a:rPr lang="en-US" sz="2300" b="0" i="0" dirty="0" err="1">
                <a:effectLst/>
                <a:latin typeface="+mn-lt"/>
              </a:rPr>
              <a:t>Greenspon</a:t>
            </a:r>
            <a:r>
              <a:rPr lang="en-US" sz="2300" b="0" i="0" dirty="0">
                <a:effectLst/>
                <a:latin typeface="+mn-lt"/>
              </a:rPr>
              <a:t>, A. J., Patel, J. D., </a:t>
            </a:r>
            <a:r>
              <a:rPr lang="en-US" sz="2300" b="0" i="0" dirty="0" err="1">
                <a:effectLst/>
                <a:latin typeface="+mn-lt"/>
              </a:rPr>
              <a:t>Lau</a:t>
            </a:r>
            <a:r>
              <a:rPr lang="en-US" sz="2300" b="0" i="0" dirty="0">
                <a:effectLst/>
                <a:latin typeface="+mn-lt"/>
              </a:rPr>
              <a:t>, E., Ochoa, J. A., Frisch, D. R., Ho, R. T., </a:t>
            </a:r>
            <a:r>
              <a:rPr lang="en-US" sz="2300" b="0" i="0" dirty="0" err="1">
                <a:effectLst/>
                <a:latin typeface="+mn-lt"/>
              </a:rPr>
              <a:t>Pavri</a:t>
            </a:r>
            <a:r>
              <a:rPr lang="en-US" sz="2300" b="0" i="0" dirty="0">
                <a:effectLst/>
                <a:latin typeface="+mn-lt"/>
              </a:rPr>
              <a:t>, B. B., &amp; Kurtz, S. M. (2011). 16-year trends in the infection burden for pacemakers and implantable </a:t>
            </a:r>
            <a:r>
              <a:rPr lang="en-US" sz="2300" b="0" i="0" dirty="0" err="1">
                <a:effectLst/>
                <a:latin typeface="+mn-lt"/>
              </a:rPr>
              <a:t>cardioverter</a:t>
            </a:r>
            <a:r>
              <a:rPr lang="en-US" sz="2300" b="0" i="0" dirty="0">
                <a:effectLst/>
                <a:latin typeface="+mn-lt"/>
              </a:rPr>
              <a:t>-defibrillators in the United States 1993 to 2008. Journal of the American College of Cardiology, 58(10), 1001–1006. </a:t>
            </a:r>
            <a:r>
              <a:rPr lang="en-US" sz="2300" b="0" i="0" dirty="0">
                <a:effectLst/>
                <a:latin typeface="+mn-lt"/>
                <a:hlinkClick r:id="rId5"/>
              </a:rPr>
              <a:t>https://</a:t>
            </a:r>
            <a:r>
              <a:rPr lang="en-US" sz="2300" b="0" i="0" dirty="0" err="1">
                <a:effectLst/>
                <a:latin typeface="+mn-lt"/>
                <a:hlinkClick r:id="rId5"/>
              </a:rPr>
              <a:t>doi.org</a:t>
            </a:r>
            <a:r>
              <a:rPr lang="en-US" sz="2300" b="0" i="0" dirty="0">
                <a:effectLst/>
                <a:latin typeface="+mn-lt"/>
                <a:hlinkClick r:id="rId5"/>
              </a:rPr>
              <a:t>/10.1016/</a:t>
            </a:r>
            <a:r>
              <a:rPr lang="en-US" sz="2300" b="0" i="0" dirty="0" err="1">
                <a:effectLst/>
                <a:latin typeface="+mn-lt"/>
                <a:hlinkClick r:id="rId5"/>
              </a:rPr>
              <a:t>j.jacc.2011.04.033</a:t>
            </a:r>
            <a:endParaRPr lang="en-US" sz="2300" b="0" i="0" dirty="0">
              <a:effectLst/>
              <a:latin typeface="+mn-lt"/>
            </a:endParaRPr>
          </a:p>
          <a:p>
            <a:endParaRPr lang="en-US" sz="2000" dirty="0">
              <a:effectLst/>
              <a:latin typeface="+mn-lt"/>
            </a:endParaRPr>
          </a:p>
        </p:txBody>
      </p:sp>
      <p:pic>
        <p:nvPicPr>
          <p:cNvPr id="4" name="Picture 3">
            <a:extLst>
              <a:ext uri="{FF2B5EF4-FFF2-40B4-BE49-F238E27FC236}">
                <a16:creationId xmlns:a16="http://schemas.microsoft.com/office/drawing/2014/main" id="{9AFC199B-BD44-4C43-BFA9-62855DE4491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71600" y="1178069"/>
            <a:ext cx="8004541" cy="2936731"/>
          </a:xfrm>
          <a:prstGeom prst="rect">
            <a:avLst/>
          </a:prstGeom>
        </p:spPr>
      </p:pic>
      <p:pic>
        <p:nvPicPr>
          <p:cNvPr id="5" name="Picture 4" descr="A picture containing text, screenshot, diagram, purple&#10;&#10;Description automatically generated">
            <a:extLst>
              <a:ext uri="{FF2B5EF4-FFF2-40B4-BE49-F238E27FC236}">
                <a16:creationId xmlns:a16="http://schemas.microsoft.com/office/drawing/2014/main" id="{656973A1-83DC-5907-F3EF-7AD6F2F9AF6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751998" y="21057697"/>
            <a:ext cx="17552982" cy="11179665"/>
          </a:xfrm>
          <a:prstGeom prst="rect">
            <a:avLst/>
          </a:prstGeom>
        </p:spPr>
      </p:pic>
      <p:pic>
        <p:nvPicPr>
          <p:cNvPr id="6" name="Picture 5" descr="A picture containing screenshot, circle, text, diagram&#10;&#10;Description automatically generated">
            <a:extLst>
              <a:ext uri="{FF2B5EF4-FFF2-40B4-BE49-F238E27FC236}">
                <a16:creationId xmlns:a16="http://schemas.microsoft.com/office/drawing/2014/main" id="{90BA7A23-5302-F882-8F29-814DE648DD2F}"/>
              </a:ext>
            </a:extLst>
          </p:cNvPr>
          <p:cNvPicPr>
            <a:picLocks noChangeAspect="1"/>
          </p:cNvPicPr>
          <p:nvPr/>
        </p:nvPicPr>
        <p:blipFill rotWithShape="1">
          <a:blip r:embed="rId8">
            <a:extLst>
              <a:ext uri="{28A0092B-C50C-407E-A947-70E740481C1C}">
                <a14:useLocalDpi xmlns:a14="http://schemas.microsoft.com/office/drawing/2010/main" val="0"/>
              </a:ext>
            </a:extLst>
          </a:blip>
          <a:srcRect t="1621" b="1264"/>
          <a:stretch/>
        </p:blipFill>
        <p:spPr>
          <a:xfrm>
            <a:off x="11790509" y="8062360"/>
            <a:ext cx="17514472" cy="10702248"/>
          </a:xfrm>
          <a:prstGeom prst="rect">
            <a:avLst/>
          </a:prstGeom>
        </p:spPr>
      </p:pic>
      <p:pic>
        <p:nvPicPr>
          <p:cNvPr id="2" name="Picture 2">
            <a:extLst>
              <a:ext uri="{FF2B5EF4-FFF2-40B4-BE49-F238E27FC236}">
                <a16:creationId xmlns:a16="http://schemas.microsoft.com/office/drawing/2014/main" id="{9E479382-E647-D8AC-6AB7-468A6FA6391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9695697" y="6344296"/>
            <a:ext cx="13308091" cy="9604077"/>
          </a:xfrm>
          <a:prstGeom prst="rect">
            <a:avLst/>
          </a:prstGeom>
        </p:spPr>
      </p:pic>
      <p:sp>
        <p:nvSpPr>
          <p:cNvPr id="13" name="Rectangle 37">
            <a:extLst>
              <a:ext uri="{FF2B5EF4-FFF2-40B4-BE49-F238E27FC236}">
                <a16:creationId xmlns:a16="http://schemas.microsoft.com/office/drawing/2014/main" id="{7CE335F5-693E-D926-A578-C0BF998DE5EA}"/>
              </a:ext>
            </a:extLst>
          </p:cNvPr>
          <p:cNvSpPr>
            <a:spLocks noChangeArrowheads="1"/>
          </p:cNvSpPr>
          <p:nvPr/>
        </p:nvSpPr>
        <p:spPr bwMode="auto">
          <a:xfrm>
            <a:off x="30556207" y="5471034"/>
            <a:ext cx="11915924" cy="82739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11" name="Text Box 51">
            <a:extLst>
              <a:ext uri="{FF2B5EF4-FFF2-40B4-BE49-F238E27FC236}">
                <a16:creationId xmlns:a16="http://schemas.microsoft.com/office/drawing/2014/main" id="{06F6521B-C5B3-AD5A-0A63-2E781248D35D}"/>
              </a:ext>
            </a:extLst>
          </p:cNvPr>
          <p:cNvSpPr txBox="1">
            <a:spLocks noChangeArrowheads="1"/>
          </p:cNvSpPr>
          <p:nvPr/>
        </p:nvSpPr>
        <p:spPr bwMode="auto">
          <a:xfrm>
            <a:off x="29946601" y="5257800"/>
            <a:ext cx="11915925"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INTERVENTION</a:t>
            </a:r>
            <a:endParaRPr lang="en-US" sz="3257" dirty="0">
              <a:latin typeface="Times New Roman" pitchFamily="18" charset="0"/>
            </a:endParaRP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447</TotalTime>
  <Words>887</Words>
  <Application>Microsoft Office PowerPoint</Application>
  <PresentationFormat>Custom</PresentationFormat>
  <Paragraphs>62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PowerPoint Presentation</vt:lpstr>
    </vt:vector>
  </TitlesOfParts>
  <Company>East Carolina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EltonC</dc:creator>
  <cp:lastModifiedBy>Mizell, Coley B</cp:lastModifiedBy>
  <cp:revision>68</cp:revision>
  <dcterms:created xsi:type="dcterms:W3CDTF">2005-01-10T15:51:10Z</dcterms:created>
  <dcterms:modified xsi:type="dcterms:W3CDTF">2023-11-15T22:49:26Z</dcterms:modified>
</cp:coreProperties>
</file>