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EE91B68-A7C2-2CE4-311D-3A7842C957A8}" name="Tyler Craney" initials="TC" userId="98b0822cd5d28b9c" providerId="Windows Live"/>
  <p188:author id="{BCECF3F1-2697-E432-559D-7777DA84882A}" name="Roebuck, Nikki" initials="RN" userId="S::roebuckn23@ecu.edu::32528328-6c03-4ab9-9c5f-5ed81d02c8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2E"/>
    <a:srgbClr val="502D7F"/>
    <a:srgbClr val="333333"/>
    <a:srgbClr val="FFCC18"/>
    <a:srgbClr val="6902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62" autoAdjust="0"/>
    <p:restoredTop sz="94139" autoAdjust="0"/>
  </p:normalViewPr>
  <p:slideViewPr>
    <p:cSldViewPr>
      <p:cViewPr>
        <p:scale>
          <a:sx n="34" d="100"/>
          <a:sy n="34" d="100"/>
        </p:scale>
        <p:origin x="840" y="-248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5769"/>
            <a:ext cx="37306250" cy="70566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4033"/>
            <a:ext cx="30724475" cy="8411936"/>
          </a:xfrm>
        </p:spPr>
        <p:txBody>
          <a:bodyPr/>
          <a:lstStyle>
            <a:lvl1pPr marL="0" indent="0" algn="ctr">
              <a:buNone/>
              <a:defRPr/>
            </a:lvl1pPr>
            <a:lvl2pPr marL="391866" indent="0" algn="ctr">
              <a:buNone/>
              <a:defRPr/>
            </a:lvl2pPr>
            <a:lvl3pPr marL="783732" indent="0" algn="ctr">
              <a:buNone/>
              <a:defRPr/>
            </a:lvl3pPr>
            <a:lvl4pPr marL="1175598" indent="0" algn="ctr">
              <a:buNone/>
              <a:defRPr/>
            </a:lvl4pPr>
            <a:lvl5pPr marL="1567464" indent="0" algn="ctr">
              <a:buNone/>
              <a:defRPr/>
            </a:lvl5pPr>
            <a:lvl6pPr marL="1959331" indent="0" algn="ctr">
              <a:buNone/>
              <a:defRPr/>
            </a:lvl6pPr>
            <a:lvl7pPr marL="2351197" indent="0" algn="ctr">
              <a:buNone/>
              <a:defRPr/>
            </a:lvl7pPr>
            <a:lvl8pPr marL="2743063" indent="0" algn="ctr">
              <a:buNone/>
              <a:defRPr/>
            </a:lvl8pPr>
            <a:lvl9pPr marL="313492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19969-28E2-44A5-A853-9ED6194190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11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B0F42-4D17-46DA-BD1B-2429061E87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03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38" y="1317172"/>
            <a:ext cx="9874250" cy="28087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5514" y="1317172"/>
            <a:ext cx="29473525" cy="280878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A5B34-6F48-4D25-A9CD-F4ECFCE5AA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60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79C9B-77CE-48B4-B28A-FD5EF27758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06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665"/>
            <a:ext cx="37307838" cy="6536871"/>
          </a:xfrm>
        </p:spPr>
        <p:txBody>
          <a:bodyPr anchor="t"/>
          <a:lstStyle>
            <a:lvl1pPr algn="l">
              <a:defRPr sz="342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764"/>
            <a:ext cx="37307838" cy="7200900"/>
          </a:xfrm>
        </p:spPr>
        <p:txBody>
          <a:bodyPr anchor="b"/>
          <a:lstStyle>
            <a:lvl1pPr marL="0" indent="0">
              <a:buNone/>
              <a:defRPr sz="1714"/>
            </a:lvl1pPr>
            <a:lvl2pPr marL="391866" indent="0">
              <a:buNone/>
              <a:defRPr sz="1543"/>
            </a:lvl2pPr>
            <a:lvl3pPr marL="783732" indent="0">
              <a:buNone/>
              <a:defRPr sz="1371"/>
            </a:lvl3pPr>
            <a:lvl4pPr marL="1175598" indent="0">
              <a:buNone/>
              <a:defRPr sz="1200"/>
            </a:lvl4pPr>
            <a:lvl5pPr marL="1567464" indent="0">
              <a:buNone/>
              <a:defRPr sz="1200"/>
            </a:lvl5pPr>
            <a:lvl6pPr marL="1959331" indent="0">
              <a:buNone/>
              <a:defRPr sz="1200"/>
            </a:lvl6pPr>
            <a:lvl7pPr marL="2351197" indent="0">
              <a:buNone/>
              <a:defRPr sz="1200"/>
            </a:lvl7pPr>
            <a:lvl8pPr marL="2743063" indent="0">
              <a:buNone/>
              <a:defRPr sz="1200"/>
            </a:lvl8pPr>
            <a:lvl9pPr marL="31349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A2701-DB6E-458F-8330-4F0C30EDC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01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5514" y="7679872"/>
            <a:ext cx="19673887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7679872"/>
            <a:ext cx="19673888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6224D-36D6-4F45-BC4D-24940C4142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17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8533"/>
            <a:ext cx="3950335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8269"/>
            <a:ext cx="19392900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9" y="7368269"/>
            <a:ext cx="19400837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9" y="10439400"/>
            <a:ext cx="19400837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05705-DD69-44E0-A8C7-4A6E267F8A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15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3703E-C6F2-4EA9-99C7-52BE101372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833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0E3B2-E9B2-4CD1-A2DA-540293DB5B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25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0369"/>
            <a:ext cx="14439900" cy="5577567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0369"/>
            <a:ext cx="24536400" cy="28094667"/>
          </a:xfrm>
        </p:spPr>
        <p:txBody>
          <a:bodyPr/>
          <a:lstStyle>
            <a:lvl1pPr>
              <a:defRPr sz="2743"/>
            </a:lvl1pPr>
            <a:lvl2pPr>
              <a:defRPr sz="2400"/>
            </a:lvl2pPr>
            <a:lvl3pPr>
              <a:defRPr sz="2057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7936"/>
            <a:ext cx="14439900" cy="22517100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78681-8F5A-4039-87B7-2117A3A26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46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4" y="23042336"/>
            <a:ext cx="26335037" cy="2721429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4" y="2941865"/>
            <a:ext cx="26335037" cy="19750768"/>
          </a:xfrm>
        </p:spPr>
        <p:txBody>
          <a:bodyPr/>
          <a:lstStyle>
            <a:lvl1pPr marL="0" indent="0">
              <a:buNone/>
              <a:defRPr sz="2743"/>
            </a:lvl1pPr>
            <a:lvl2pPr marL="391866" indent="0">
              <a:buNone/>
              <a:defRPr sz="2400"/>
            </a:lvl2pPr>
            <a:lvl3pPr marL="783732" indent="0">
              <a:buNone/>
              <a:defRPr sz="2057"/>
            </a:lvl3pPr>
            <a:lvl4pPr marL="1175598" indent="0">
              <a:buNone/>
              <a:defRPr sz="1714"/>
            </a:lvl4pPr>
            <a:lvl5pPr marL="1567464" indent="0">
              <a:buNone/>
              <a:defRPr sz="1714"/>
            </a:lvl5pPr>
            <a:lvl6pPr marL="1959331" indent="0">
              <a:buNone/>
              <a:defRPr sz="1714"/>
            </a:lvl6pPr>
            <a:lvl7pPr marL="2351197" indent="0">
              <a:buNone/>
              <a:defRPr sz="1714"/>
            </a:lvl7pPr>
            <a:lvl8pPr marL="2743063" indent="0">
              <a:buNone/>
              <a:defRPr sz="1714"/>
            </a:lvl8pPr>
            <a:lvl9pPr marL="3134929" indent="0">
              <a:buNone/>
              <a:defRPr sz="1714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4" y="25763765"/>
            <a:ext cx="26335037" cy="3863068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2026-9697-4905-82BA-4DE817F0BC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54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317625"/>
            <a:ext cx="395001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5513" y="7680325"/>
            <a:ext cx="39500175" cy="2172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55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113" y="29976763"/>
            <a:ext cx="138969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63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600" smtClean="0"/>
            </a:lvl1pPr>
          </a:lstStyle>
          <a:p>
            <a:pPr>
              <a:defRPr/>
            </a:pPr>
            <a:fld id="{CAE537AD-9BB0-4881-8848-C6BA09023D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2pPr>
      <a:lvl3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3pPr>
      <a:lvl4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4pPr>
      <a:lvl5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5pPr>
      <a:lvl6pPr marL="391866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6pPr>
      <a:lvl7pPr marL="783732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7pPr>
      <a:lvl8pPr marL="1175598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8pPr>
      <a:lvl9pPr marL="1567464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9pPr>
    </p:titleStyle>
    <p:bodyStyle>
      <a:lvl1pPr marL="1617663" indent="-161766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5100">
          <a:solidFill>
            <a:schemeClr val="tx1"/>
          </a:solidFill>
          <a:latin typeface="+mn-lt"/>
          <a:ea typeface="+mn-ea"/>
          <a:cs typeface="+mn-cs"/>
        </a:defRPr>
      </a:lvl1pPr>
      <a:lvl2pPr marL="3503613" indent="-1346200" algn="l" defTabSz="4313238" rtl="0" eaLnBrk="0" fontAlgn="base" hangingPunct="0">
        <a:spcBef>
          <a:spcPct val="20000"/>
        </a:spcBef>
        <a:spcAft>
          <a:spcPct val="0"/>
        </a:spcAft>
        <a:buChar char="–"/>
        <a:defRPr sz="13200">
          <a:solidFill>
            <a:schemeClr val="tx1"/>
          </a:solidFill>
          <a:latin typeface="+mn-lt"/>
        </a:defRPr>
      </a:lvl2pPr>
      <a:lvl3pPr marL="5391150" indent="-107791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1300">
          <a:solidFill>
            <a:schemeClr val="tx1"/>
          </a:solidFill>
          <a:latin typeface="+mn-lt"/>
        </a:defRPr>
      </a:lvl3pPr>
      <a:lvl4pPr marL="7548563" indent="-1076325" algn="l" defTabSz="4313238" rtl="0" eaLnBrk="0" fontAlgn="base" hangingPunct="0">
        <a:spcBef>
          <a:spcPct val="20000"/>
        </a:spcBef>
        <a:spcAft>
          <a:spcPct val="0"/>
        </a:spcAft>
        <a:buChar char="–"/>
        <a:defRPr sz="9500">
          <a:solidFill>
            <a:schemeClr val="tx1"/>
          </a:solidFill>
          <a:latin typeface="+mn-lt"/>
        </a:defRPr>
      </a:lvl4pPr>
      <a:lvl5pPr marL="9702800" indent="-1074738" algn="l" defTabSz="4313238" rtl="0" eaLnBrk="0" fontAlgn="base" hangingPunct="0">
        <a:spcBef>
          <a:spcPct val="20000"/>
        </a:spcBef>
        <a:spcAft>
          <a:spcPct val="0"/>
        </a:spcAft>
        <a:buChar char="»"/>
        <a:defRPr sz="9500">
          <a:solidFill>
            <a:schemeClr val="tx1"/>
          </a:solidFill>
          <a:latin typeface="+mn-lt"/>
        </a:defRPr>
      </a:lvl5pPr>
      <a:lvl6pPr marL="10095995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6pPr>
      <a:lvl7pPr marL="10487861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7pPr>
      <a:lvl8pPr marL="10879727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8pPr>
      <a:lvl9pPr marL="11271594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91866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2pPr>
      <a:lvl3pPr marL="783732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3pPr>
      <a:lvl4pPr marL="1175598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4pPr>
      <a:lvl5pPr marL="1567464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5pPr>
      <a:lvl6pPr marL="1959331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6pPr>
      <a:lvl7pPr marL="2351197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7pPr>
      <a:lvl8pPr marL="2743063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8pPr>
      <a:lvl9pPr marL="3134929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doi.org/10.1111/j.1365-2044.2010.06331.x" TargetMode="External"/><Relationship Id="rId7" Type="http://schemas.openxmlformats.org/officeDocument/2006/relationships/image" Target="../media/image3.png"/><Relationship Id="rId2" Type="http://schemas.openxmlformats.org/officeDocument/2006/relationships/hyperlink" Target="https://www.cdc.gov/obesity/data/adult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tif"/><Relationship Id="rId4" Type="http://schemas.openxmlformats.org/officeDocument/2006/relationships/hyperlink" Target="https://doi.org/10.4103/sja.sja_351_21" TargetMode="Externa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5"/>
          <p:cNvSpPr>
            <a:spLocks noChangeArrowheads="1"/>
          </p:cNvSpPr>
          <p:nvPr/>
        </p:nvSpPr>
        <p:spPr bwMode="auto">
          <a:xfrm>
            <a:off x="15398291" y="5400707"/>
            <a:ext cx="16005174" cy="70485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>
              <a:cs typeface="Arial" panose="020B0604020202020204" pitchFamily="34" charset="0"/>
            </a:endParaRPr>
          </a:p>
        </p:txBody>
      </p:sp>
      <p:sp>
        <p:nvSpPr>
          <p:cNvPr id="2051" name="Rectangle 36"/>
          <p:cNvSpPr>
            <a:spLocks noChangeArrowheads="1"/>
          </p:cNvSpPr>
          <p:nvPr/>
        </p:nvSpPr>
        <p:spPr bwMode="auto">
          <a:xfrm>
            <a:off x="32304237" y="5083463"/>
            <a:ext cx="10129537" cy="804203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>
              <a:cs typeface="Arial" panose="020B0604020202020204" pitchFamily="34" charset="0"/>
            </a:endParaRPr>
          </a:p>
        </p:txBody>
      </p:sp>
      <p:sp>
        <p:nvSpPr>
          <p:cNvPr id="2052" name="Rectangle 37"/>
          <p:cNvSpPr>
            <a:spLocks noChangeArrowheads="1"/>
          </p:cNvSpPr>
          <p:nvPr/>
        </p:nvSpPr>
        <p:spPr bwMode="auto">
          <a:xfrm>
            <a:off x="32269512" y="17311760"/>
            <a:ext cx="10006270" cy="921055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>
              <a:cs typeface="Arial" panose="020B0604020202020204" pitchFamily="34" charset="0"/>
            </a:endParaRPr>
          </a:p>
        </p:txBody>
      </p:sp>
      <p:sp>
        <p:nvSpPr>
          <p:cNvPr id="2053" name="Rectangle 38"/>
          <p:cNvSpPr>
            <a:spLocks noChangeArrowheads="1"/>
          </p:cNvSpPr>
          <p:nvPr/>
        </p:nvSpPr>
        <p:spPr bwMode="auto">
          <a:xfrm>
            <a:off x="32420009" y="28032149"/>
            <a:ext cx="9944473" cy="920838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>
              <a:cs typeface="Arial" panose="020B0604020202020204" pitchFamily="34" charset="0"/>
            </a:endParaRPr>
          </a:p>
        </p:txBody>
      </p:sp>
      <p:sp>
        <p:nvSpPr>
          <p:cNvPr id="2056" name="Rectangle 39"/>
          <p:cNvSpPr>
            <a:spLocks noChangeArrowheads="1"/>
          </p:cNvSpPr>
          <p:nvPr/>
        </p:nvSpPr>
        <p:spPr bwMode="auto">
          <a:xfrm>
            <a:off x="1783204" y="5252616"/>
            <a:ext cx="10732940" cy="70485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>
              <a:cs typeface="Arial" panose="020B0604020202020204" pitchFamily="34" charset="0"/>
            </a:endParaRPr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871455" y="4905573"/>
            <a:ext cx="10731078" cy="70485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anose="020B0604020202020204" pitchFamily="34" charset="0"/>
              </a:rPr>
              <a:t>INTRODUCTION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3798090" y="5019061"/>
            <a:ext cx="16614779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anose="020B0604020202020204" pitchFamily="34" charset="0"/>
              </a:rPr>
              <a:t>RESULTS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31843623" y="4866436"/>
            <a:ext cx="10170768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anose="020B0604020202020204" pitchFamily="34" charset="0"/>
              </a:rPr>
              <a:t>DISCUSSION</a:t>
            </a:r>
            <a:endParaRPr lang="en-US" sz="3257" dirty="0">
              <a:cs typeface="Arial" panose="020B0604020202020204" pitchFamily="34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31927330" y="17093563"/>
            <a:ext cx="10006271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anose="020B0604020202020204" pitchFamily="34" charset="0"/>
              </a:rPr>
              <a:t>CONCLUSIONS</a:t>
            </a:r>
            <a:endParaRPr lang="en-US" sz="3257" dirty="0">
              <a:cs typeface="Arial" panose="020B0604020202020204" pitchFamily="34" charset="0"/>
            </a:endParaRP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31940790" y="27872031"/>
            <a:ext cx="9787521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anose="020B0604020202020204" pitchFamily="34" charset="0"/>
              </a:rPr>
              <a:t>REFERENCES</a:t>
            </a:r>
            <a:endParaRPr lang="en-US" sz="3257" dirty="0">
              <a:cs typeface="Arial" panose="020B0604020202020204" pitchFamily="34" charset="0"/>
            </a:endParaRPr>
          </a:p>
        </p:txBody>
      </p:sp>
      <p:sp>
        <p:nvSpPr>
          <p:cNvPr id="2067" name="Rectangle 57"/>
          <p:cNvSpPr>
            <a:spLocks noChangeArrowheads="1"/>
          </p:cNvSpPr>
          <p:nvPr/>
        </p:nvSpPr>
        <p:spPr bwMode="auto">
          <a:xfrm>
            <a:off x="457200" y="681038"/>
            <a:ext cx="42748200" cy="3890962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>
              <a:cs typeface="Arial" panose="020B0604020202020204" pitchFamily="34" charset="0"/>
            </a:endParaRPr>
          </a:p>
        </p:txBody>
      </p:sp>
      <p:sp>
        <p:nvSpPr>
          <p:cNvPr id="2068" name="Text Box 58"/>
          <p:cNvSpPr txBox="1">
            <a:spLocks noChangeArrowheads="1"/>
          </p:cNvSpPr>
          <p:nvPr/>
        </p:nvSpPr>
        <p:spPr bwMode="auto">
          <a:xfrm>
            <a:off x="8915401" y="696914"/>
            <a:ext cx="25603200" cy="389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30000"/>
              </a:spcBef>
              <a:defRPr/>
            </a:pPr>
            <a:r>
              <a:rPr lang="en-US" sz="4800" b="1" dirty="0">
                <a:solidFill>
                  <a:srgbClr val="FFC82E"/>
                </a:solidFill>
                <a:cs typeface="Arial" panose="020B0604020202020204" pitchFamily="34" charset="0"/>
              </a:rPr>
              <a:t>Assessing CRNAs’ Perceptions of the Adequacy of a Quick-Reference Guide for Evaluating Airways of Patients with Obesity: A Quality Improvement Project</a:t>
            </a:r>
            <a:endParaRPr lang="en-US" altLang="en-US" sz="6600" b="1" dirty="0">
              <a:solidFill>
                <a:srgbClr val="FFC82E"/>
              </a:solidFill>
              <a:cs typeface="Arial" panose="020B0604020202020204" pitchFamily="34" charset="0"/>
            </a:endParaRPr>
          </a:p>
          <a:p>
            <a:pPr algn="ctr">
              <a:spcBef>
                <a:spcPct val="30000"/>
              </a:spcBef>
              <a:defRPr/>
            </a:pPr>
            <a:r>
              <a:rPr lang="en-US" altLang="en-US" sz="5400" b="1" dirty="0">
                <a:solidFill>
                  <a:schemeClr val="bg1"/>
                </a:solidFill>
                <a:cs typeface="Arial" panose="020B0604020202020204" pitchFamily="34" charset="0"/>
              </a:rPr>
              <a:t>Tyler Craney, BSN, SRNA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5400" b="1" dirty="0">
                <a:solidFill>
                  <a:schemeClr val="bg1"/>
                </a:solidFill>
                <a:cs typeface="Arial" panose="020B0604020202020204" pitchFamily="34" charset="0"/>
              </a:rPr>
              <a:t>Maura McAuliffe, PhD, CRNA, FAAN, Project Chair</a:t>
            </a:r>
          </a:p>
        </p:txBody>
      </p:sp>
      <p:sp>
        <p:nvSpPr>
          <p:cNvPr id="2069" name="Rectangle 59"/>
          <p:cNvSpPr>
            <a:spLocks noChangeArrowheads="1"/>
          </p:cNvSpPr>
          <p:nvPr/>
        </p:nvSpPr>
        <p:spPr bwMode="auto">
          <a:xfrm>
            <a:off x="32804100" y="1600200"/>
            <a:ext cx="9813925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  <a:cs typeface="Arial" panose="020B0604020202020204" pitchFamily="34" charset="0"/>
              </a:rPr>
              <a:t>Nurse Anesthesia Program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  <a:cs typeface="Arial" panose="020B0604020202020204" pitchFamily="34" charset="0"/>
              </a:rPr>
              <a:t>College of Nursing, East Carolina University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  <a:cs typeface="Arial" panose="020B0604020202020204" pitchFamily="34" charset="0"/>
              </a:rPr>
              <a:t>Greenville, North Carolina 27858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  <a:cs typeface="Arial" panose="020B0604020202020204" pitchFamily="34" charset="0"/>
              </a:rPr>
              <a:t>craneyt21@students.ecu.edu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endParaRPr lang="en-US" altLang="en-US" sz="3771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algn="r">
              <a:spcBef>
                <a:spcPct val="50000"/>
              </a:spcBef>
              <a:defRPr/>
            </a:pPr>
            <a:endParaRPr lang="en-US" altLang="en-US" sz="3257" dirty="0">
              <a:cs typeface="Arial" panose="020B0604020202020204" pitchFamily="34" charset="0"/>
            </a:endParaRPr>
          </a:p>
        </p:txBody>
      </p:sp>
      <p:sp>
        <p:nvSpPr>
          <p:cNvPr id="2071" name="Rectangle 63"/>
          <p:cNvSpPr>
            <a:spLocks noChangeArrowheads="1"/>
          </p:cNvSpPr>
          <p:nvPr/>
        </p:nvSpPr>
        <p:spPr bwMode="auto">
          <a:xfrm>
            <a:off x="1426059" y="15722899"/>
            <a:ext cx="11273989" cy="550295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>
              <a:cs typeface="Arial" panose="020B0604020202020204" pitchFamily="34" charset="0"/>
            </a:endParaRPr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559360" y="15230456"/>
            <a:ext cx="11272033" cy="70485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anose="020B0604020202020204" pitchFamily="34" charset="0"/>
              </a:rPr>
              <a:t>METHODS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7157" y="6169224"/>
            <a:ext cx="12834413" cy="8502431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The prevalence of obesity in the US is now over 40% (CDC, 2022).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People with obesity face increased risk of morbidity and mortality in the perioperative period, specifically related to airway management (Thota et al., 2022).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About 12% of anesthesia malpractice claims are related to airway and respiratory issues.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The purpose of this DNP QI project was to assess CRNAs’ perception of a newly developed QRG as a useful tool for their practice as it pertains to airway assessment in patients with obesity.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Knowledge gained from this pilot project could be used in future quality improvement and policy efforts aimed at improving anesthesia care of patients with obesity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87157" y="16645207"/>
            <a:ext cx="12834413" cy="4381068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Pre- and post-implementation survey design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A single plan, do, study, act cycle was completed.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The participants were emailed an educational presentation and provided with a QRG for discretionary use for a period of two-weeks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Data was collected via Qualtrics Surveys and analyzed with Microsoft Excel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798090" y="6744658"/>
            <a:ext cx="17605375" cy="25607962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endParaRPr lang="en-US" sz="3600" i="1" dirty="0"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927330" y="6202379"/>
            <a:ext cx="11404510" cy="10515474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Seven participants were included in the project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Five CRNAs completed the Pre-implementation survey while three completed the post-implementation survey.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CRNAs reported that at least 50% of their patients had obesity, pre- and post-implementation, which correlates with current population statistics.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All participants rated the QRG at least somewhat useful.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There was mixed data regarding the use of the ramping techniques for positioning patients with obesity; some always ramped while others never.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Most CRNAs indicated that they found the neck circumference to thyromental distance ratio assessment helpful post-implementation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POCUS was not used for airway assessments by any participants pre- or post-implementation, despite its high predictive value for difficult airways.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1927330" y="18650728"/>
            <a:ext cx="11404510" cy="8833795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The small number of participants and differing number of pre- and post-implementation survey responses making analysis of the data challenging.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CRNAs practice supports current evidence that not a sole assessment method is adequately predictive of a difficult airway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Current CRNA perceptions indicate that patients with obesity are more difficult to intubate despite evidence suggesting otherwise.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No CRNAs surveyed indicated that they currently used US to evaluate airways, while the majority indicated they would be interested in attending an in-service on its use.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Future PDSA cycles should focus on the education of CRNAs on the use of US in airway assessment.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1927330" y="29335177"/>
            <a:ext cx="11404510" cy="2931417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algn="l"/>
            <a:r>
              <a:rPr lang="en-US" sz="20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cs typeface="Arial" panose="020B0604020202020204" pitchFamily="34" charset="0"/>
              </a:rPr>
              <a:t>Centers for Disease Control and Prevention. (2022). </a:t>
            </a:r>
            <a:r>
              <a:rPr lang="en-US" sz="20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cs typeface="Arial" panose="020B0604020202020204" pitchFamily="34" charset="0"/>
              </a:rPr>
              <a:t>Obesity is a Common, Serious, and Costly Disease. </a:t>
            </a:r>
            <a:r>
              <a:rPr lang="en-US" sz="20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cs typeface="Arial" panose="020B0604020202020204" pitchFamily="34" charset="0"/>
              </a:rPr>
              <a:t>Centers for Disease Control and Prevention. </a:t>
            </a:r>
            <a:r>
              <a:rPr lang="en-US" sz="2000" b="0" i="0" u="none" strike="noStrike" dirty="0">
                <a:solidFill>
                  <a:srgbClr val="0066CC"/>
                </a:solidFill>
                <a:effectLst/>
                <a:highlight>
                  <a:srgbClr val="FFFFFF"/>
                </a:highlight>
                <a:cs typeface="Arial" panose="020B0604020202020204" pitchFamily="34" charset="0"/>
                <a:hlinkClick r:id="rId2"/>
              </a:rPr>
              <a:t>https://www.cdc.gov/obesity/data/adult.html</a:t>
            </a:r>
            <a:endParaRPr lang="en-US" sz="2000" b="0" i="0" dirty="0">
              <a:solidFill>
                <a:srgbClr val="000000"/>
              </a:solidFill>
              <a:effectLst/>
              <a:highlight>
                <a:srgbClr val="FFFFFF"/>
              </a:highlight>
              <a:cs typeface="Arial" panose="020B0604020202020204" pitchFamily="34" charset="0"/>
            </a:endParaRPr>
          </a:p>
          <a:p>
            <a:pPr algn="l"/>
            <a:r>
              <a:rPr lang="en-US" sz="20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cs typeface="Arial" panose="020B0604020202020204" pitchFamily="34" charset="0"/>
              </a:rPr>
              <a:t>Cook, T. M., Scott, S., &amp; Mihai, R. (2010). Litigation related to airway and respiratory complications of anaesthesia: An analysis of claims against the NHS in England 1995–2007.</a:t>
            </a:r>
            <a:r>
              <a:rPr lang="en-US" sz="20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cs typeface="Arial" panose="020B0604020202020204" pitchFamily="34" charset="0"/>
              </a:rPr>
              <a:t> Anaesthesia, 65</a:t>
            </a:r>
            <a:r>
              <a:rPr lang="en-US" sz="20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cs typeface="Arial" panose="020B0604020202020204" pitchFamily="34" charset="0"/>
              </a:rPr>
              <a:t>(6), 556-563. </a:t>
            </a:r>
            <a:r>
              <a:rPr lang="en-US" sz="2000" b="0" i="0" u="none" strike="noStrike" dirty="0">
                <a:solidFill>
                  <a:srgbClr val="0066CC"/>
                </a:solidFill>
                <a:effectLst/>
                <a:highlight>
                  <a:srgbClr val="FFFFFF"/>
                </a:highlight>
                <a:cs typeface="Arial" panose="020B0604020202020204" pitchFamily="34" charset="0"/>
                <a:hlinkClick r:id="rId3"/>
              </a:rPr>
              <a:t>https://doi.org/10.1111/j.1365-2044.2010.06331.x</a:t>
            </a:r>
            <a:endParaRPr lang="en-US" sz="2000" b="0" i="0" dirty="0">
              <a:solidFill>
                <a:srgbClr val="000000"/>
              </a:solidFill>
              <a:effectLst/>
              <a:highlight>
                <a:srgbClr val="FFFFFF"/>
              </a:highlight>
              <a:cs typeface="Arial" panose="020B0604020202020204" pitchFamily="34" charset="0"/>
            </a:endParaRPr>
          </a:p>
          <a:p>
            <a:pPr algn="l"/>
            <a:r>
              <a:rPr lang="en-US" sz="20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cs typeface="Arial" panose="020B0604020202020204" pitchFamily="34" charset="0"/>
              </a:rPr>
              <a:t>Thota, B., Jan, K. M., Oh, M. W., &amp; Moon, T. S. (2022). Airway management in patients with obesity.</a:t>
            </a:r>
            <a:r>
              <a:rPr lang="en-US" sz="20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cs typeface="Arial" panose="020B0604020202020204" pitchFamily="34" charset="0"/>
              </a:rPr>
              <a:t> Saudi Journal of Anaesthesia, 16</a:t>
            </a:r>
            <a:r>
              <a:rPr lang="en-US" sz="20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cs typeface="Arial" panose="020B0604020202020204" pitchFamily="34" charset="0"/>
              </a:rPr>
              <a:t>(1), 76-81. </a:t>
            </a:r>
            <a:r>
              <a:rPr lang="en-US" sz="2000" b="0" i="0" u="none" strike="noStrike" dirty="0">
                <a:solidFill>
                  <a:srgbClr val="0066CC"/>
                </a:solidFill>
                <a:effectLst/>
                <a:highlight>
                  <a:srgbClr val="FFFFFF"/>
                </a:highlight>
                <a:cs typeface="Arial" panose="020B0604020202020204" pitchFamily="34" charset="0"/>
                <a:hlinkClick r:id="rId4"/>
              </a:rPr>
              <a:t>https://doi.org/10.4103/sja.sja_351_21</a:t>
            </a:r>
            <a:endParaRPr lang="en-US" sz="2000" b="0" i="0" dirty="0">
              <a:solidFill>
                <a:srgbClr val="000000"/>
              </a:solidFill>
              <a:effectLst/>
              <a:highlight>
                <a:srgbClr val="FFFFFF"/>
              </a:highlight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FC199B-BD44-4C43-BFA9-62855DE449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178069"/>
            <a:ext cx="8004541" cy="2936731"/>
          </a:xfrm>
          <a:prstGeom prst="rect">
            <a:avLst/>
          </a:prstGeom>
        </p:spPr>
      </p:pic>
      <p:pic>
        <p:nvPicPr>
          <p:cNvPr id="20" name="Picture 19" descr="A close-up of a medical chart&#10;&#10;Description automatically generated">
            <a:extLst>
              <a:ext uri="{FF2B5EF4-FFF2-40B4-BE49-F238E27FC236}">
                <a16:creationId xmlns:a16="http://schemas.microsoft.com/office/drawing/2014/main" id="{CAF666E2-6B6A-E975-8651-F6CFAC5BE4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6" y="21476979"/>
            <a:ext cx="6570833" cy="11114267"/>
          </a:xfrm>
          <a:prstGeom prst="rect">
            <a:avLst/>
          </a:prstGeom>
        </p:spPr>
      </p:pic>
      <p:pic>
        <p:nvPicPr>
          <p:cNvPr id="22" name="Picture 21" descr="A poster of a medical examination&#10;&#10;Description automatically generated">
            <a:extLst>
              <a:ext uri="{FF2B5EF4-FFF2-40B4-BE49-F238E27FC236}">
                <a16:creationId xmlns:a16="http://schemas.microsoft.com/office/drawing/2014/main" id="{05036BA1-DD13-CEFB-58D1-E708EEA3BD7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573" y="21476979"/>
            <a:ext cx="6183998" cy="11114266"/>
          </a:xfrm>
          <a:prstGeom prst="rect">
            <a:avLst/>
          </a:prstGeom>
        </p:spPr>
      </p:pic>
      <p:pic>
        <p:nvPicPr>
          <p:cNvPr id="3" name="Picture 2" descr="A graph of progress with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579F355D-8C07-FF86-F5FE-92B00A96339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" r="2962"/>
          <a:stretch/>
        </p:blipFill>
        <p:spPr>
          <a:xfrm>
            <a:off x="14339342" y="6987894"/>
            <a:ext cx="16736721" cy="12923384"/>
          </a:xfrm>
          <a:prstGeom prst="rect">
            <a:avLst/>
          </a:prstGeom>
        </p:spPr>
      </p:pic>
      <p:pic>
        <p:nvPicPr>
          <p:cNvPr id="8" name="Picture 7" descr="A pie chart with text&#10;&#10;Description automatically generated">
            <a:extLst>
              <a:ext uri="{FF2B5EF4-FFF2-40B4-BE49-F238E27FC236}">
                <a16:creationId xmlns:a16="http://schemas.microsoft.com/office/drawing/2014/main" id="{59459C76-6EC1-1A12-F4E2-67591E4F35E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5677" y="20154514"/>
            <a:ext cx="16893553" cy="1194576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1974</TotalTime>
  <Words>615</Words>
  <Application>Microsoft Macintosh PowerPoint</Application>
  <PresentationFormat>Custom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Design</vt:lpstr>
      <vt:lpstr>PowerPoint Presentation</vt:lpstr>
    </vt:vector>
  </TitlesOfParts>
  <Company>East Carolina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EltonC</dc:creator>
  <cp:lastModifiedBy>Tyler Craney</cp:lastModifiedBy>
  <cp:revision>49</cp:revision>
  <dcterms:created xsi:type="dcterms:W3CDTF">2005-01-10T15:51:10Z</dcterms:created>
  <dcterms:modified xsi:type="dcterms:W3CDTF">2024-11-05T15:16:37Z</dcterms:modified>
</cp:coreProperties>
</file>