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
  </p:notesMasterIdLst>
  <p:sldIdLst>
    <p:sldId id="256" r:id="rId2"/>
    <p:sldId id="260" r:id="rId3"/>
    <p:sldId id="261" r:id="rId4"/>
    <p:sldId id="259" r:id="rId5"/>
    <p:sldId id="264" r:id="rId6"/>
    <p:sldId id="257" r:id="rId7"/>
    <p:sldId id="282" r:id="rId8"/>
    <p:sldId id="284" r:id="rId9"/>
    <p:sldId id="286" r:id="rId10"/>
    <p:sldId id="262" r:id="rId11"/>
    <p:sldId id="265" r:id="rId12"/>
    <p:sldId id="263" r:id="rId13"/>
    <p:sldId id="266" r:id="rId14"/>
    <p:sldId id="267" r:id="rId15"/>
    <p:sldId id="269" r:id="rId16"/>
    <p:sldId id="270" r:id="rId17"/>
    <p:sldId id="285" r:id="rId18"/>
    <p:sldId id="276" r:id="rId19"/>
    <p:sldId id="277" r:id="rId20"/>
    <p:sldId id="278" r:id="rId21"/>
    <p:sldId id="281" r:id="rId22"/>
    <p:sldId id="283" r:id="rId23"/>
    <p:sldId id="28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2373"/>
    <a:srgbClr val="9D2323"/>
    <a:srgbClr val="4C216D"/>
    <a:srgbClr val="841E1E"/>
    <a:srgbClr val="C62C2C"/>
    <a:srgbClr val="D13333"/>
    <a:srgbClr val="D43C3C"/>
    <a:srgbClr val="DF6F6F"/>
    <a:srgbClr val="481F67"/>
    <a:srgbClr val="42004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18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68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04A692-E2AD-4526-BE2A-379B54032696}" type="datetimeFigureOut">
              <a:rPr lang="en-US" smtClean="0"/>
              <a:pPr/>
              <a:t>10/23/2008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77D7B8-5F38-4ADD-BBD6-D15DE3B7315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7D7B8-5F38-4ADD-BBD6-D15DE3B73153}"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7D7B8-5F38-4ADD-BBD6-D15DE3B73153}"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7D7B8-5F38-4ADD-BBD6-D15DE3B73153}" type="slidenum">
              <a:rPr lang="en-US" smtClean="0"/>
              <a:pPr/>
              <a:t>14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7D7B8-5F38-4ADD-BBD6-D15DE3B73153}" type="slidenum">
              <a:rPr lang="en-US" smtClean="0"/>
              <a:pPr/>
              <a:t>16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7D7B8-5F38-4ADD-BBD6-D15DE3B73153}" type="slidenum">
              <a:rPr lang="en-US" smtClean="0"/>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Don’t minimize</a:t>
            </a:r>
            <a:r>
              <a:rPr lang="en-US" baseline="0" dirty="0" smtClean="0"/>
              <a:t> the importance of this in dealing with faculty. </a:t>
            </a:r>
            <a:r>
              <a:rPr lang="en-US" dirty="0" smtClean="0"/>
              <a:t>ECU</a:t>
            </a:r>
            <a:r>
              <a:rPr lang="en-US" baseline="0" dirty="0" smtClean="0"/>
              <a:t> Communications department just revised its code and paper is preferred over electronic format for tenure and promotion.  Upon being asked about it in Unit Code we were met with horror and rejection. </a:t>
            </a:r>
            <a:r>
              <a:rPr lang="en-US" dirty="0" smtClean="0"/>
              <a:t>Don’t minimize this viewpoint when faculty express it.</a:t>
            </a:r>
          </a:p>
          <a:p>
            <a:endParaRPr lang="en-US" dirty="0"/>
          </a:p>
        </p:txBody>
      </p:sp>
      <p:sp>
        <p:nvSpPr>
          <p:cNvPr id="4" name="Slide Number Placeholder 3"/>
          <p:cNvSpPr>
            <a:spLocks noGrp="1"/>
          </p:cNvSpPr>
          <p:nvPr>
            <p:ph type="sldNum" sz="quarter" idx="10"/>
          </p:nvPr>
        </p:nvSpPr>
        <p:spPr/>
        <p:txBody>
          <a:bodyPr/>
          <a:lstStyle/>
          <a:p>
            <a:fld id="{CD77D7B8-5F38-4ADD-BBD6-D15DE3B73153}" type="slidenum">
              <a:rPr lang="en-US" smtClean="0"/>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7D7B8-5F38-4ADD-BBD6-D15DE3B73153}"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6960C317-13BB-497A-832C-B63E4849F4BE}"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60C317-13BB-497A-832C-B63E4849F4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60C317-13BB-497A-832C-B63E4849F4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60C317-13BB-497A-832C-B63E4849F4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60C317-13BB-497A-832C-B63E4849F4BE}"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60C317-13BB-497A-832C-B63E4849F4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60C317-13BB-497A-832C-B63E4849F4B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60C317-13BB-497A-832C-B63E4849F4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60C317-13BB-497A-832C-B63E4849F4BE}"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60C317-13BB-497A-832C-B63E4849F4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6CE127B0-46F7-442E-AF38-714278D04B7A}" type="datetimeFigureOut">
              <a:rPr lang="en-US" smtClean="0"/>
              <a:pPr/>
              <a:t>10/23/2008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60C317-13BB-497A-832C-B63E4849F4BE}"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CE127B0-46F7-442E-AF38-714278D04B7A}" type="datetimeFigureOut">
              <a:rPr lang="en-US" smtClean="0"/>
              <a:pPr/>
              <a:t>10/23/2008</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960C317-13BB-497A-832C-B63E4849F4BE}"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533400"/>
            <a:ext cx="7315200" cy="2590800"/>
          </a:xfrm>
        </p:spPr>
        <p:txBody>
          <a:bodyPr>
            <a:normAutofit/>
          </a:bodyPr>
          <a:lstStyle/>
          <a:p>
            <a:pPr algn="ctr"/>
            <a:r>
              <a:rPr lang="en-US" sz="5400" dirty="0" smtClean="0">
                <a:solidFill>
                  <a:srgbClr val="420042"/>
                </a:solidFill>
                <a:latin typeface="Calibri" pitchFamily="34" charset="0"/>
              </a:rPr>
              <a:t>Talking to our faculty about open access</a:t>
            </a:r>
            <a:br>
              <a:rPr lang="en-US" sz="5400" dirty="0" smtClean="0">
                <a:solidFill>
                  <a:srgbClr val="420042"/>
                </a:solidFill>
                <a:latin typeface="Calibri" pitchFamily="34" charset="0"/>
              </a:rPr>
            </a:br>
            <a:r>
              <a:rPr lang="en-US" sz="5400" dirty="0" smtClean="0">
                <a:solidFill>
                  <a:srgbClr val="420042"/>
                </a:solidFill>
                <a:latin typeface="Calibri" pitchFamily="34" charset="0"/>
              </a:rPr>
              <a:t> and authors’ rights </a:t>
            </a:r>
            <a:endParaRPr lang="en-US" sz="5400" dirty="0">
              <a:solidFill>
                <a:srgbClr val="420042"/>
              </a:solidFill>
              <a:latin typeface="Calibri" pitchFamily="34" charset="0"/>
            </a:endParaRPr>
          </a:p>
        </p:txBody>
      </p:sp>
      <p:sp>
        <p:nvSpPr>
          <p:cNvPr id="3" name="Subtitle 2"/>
          <p:cNvSpPr>
            <a:spLocks noGrp="1"/>
          </p:cNvSpPr>
          <p:nvPr>
            <p:ph type="subTitle" idx="1"/>
          </p:nvPr>
        </p:nvSpPr>
        <p:spPr>
          <a:xfrm>
            <a:off x="1432560" y="3810000"/>
            <a:ext cx="7406640" cy="1219200"/>
          </a:xfrm>
        </p:spPr>
        <p:txBody>
          <a:bodyPr>
            <a:normAutofit/>
          </a:bodyPr>
          <a:lstStyle/>
          <a:p>
            <a:pPr algn="ctr"/>
            <a:r>
              <a:rPr lang="en-US" sz="3600" dirty="0" smtClean="0">
                <a:solidFill>
                  <a:srgbClr val="420042"/>
                </a:solidFill>
                <a:latin typeface="Calibri" pitchFamily="34" charset="0"/>
              </a:rPr>
              <a:t>Joyner Library Forum</a:t>
            </a:r>
          </a:p>
          <a:p>
            <a:pPr algn="ctr"/>
            <a:r>
              <a:rPr lang="en-US" sz="3600" dirty="0" smtClean="0">
                <a:solidFill>
                  <a:srgbClr val="420042"/>
                </a:solidFill>
                <a:latin typeface="Calibri" pitchFamily="34" charset="0"/>
              </a:rPr>
              <a:t>October 23, 2008</a:t>
            </a:r>
            <a:endParaRPr lang="en-US" sz="3600" dirty="0">
              <a:solidFill>
                <a:srgbClr val="420042"/>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609600"/>
            <a:ext cx="7498080" cy="4038600"/>
          </a:xfrm>
        </p:spPr>
        <p:txBody>
          <a:bodyPr>
            <a:noAutofit/>
          </a:bodyPr>
          <a:lstStyle/>
          <a:p>
            <a:r>
              <a:rPr lang="en-US" sz="6000" dirty="0" smtClean="0"/>
              <a:t>Concerns commonly expressed about </a:t>
            </a:r>
            <a:br>
              <a:rPr lang="en-US" sz="6000" dirty="0" smtClean="0"/>
            </a:br>
            <a:r>
              <a:rPr lang="en-US" sz="6000" dirty="0" smtClean="0"/>
              <a:t>self-archiving:</a:t>
            </a:r>
            <a:endParaRPr lang="en-US" sz="6000" dirty="0"/>
          </a:p>
        </p:txBody>
      </p:sp>
      <p:sp>
        <p:nvSpPr>
          <p:cNvPr id="3" name="Content Placeholder 2"/>
          <p:cNvSpPr>
            <a:spLocks noGrp="1"/>
          </p:cNvSpPr>
          <p:nvPr>
            <p:ph idx="1"/>
          </p:nvPr>
        </p:nvSpPr>
        <p:spPr>
          <a:xfrm>
            <a:off x="1295400" y="5181600"/>
            <a:ext cx="7638288" cy="1066800"/>
          </a:xfrm>
        </p:spPr>
        <p:txBody>
          <a:bodyPr>
            <a:normAutofit fontScale="77500" lnSpcReduction="20000"/>
          </a:bodyPr>
          <a:lstStyle/>
          <a:p>
            <a:pPr>
              <a:buNone/>
            </a:pPr>
            <a:r>
              <a:rPr lang="en-US" dirty="0" err="1" smtClean="0"/>
              <a:t>Stevan</a:t>
            </a:r>
            <a:r>
              <a:rPr lang="en-US" dirty="0" smtClean="0"/>
              <a:t> </a:t>
            </a:r>
            <a:r>
              <a:rPr lang="en-US" dirty="0" err="1" smtClean="0"/>
              <a:t>Ha</a:t>
            </a:r>
            <a:r>
              <a:rPr lang="en-US" dirty="0" err="1" smtClean="0"/>
              <a:t>rnad</a:t>
            </a:r>
            <a:r>
              <a:rPr lang="en-US" dirty="0" smtClean="0"/>
              <a:t>, “32 Worries” </a:t>
            </a:r>
          </a:p>
          <a:p>
            <a:pPr>
              <a:buNone/>
            </a:pPr>
            <a:r>
              <a:rPr lang="en-US" dirty="0" smtClean="0"/>
              <a:t>(http:/www.eprints.org/openaccess/self-faq/#32-worries)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381000"/>
            <a:ext cx="7498080" cy="1752600"/>
          </a:xfrm>
        </p:spPr>
        <p:txBody>
          <a:bodyPr>
            <a:normAutofit fontScale="90000"/>
          </a:bodyPr>
          <a:lstStyle/>
          <a:p>
            <a:r>
              <a:rPr lang="en-US" dirty="0" smtClean="0">
                <a:solidFill>
                  <a:srgbClr val="0070C0"/>
                </a:solidFill>
              </a:rPr>
              <a:t>Permission</a:t>
            </a:r>
            <a:r>
              <a:rPr lang="en-US" dirty="0" smtClean="0"/>
              <a:t/>
            </a:r>
            <a:br>
              <a:rPr lang="en-US" dirty="0" smtClean="0"/>
            </a:br>
            <a:r>
              <a:rPr lang="en-US" dirty="0" smtClean="0"/>
              <a:t>How can I possibly self-archive?  </a:t>
            </a:r>
            <a:br>
              <a:rPr lang="en-US" dirty="0" smtClean="0"/>
            </a:br>
            <a:r>
              <a:rPr lang="en-US" dirty="0" smtClean="0"/>
              <a:t>It’s illegal!</a:t>
            </a:r>
            <a:endParaRPr lang="en-US" dirty="0"/>
          </a:p>
        </p:txBody>
      </p:sp>
      <p:sp>
        <p:nvSpPr>
          <p:cNvPr id="3" name="Content Placeholder 2"/>
          <p:cNvSpPr>
            <a:spLocks noGrp="1"/>
          </p:cNvSpPr>
          <p:nvPr>
            <p:ph idx="1"/>
          </p:nvPr>
        </p:nvSpPr>
        <p:spPr>
          <a:xfrm>
            <a:off x="1435608" y="2514600"/>
            <a:ext cx="7498080" cy="3733800"/>
          </a:xfrm>
        </p:spPr>
        <p:txBody>
          <a:bodyPr>
            <a:normAutofit fontScale="92500" lnSpcReduction="20000"/>
          </a:bodyPr>
          <a:lstStyle/>
          <a:p>
            <a:r>
              <a:rPr lang="en-US" sz="4000" dirty="0" smtClean="0">
                <a:solidFill>
                  <a:srgbClr val="C62C2C"/>
                </a:solidFill>
              </a:rPr>
              <a:t>Many</a:t>
            </a:r>
            <a:r>
              <a:rPr lang="en-US" sz="4000" dirty="0" smtClean="0"/>
              <a:t> journals now allow self-archiving (SHERPA-</a:t>
            </a:r>
            <a:r>
              <a:rPr lang="en-US" sz="4000" dirty="0" err="1" smtClean="0"/>
              <a:t>RoMEO</a:t>
            </a:r>
            <a:r>
              <a:rPr lang="en-US" sz="4000" dirty="0" smtClean="0"/>
              <a:t>)</a:t>
            </a:r>
          </a:p>
          <a:p>
            <a:pPr>
              <a:buNone/>
            </a:pPr>
            <a:endParaRPr lang="en-US" sz="4000" dirty="0" smtClean="0"/>
          </a:p>
          <a:p>
            <a:r>
              <a:rPr lang="en-US" sz="4000" dirty="0" smtClean="0"/>
              <a:t>Items can be removed from  repositories in the </a:t>
            </a:r>
            <a:r>
              <a:rPr lang="en-US" sz="4000" i="1" dirty="0" smtClean="0">
                <a:solidFill>
                  <a:schemeClr val="accent3">
                    <a:lumMod val="75000"/>
                  </a:schemeClr>
                </a:solidFill>
              </a:rPr>
              <a:t>very rare</a:t>
            </a:r>
            <a:r>
              <a:rPr lang="en-US" sz="4000" i="1" dirty="0" smtClean="0">
                <a:solidFill>
                  <a:srgbClr val="420042"/>
                </a:solidFill>
              </a:rPr>
              <a:t> </a:t>
            </a:r>
            <a:r>
              <a:rPr lang="en-US" sz="4000" dirty="0" smtClean="0"/>
              <a:t>instances where removal is requested</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rgbClr val="0070C0"/>
                </a:solidFill>
              </a:rPr>
              <a:t>Peer review</a:t>
            </a:r>
            <a:r>
              <a:rPr lang="en-US" dirty="0" smtClean="0"/>
              <a:t/>
            </a:r>
            <a:br>
              <a:rPr lang="en-US" dirty="0" smtClean="0"/>
            </a:br>
            <a:r>
              <a:rPr lang="en-US" dirty="0" smtClean="0"/>
              <a:t>How can I possibly self-archive?  </a:t>
            </a:r>
            <a:br>
              <a:rPr lang="en-US" dirty="0" smtClean="0"/>
            </a:br>
            <a:r>
              <a:rPr lang="en-US" dirty="0" smtClean="0"/>
              <a:t>What about peer-review?</a:t>
            </a:r>
            <a:endParaRPr lang="en-US" dirty="0"/>
          </a:p>
        </p:txBody>
      </p:sp>
      <p:sp>
        <p:nvSpPr>
          <p:cNvPr id="3" name="Content Placeholder 2"/>
          <p:cNvSpPr>
            <a:spLocks noGrp="1"/>
          </p:cNvSpPr>
          <p:nvPr>
            <p:ph idx="1"/>
          </p:nvPr>
        </p:nvSpPr>
        <p:spPr>
          <a:xfrm>
            <a:off x="1435608" y="2667000"/>
            <a:ext cx="7498080" cy="3581400"/>
          </a:xfrm>
        </p:spPr>
        <p:txBody>
          <a:bodyPr>
            <a:normAutofit lnSpcReduction="10000"/>
          </a:bodyPr>
          <a:lstStyle/>
          <a:p>
            <a:r>
              <a:rPr lang="en-US" dirty="0" smtClean="0"/>
              <a:t>Open access self-archiving is the </a:t>
            </a:r>
          </a:p>
          <a:p>
            <a:pPr>
              <a:buNone/>
            </a:pPr>
            <a:r>
              <a:rPr lang="en-US" dirty="0" smtClean="0"/>
              <a:t>   self-archiving of peer-reviewed journal articles  </a:t>
            </a:r>
            <a:r>
              <a:rPr lang="en-US" dirty="0" smtClean="0">
                <a:solidFill>
                  <a:srgbClr val="D13333"/>
                </a:solidFill>
              </a:rPr>
              <a:t>before</a:t>
            </a:r>
            <a:r>
              <a:rPr lang="en-US" dirty="0" smtClean="0">
                <a:solidFill>
                  <a:srgbClr val="9D2323"/>
                </a:solidFill>
              </a:rPr>
              <a:t> </a:t>
            </a:r>
            <a:r>
              <a:rPr lang="en-US" dirty="0" smtClean="0"/>
              <a:t>(preprint) and </a:t>
            </a:r>
            <a:r>
              <a:rPr lang="en-US" dirty="0" smtClean="0">
                <a:solidFill>
                  <a:srgbClr val="D43C3C"/>
                </a:solidFill>
              </a:rPr>
              <a:t>after</a:t>
            </a:r>
            <a:r>
              <a:rPr lang="en-US" dirty="0" smtClean="0"/>
              <a:t> (</a:t>
            </a:r>
            <a:r>
              <a:rPr lang="en-US" dirty="0" err="1" smtClean="0"/>
              <a:t>postprint</a:t>
            </a:r>
            <a:r>
              <a:rPr lang="en-US" dirty="0" smtClean="0"/>
              <a:t>) </a:t>
            </a:r>
            <a:r>
              <a:rPr lang="en-US" dirty="0" smtClean="0">
                <a:solidFill>
                  <a:srgbClr val="D43C3C"/>
                </a:solidFill>
              </a:rPr>
              <a:t>peer review</a:t>
            </a:r>
          </a:p>
          <a:p>
            <a:endParaRPr lang="en-US" dirty="0" smtClean="0"/>
          </a:p>
          <a:p>
            <a:r>
              <a:rPr lang="en-US" dirty="0" smtClean="0"/>
              <a:t>It’s a </a:t>
            </a:r>
            <a:r>
              <a:rPr lang="en-US" dirty="0" smtClean="0">
                <a:solidFill>
                  <a:srgbClr val="D43C3C"/>
                </a:solidFill>
              </a:rPr>
              <a:t>supplement</a:t>
            </a:r>
            <a:r>
              <a:rPr lang="en-US" dirty="0" smtClean="0"/>
              <a:t> to – </a:t>
            </a:r>
            <a:r>
              <a:rPr lang="en-US" dirty="0" smtClean="0">
                <a:solidFill>
                  <a:srgbClr val="D13333"/>
                </a:solidFill>
              </a:rPr>
              <a:t>not a substitute </a:t>
            </a:r>
            <a:r>
              <a:rPr lang="en-US" dirty="0" smtClean="0"/>
              <a:t>for – publishing in a peer-reviewed journal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left)">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630362"/>
          </a:xfrm>
        </p:spPr>
        <p:txBody>
          <a:bodyPr>
            <a:normAutofit fontScale="90000"/>
          </a:bodyPr>
          <a:lstStyle/>
          <a:p>
            <a:r>
              <a:rPr lang="en-US" dirty="0" smtClean="0">
                <a:solidFill>
                  <a:srgbClr val="0070C0"/>
                </a:solidFill>
              </a:rPr>
              <a:t>Prestige</a:t>
            </a:r>
            <a:r>
              <a:rPr lang="en-US" dirty="0" smtClean="0"/>
              <a:t/>
            </a:r>
            <a:br>
              <a:rPr lang="en-US" dirty="0" smtClean="0"/>
            </a:br>
            <a:r>
              <a:rPr lang="en-US" dirty="0" smtClean="0"/>
              <a:t>How can I possibly self-archive?</a:t>
            </a:r>
            <a:br>
              <a:rPr lang="en-US" dirty="0" smtClean="0"/>
            </a:br>
            <a:r>
              <a:rPr lang="en-US" dirty="0" smtClean="0"/>
              <a:t>It lacks the prestige of publication!</a:t>
            </a:r>
            <a:endParaRPr lang="en-US" dirty="0"/>
          </a:p>
        </p:txBody>
      </p:sp>
      <p:sp>
        <p:nvSpPr>
          <p:cNvPr id="3" name="Content Placeholder 2"/>
          <p:cNvSpPr>
            <a:spLocks noGrp="1"/>
          </p:cNvSpPr>
          <p:nvPr>
            <p:ph idx="1"/>
          </p:nvPr>
        </p:nvSpPr>
        <p:spPr>
          <a:xfrm>
            <a:off x="1435608" y="2438400"/>
            <a:ext cx="7498080" cy="3810000"/>
          </a:xfrm>
        </p:spPr>
        <p:txBody>
          <a:bodyPr>
            <a:normAutofit fontScale="92500" lnSpcReduction="10000"/>
          </a:bodyPr>
          <a:lstStyle/>
          <a:p>
            <a:r>
              <a:rPr lang="en-US" sz="4000" dirty="0" smtClean="0"/>
              <a:t>The self-archived version simply provides </a:t>
            </a:r>
            <a:r>
              <a:rPr lang="en-US" sz="4000" dirty="0" smtClean="0">
                <a:solidFill>
                  <a:srgbClr val="D43C3C"/>
                </a:solidFill>
              </a:rPr>
              <a:t>supplementary </a:t>
            </a:r>
            <a:r>
              <a:rPr lang="en-US" sz="4000" dirty="0" smtClean="0"/>
              <a:t>access to a published, peer-reviewed journal article</a:t>
            </a:r>
          </a:p>
          <a:p>
            <a:endParaRPr lang="en-US" dirty="0" smtClean="0"/>
          </a:p>
          <a:p>
            <a:r>
              <a:rPr lang="en-US" sz="4000" dirty="0" smtClean="0"/>
              <a:t>Prestige comes from having met the standards of the journal</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609600"/>
            <a:ext cx="7498080" cy="2057400"/>
          </a:xfrm>
        </p:spPr>
        <p:txBody>
          <a:bodyPr>
            <a:normAutofit fontScale="90000"/>
          </a:bodyPr>
          <a:lstStyle/>
          <a:p>
            <a:r>
              <a:rPr lang="en-US" dirty="0" smtClean="0">
                <a:solidFill>
                  <a:srgbClr val="0070C0"/>
                </a:solidFill>
              </a:rPr>
              <a:t>Promotion</a:t>
            </a:r>
            <a:r>
              <a:rPr lang="en-US" b="1" dirty="0" smtClean="0"/>
              <a:t/>
            </a:r>
            <a:br>
              <a:rPr lang="en-US" b="1" dirty="0" smtClean="0"/>
            </a:br>
            <a:r>
              <a:rPr lang="en-US" dirty="0" smtClean="0"/>
              <a:t>How can I possibly self-archive?</a:t>
            </a:r>
            <a:br>
              <a:rPr lang="en-US" dirty="0" smtClean="0"/>
            </a:br>
            <a:r>
              <a:rPr lang="en-US" dirty="0" smtClean="0"/>
              <a:t>It won’t count for my performance review!</a:t>
            </a:r>
            <a:endParaRPr lang="en-US" dirty="0"/>
          </a:p>
        </p:txBody>
      </p:sp>
      <p:sp>
        <p:nvSpPr>
          <p:cNvPr id="3" name="Content Placeholder 2"/>
          <p:cNvSpPr>
            <a:spLocks noGrp="1"/>
          </p:cNvSpPr>
          <p:nvPr>
            <p:ph idx="1"/>
          </p:nvPr>
        </p:nvSpPr>
        <p:spPr>
          <a:xfrm>
            <a:off x="1435608" y="3124200"/>
            <a:ext cx="7498080" cy="3124200"/>
          </a:xfrm>
        </p:spPr>
        <p:txBody>
          <a:bodyPr>
            <a:normAutofit lnSpcReduction="10000"/>
          </a:bodyPr>
          <a:lstStyle/>
          <a:p>
            <a:r>
              <a:rPr lang="en-US" dirty="0" smtClean="0"/>
              <a:t>Self-archiving is NOT self-publishing</a:t>
            </a:r>
          </a:p>
          <a:p>
            <a:r>
              <a:rPr lang="en-US" dirty="0" smtClean="0"/>
              <a:t>It’s the peer-reviewed,  published journal article that counts for the performance review</a:t>
            </a:r>
          </a:p>
          <a:p>
            <a:r>
              <a:rPr lang="en-US" dirty="0" smtClean="0"/>
              <a:t>Self-archiving also </a:t>
            </a:r>
            <a:r>
              <a:rPr lang="en-US" dirty="0" smtClean="0">
                <a:solidFill>
                  <a:srgbClr val="D43C3C"/>
                </a:solidFill>
              </a:rPr>
              <a:t>increases impact</a:t>
            </a:r>
            <a:r>
              <a:rPr lang="en-US" dirty="0" smtClean="0"/>
              <a:t>, which does count in performance reviews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838200"/>
            <a:ext cx="7498080" cy="1371600"/>
          </a:xfrm>
        </p:spPr>
        <p:txBody>
          <a:bodyPr>
            <a:normAutofit fontScale="90000"/>
          </a:bodyPr>
          <a:lstStyle/>
          <a:p>
            <a:r>
              <a:rPr lang="en-US" dirty="0" smtClean="0">
                <a:solidFill>
                  <a:srgbClr val="0070C0"/>
                </a:solidFill>
              </a:rPr>
              <a:t>Priority</a:t>
            </a:r>
            <a:r>
              <a:rPr lang="en-US" dirty="0" smtClean="0"/>
              <a:t/>
            </a:r>
            <a:br>
              <a:rPr lang="en-US" dirty="0" smtClean="0"/>
            </a:br>
            <a:r>
              <a:rPr lang="en-US" dirty="0" smtClean="0"/>
              <a:t>How can I possibly self-archive?</a:t>
            </a:r>
            <a:br>
              <a:rPr lang="en-US" dirty="0" smtClean="0"/>
            </a:br>
            <a:r>
              <a:rPr lang="en-US" dirty="0" smtClean="0"/>
              <a:t>I may lose priority for my work!</a:t>
            </a:r>
            <a:endParaRPr lang="en-US" dirty="0"/>
          </a:p>
        </p:txBody>
      </p:sp>
      <p:sp>
        <p:nvSpPr>
          <p:cNvPr id="3" name="Content Placeholder 2"/>
          <p:cNvSpPr>
            <a:spLocks noGrp="1"/>
          </p:cNvSpPr>
          <p:nvPr>
            <p:ph idx="1"/>
          </p:nvPr>
        </p:nvSpPr>
        <p:spPr>
          <a:xfrm>
            <a:off x="1435608" y="3124200"/>
            <a:ext cx="7498080" cy="3124200"/>
          </a:xfrm>
        </p:spPr>
        <p:txBody>
          <a:bodyPr>
            <a:normAutofit/>
          </a:bodyPr>
          <a:lstStyle/>
          <a:p>
            <a:r>
              <a:rPr lang="en-US" sz="3600" dirty="0" smtClean="0"/>
              <a:t>Publicly self-archiving a </a:t>
            </a:r>
            <a:r>
              <a:rPr lang="en-US" sz="3600" dirty="0" smtClean="0">
                <a:solidFill>
                  <a:srgbClr val="D43C3C"/>
                </a:solidFill>
              </a:rPr>
              <a:t>date-stamped</a:t>
            </a:r>
            <a:r>
              <a:rPr lang="en-US" sz="3600" dirty="0" smtClean="0"/>
              <a:t> preprint online is the best way to establish priority even before publishing</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11362"/>
          </a:xfrm>
        </p:spPr>
        <p:txBody>
          <a:bodyPr>
            <a:normAutofit fontScale="90000"/>
          </a:bodyPr>
          <a:lstStyle/>
          <a:p>
            <a:r>
              <a:rPr lang="en-US" dirty="0" smtClean="0">
                <a:solidFill>
                  <a:srgbClr val="0070C0"/>
                </a:solidFill>
              </a:rPr>
              <a:t>Plagiarism/Poaching</a:t>
            </a:r>
            <a:br>
              <a:rPr lang="en-US" dirty="0" smtClean="0">
                <a:solidFill>
                  <a:srgbClr val="0070C0"/>
                </a:solidFill>
              </a:rPr>
            </a:br>
            <a:r>
              <a:rPr lang="en-US" dirty="0" smtClean="0"/>
              <a:t>How can I possibly self-archive?</a:t>
            </a:r>
            <a:br>
              <a:rPr lang="en-US" dirty="0" smtClean="0"/>
            </a:br>
            <a:r>
              <a:rPr lang="en-US" dirty="0" smtClean="0"/>
              <a:t>My work could get plagiarized!</a:t>
            </a:r>
            <a:endParaRPr lang="en-US" dirty="0">
              <a:solidFill>
                <a:srgbClr val="0070C0"/>
              </a:solidFill>
            </a:endParaRPr>
          </a:p>
        </p:txBody>
      </p:sp>
      <p:sp>
        <p:nvSpPr>
          <p:cNvPr id="3" name="Content Placeholder 2"/>
          <p:cNvSpPr>
            <a:spLocks noGrp="1"/>
          </p:cNvSpPr>
          <p:nvPr>
            <p:ph idx="1"/>
          </p:nvPr>
        </p:nvSpPr>
        <p:spPr>
          <a:xfrm>
            <a:off x="1435608" y="2590800"/>
            <a:ext cx="7498080" cy="3657600"/>
          </a:xfrm>
        </p:spPr>
        <p:txBody>
          <a:bodyPr>
            <a:normAutofit lnSpcReduction="10000"/>
          </a:bodyPr>
          <a:lstStyle/>
          <a:p>
            <a:r>
              <a:rPr lang="en-US" sz="3600" dirty="0" smtClean="0"/>
              <a:t>Plagiarism of online, open-access text is easier to detect and document</a:t>
            </a:r>
          </a:p>
          <a:p>
            <a:endParaRPr lang="en-US" dirty="0" smtClean="0"/>
          </a:p>
          <a:p>
            <a:r>
              <a:rPr lang="en-US" sz="3600" dirty="0" smtClean="0"/>
              <a:t>The only surefire way to be completely safe from plagiarism is not to publish or make your work accessible to anyone</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533400"/>
            <a:ext cx="7498080" cy="1524000"/>
          </a:xfrm>
        </p:spPr>
        <p:txBody>
          <a:bodyPr>
            <a:normAutofit fontScale="90000"/>
          </a:bodyPr>
          <a:lstStyle/>
          <a:p>
            <a:r>
              <a:rPr lang="en-US" dirty="0" smtClean="0">
                <a:solidFill>
                  <a:srgbClr val="0070C0"/>
                </a:solidFill>
              </a:rPr>
              <a:t>Privacy/Patents</a:t>
            </a:r>
            <a:r>
              <a:rPr lang="en-US" dirty="0" smtClean="0"/>
              <a:t/>
            </a:r>
            <a:br>
              <a:rPr lang="en-US" dirty="0" smtClean="0"/>
            </a:br>
            <a:r>
              <a:rPr lang="en-US" dirty="0" smtClean="0"/>
              <a:t>How can I possibly self-archive?  </a:t>
            </a:r>
            <a:br>
              <a:rPr lang="en-US" dirty="0" smtClean="0"/>
            </a:br>
            <a:r>
              <a:rPr lang="en-US" dirty="0" smtClean="0"/>
              <a:t>My ideas could be stolen!</a:t>
            </a:r>
            <a:endParaRPr lang="en-US" dirty="0"/>
          </a:p>
        </p:txBody>
      </p:sp>
      <p:sp>
        <p:nvSpPr>
          <p:cNvPr id="3" name="Content Placeholder 2"/>
          <p:cNvSpPr>
            <a:spLocks noGrp="1"/>
          </p:cNvSpPr>
          <p:nvPr>
            <p:ph idx="1"/>
          </p:nvPr>
        </p:nvSpPr>
        <p:spPr>
          <a:xfrm>
            <a:off x="1295400" y="2438400"/>
            <a:ext cx="7498080" cy="4038600"/>
          </a:xfrm>
        </p:spPr>
        <p:txBody>
          <a:bodyPr>
            <a:normAutofit fontScale="47500" lnSpcReduction="20000"/>
          </a:bodyPr>
          <a:lstStyle/>
          <a:p>
            <a:endParaRPr lang="en-US" dirty="0" smtClean="0"/>
          </a:p>
          <a:p>
            <a:r>
              <a:rPr lang="en-US" sz="6700" dirty="0" smtClean="0"/>
              <a:t>Patentable ideas are essentially secrets</a:t>
            </a:r>
          </a:p>
          <a:p>
            <a:pPr>
              <a:buNone/>
            </a:pPr>
            <a:endParaRPr lang="en-US" sz="7300" dirty="0" smtClean="0"/>
          </a:p>
          <a:p>
            <a:r>
              <a:rPr lang="en-US" sz="6400" dirty="0" smtClean="0"/>
              <a:t>The only surefire way to keep a secret is not to publish or make it public</a:t>
            </a:r>
          </a:p>
          <a:p>
            <a:pPr>
              <a:buNone/>
            </a:pPr>
            <a:endParaRPr lang="en-US" sz="6400" dirty="0" smtClean="0"/>
          </a:p>
          <a:p>
            <a:r>
              <a:rPr lang="en-US" sz="6400" dirty="0" smtClean="0">
                <a:solidFill>
                  <a:srgbClr val="C62C2C"/>
                </a:solidFill>
              </a:rPr>
              <a:t>Secrets are not appropriate for self-archiving</a:t>
            </a:r>
            <a:endParaRPr lang="en-US" sz="6400" dirty="0">
              <a:solidFill>
                <a:srgbClr val="C62C2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left)">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left)">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685800"/>
            <a:ext cx="7498080" cy="2590800"/>
          </a:xfrm>
        </p:spPr>
        <p:txBody>
          <a:bodyPr>
            <a:normAutofit fontScale="90000"/>
          </a:bodyPr>
          <a:lstStyle/>
          <a:p>
            <a:r>
              <a:rPr lang="en-US" dirty="0" smtClean="0">
                <a:solidFill>
                  <a:srgbClr val="0070C0"/>
                </a:solidFill>
              </a:rPr>
              <a:t>Pretty-sitting</a:t>
            </a:r>
            <a:r>
              <a:rPr lang="en-US" dirty="0" smtClean="0"/>
              <a:t/>
            </a:r>
            <a:br>
              <a:rPr lang="en-US" dirty="0" smtClean="0"/>
            </a:br>
            <a:r>
              <a:rPr lang="en-US" dirty="0" smtClean="0"/>
              <a:t>Why should I self-archive?  </a:t>
            </a:r>
            <a:br>
              <a:rPr lang="en-US" dirty="0" smtClean="0"/>
            </a:br>
            <a:r>
              <a:rPr lang="en-US" dirty="0" smtClean="0"/>
              <a:t>I already have all the access I need!</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1435608" y="2895600"/>
            <a:ext cx="7498080" cy="3352800"/>
          </a:xfrm>
        </p:spPr>
        <p:txBody>
          <a:bodyPr>
            <a:normAutofit fontScale="92500" lnSpcReduction="20000"/>
          </a:bodyPr>
          <a:lstStyle/>
          <a:p>
            <a:r>
              <a:rPr lang="en-US" sz="3600" dirty="0" smtClean="0"/>
              <a:t>Author self-archiving increases impact and can enhance the reputation of the institution</a:t>
            </a:r>
          </a:p>
          <a:p>
            <a:pPr>
              <a:buNone/>
            </a:pPr>
            <a:endParaRPr lang="en-US" dirty="0" smtClean="0"/>
          </a:p>
          <a:p>
            <a:r>
              <a:rPr lang="en-US" sz="3600" dirty="0" smtClean="0"/>
              <a:t>There is still the problem of searcher/users at other, less-well-endowed institutions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304800"/>
            <a:ext cx="7498080" cy="1600200"/>
          </a:xfrm>
        </p:spPr>
        <p:txBody>
          <a:bodyPr>
            <a:normAutofit fontScale="90000"/>
          </a:bodyPr>
          <a:lstStyle/>
          <a:p>
            <a:r>
              <a:rPr lang="en-US" dirty="0" err="1" smtClean="0">
                <a:solidFill>
                  <a:srgbClr val="0070C0"/>
                </a:solidFill>
              </a:rPr>
              <a:t>Papyrophilia</a:t>
            </a:r>
            <a:r>
              <a:rPr lang="en-US" dirty="0" smtClean="0"/>
              <a:t/>
            </a:r>
            <a:br>
              <a:rPr lang="en-US" dirty="0" smtClean="0"/>
            </a:br>
            <a:r>
              <a:rPr lang="en-US" dirty="0" smtClean="0"/>
              <a:t>Why should I self-archive?</a:t>
            </a:r>
            <a:br>
              <a:rPr lang="en-US" dirty="0" smtClean="0"/>
            </a:br>
            <a:r>
              <a:rPr lang="en-US" dirty="0" smtClean="0"/>
              <a:t>It’s print on paper we need!</a:t>
            </a:r>
            <a:endParaRPr lang="en-US" dirty="0"/>
          </a:p>
        </p:txBody>
      </p:sp>
      <p:sp>
        <p:nvSpPr>
          <p:cNvPr id="3" name="Content Placeholder 2"/>
          <p:cNvSpPr>
            <a:spLocks noGrp="1"/>
          </p:cNvSpPr>
          <p:nvPr>
            <p:ph idx="1"/>
          </p:nvPr>
        </p:nvSpPr>
        <p:spPr>
          <a:xfrm>
            <a:off x="1435608" y="2438400"/>
            <a:ext cx="7498080" cy="3810000"/>
          </a:xfrm>
        </p:spPr>
        <p:txBody>
          <a:bodyPr/>
          <a:lstStyle/>
          <a:p>
            <a:r>
              <a:rPr lang="en-US" dirty="0" smtClean="0"/>
              <a:t>Viewpoint is somewhat discipline-specific</a:t>
            </a:r>
          </a:p>
          <a:p>
            <a:r>
              <a:rPr lang="en-US" dirty="0" smtClean="0"/>
              <a:t>Don’t minimize this viewpoint when faculty express it</a:t>
            </a:r>
          </a:p>
          <a:p>
            <a:r>
              <a:rPr lang="en-US" dirty="0" smtClean="0"/>
              <a:t>Do remind that the peer-review and quality of journal is the issue</a:t>
            </a:r>
          </a:p>
          <a:p>
            <a:r>
              <a:rPr lang="en-US" dirty="0" smtClean="0"/>
              <a:t>Print limits access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left)">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512373"/>
                </a:solidFill>
              </a:rPr>
              <a:t>Open access ultimately means</a:t>
            </a:r>
            <a:endParaRPr lang="en-US" dirty="0">
              <a:solidFill>
                <a:srgbClr val="512373"/>
              </a:solidFill>
            </a:endParaRPr>
          </a:p>
        </p:txBody>
      </p:sp>
      <p:sp>
        <p:nvSpPr>
          <p:cNvPr id="3" name="Content Placeholder 2"/>
          <p:cNvSpPr>
            <a:spLocks noGrp="1"/>
          </p:cNvSpPr>
          <p:nvPr>
            <p:ph idx="1"/>
          </p:nvPr>
        </p:nvSpPr>
        <p:spPr>
          <a:xfrm>
            <a:off x="1295400" y="1524000"/>
            <a:ext cx="7498080" cy="4800600"/>
          </a:xfrm>
        </p:spPr>
        <p:txBody>
          <a:bodyPr>
            <a:normAutofit/>
          </a:bodyPr>
          <a:lstStyle/>
          <a:p>
            <a:pPr>
              <a:buNone/>
            </a:pPr>
            <a:endParaRPr lang="en-US" dirty="0" smtClean="0"/>
          </a:p>
          <a:p>
            <a:pPr>
              <a:buNone/>
            </a:pPr>
            <a:r>
              <a:rPr lang="en-US" sz="3600" dirty="0" smtClean="0">
                <a:solidFill>
                  <a:srgbClr val="481F67"/>
                </a:solidFill>
              </a:rPr>
              <a:t>Free Web access to full texts of all 2.5 million articles published annually in the 24,000 peer-reviewed research journals across all scholarly and scientific disciplines.   </a:t>
            </a:r>
          </a:p>
          <a:p>
            <a:pPr>
              <a:buNone/>
            </a:pPr>
            <a:r>
              <a:rPr lang="en-US" sz="2800" dirty="0" smtClean="0"/>
              <a:t>                      </a:t>
            </a:r>
          </a:p>
          <a:p>
            <a:pPr>
              <a:buNone/>
            </a:pPr>
            <a:r>
              <a:rPr lang="en-US" sz="2800" dirty="0" smtClean="0"/>
              <a:t>       (</a:t>
            </a:r>
            <a:r>
              <a:rPr lang="en-US" sz="2800" dirty="0" err="1" smtClean="0"/>
              <a:t>Stevan</a:t>
            </a:r>
            <a:r>
              <a:rPr lang="en-US" sz="2800" dirty="0" smtClean="0"/>
              <a:t> </a:t>
            </a:r>
            <a:r>
              <a:rPr lang="en-US" sz="2800" dirty="0" err="1" smtClean="0"/>
              <a:t>Harnad</a:t>
            </a:r>
            <a:r>
              <a:rPr lang="en-US" sz="2800" dirty="0" smtClean="0"/>
              <a:t>, “Zeno’s Paralysis,” 2006)</a:t>
            </a:r>
          </a:p>
          <a:p>
            <a:endParaRPr lang="en-US"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762000"/>
            <a:ext cx="7498080" cy="1676400"/>
          </a:xfrm>
        </p:spPr>
        <p:txBody>
          <a:bodyPr>
            <a:normAutofit fontScale="90000"/>
          </a:bodyPr>
          <a:lstStyle/>
          <a:p>
            <a:r>
              <a:rPr lang="en-US" dirty="0" smtClean="0">
                <a:solidFill>
                  <a:srgbClr val="0070C0"/>
                </a:solidFill>
              </a:rPr>
              <a:t>Publishing’s future</a:t>
            </a:r>
            <a:r>
              <a:rPr lang="en-US" dirty="0" smtClean="0"/>
              <a:t/>
            </a:r>
            <a:br>
              <a:rPr lang="en-US" dirty="0" smtClean="0"/>
            </a:br>
            <a:r>
              <a:rPr lang="en-US" dirty="0" smtClean="0"/>
              <a:t>Won’t self-archiving will put publishers out of business?</a:t>
            </a:r>
            <a:endParaRPr lang="en-US" dirty="0"/>
          </a:p>
        </p:txBody>
      </p:sp>
      <p:sp>
        <p:nvSpPr>
          <p:cNvPr id="3" name="Content Placeholder 2"/>
          <p:cNvSpPr>
            <a:spLocks noGrp="1"/>
          </p:cNvSpPr>
          <p:nvPr>
            <p:ph idx="1"/>
          </p:nvPr>
        </p:nvSpPr>
        <p:spPr>
          <a:xfrm>
            <a:off x="1435608" y="2819400"/>
            <a:ext cx="7498080" cy="3429000"/>
          </a:xfrm>
        </p:spPr>
        <p:txBody>
          <a:bodyPr>
            <a:normAutofit lnSpcReduction="10000"/>
          </a:bodyPr>
          <a:lstStyle/>
          <a:p>
            <a:r>
              <a:rPr lang="en-US" sz="3600" dirty="0" smtClean="0">
                <a:solidFill>
                  <a:srgbClr val="4C216D"/>
                </a:solidFill>
              </a:rPr>
              <a:t>Subscription-based journal publishing and author self-archiving can co-exist peacefully</a:t>
            </a:r>
          </a:p>
          <a:p>
            <a:r>
              <a:rPr lang="en-US" sz="3600" dirty="0" smtClean="0">
                <a:solidFill>
                  <a:srgbClr val="4C216D"/>
                </a:solidFill>
              </a:rPr>
              <a:t>Institutions’ subscription savings </a:t>
            </a:r>
            <a:r>
              <a:rPr lang="en-US" sz="3600" dirty="0" smtClean="0">
                <a:solidFill>
                  <a:srgbClr val="4C216D"/>
                </a:solidFill>
              </a:rPr>
              <a:t>may offset </a:t>
            </a:r>
            <a:r>
              <a:rPr lang="en-US" sz="3600" dirty="0" smtClean="0">
                <a:solidFill>
                  <a:srgbClr val="4C216D"/>
                </a:solidFill>
              </a:rPr>
              <a:t>OA costs</a:t>
            </a:r>
          </a:p>
          <a:p>
            <a:r>
              <a:rPr lang="en-US" sz="3600" dirty="0" smtClean="0">
                <a:solidFill>
                  <a:srgbClr val="4C216D"/>
                </a:solidFill>
              </a:rPr>
              <a:t>SCOAP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914400"/>
            <a:ext cx="7498080" cy="2362200"/>
          </a:xfrm>
        </p:spPr>
        <p:txBody>
          <a:bodyPr>
            <a:normAutofit fontScale="90000"/>
          </a:bodyPr>
          <a:lstStyle/>
          <a:p>
            <a:r>
              <a:rPr lang="en-US" dirty="0" smtClean="0">
                <a:solidFill>
                  <a:srgbClr val="0070C0"/>
                </a:solidFill>
              </a:rPr>
              <a:t>Perspiration</a:t>
            </a:r>
            <a:r>
              <a:rPr lang="en-US" dirty="0" smtClean="0"/>
              <a:t/>
            </a:r>
            <a:br>
              <a:rPr lang="en-US" dirty="0" smtClean="0"/>
            </a:br>
            <a:r>
              <a:rPr lang="en-US" dirty="0" smtClean="0"/>
              <a:t>How can I possibly self-archive?</a:t>
            </a:r>
            <a:br>
              <a:rPr lang="en-US" dirty="0" smtClean="0"/>
            </a:br>
            <a:r>
              <a:rPr lang="en-US" dirty="0" smtClean="0"/>
              <a:t>It’s too complicated and time-consuming and I already have enough to do.</a:t>
            </a:r>
            <a:endParaRPr lang="en-US" dirty="0"/>
          </a:p>
        </p:txBody>
      </p:sp>
      <p:sp>
        <p:nvSpPr>
          <p:cNvPr id="3" name="Content Placeholder 2"/>
          <p:cNvSpPr>
            <a:spLocks noGrp="1"/>
          </p:cNvSpPr>
          <p:nvPr>
            <p:ph idx="1"/>
          </p:nvPr>
        </p:nvSpPr>
        <p:spPr>
          <a:xfrm>
            <a:off x="1435608" y="4038600"/>
            <a:ext cx="7498080" cy="2209800"/>
          </a:xfrm>
        </p:spPr>
        <p:txBody>
          <a:bodyPr/>
          <a:lstStyle/>
          <a:p>
            <a:r>
              <a:rPr lang="en-US" dirty="0" smtClean="0">
                <a:solidFill>
                  <a:srgbClr val="512373"/>
                </a:solidFill>
              </a:rPr>
              <a:t>Success of IRs come from a mandate (institutional or funding agency) or…</a:t>
            </a:r>
          </a:p>
          <a:p>
            <a:r>
              <a:rPr lang="en-US" dirty="0" smtClean="0">
                <a:solidFill>
                  <a:srgbClr val="512373"/>
                </a:solidFill>
              </a:rPr>
              <a:t> Sustained, focused effort on -- usually the     library’s -- part</a:t>
            </a:r>
            <a:endParaRPr lang="en-US" dirty="0">
              <a:solidFill>
                <a:srgbClr val="51237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our toolkit?</a:t>
            </a:r>
            <a:endParaRPr lang="en-US" dirty="0"/>
          </a:p>
        </p:txBody>
      </p:sp>
      <p:sp>
        <p:nvSpPr>
          <p:cNvPr id="3" name="Content Placeholder 2"/>
          <p:cNvSpPr>
            <a:spLocks noGrp="1"/>
          </p:cNvSpPr>
          <p:nvPr>
            <p:ph idx="1"/>
          </p:nvPr>
        </p:nvSpPr>
        <p:spPr/>
        <p:txBody>
          <a:bodyPr>
            <a:normAutofit lnSpcReduction="10000"/>
          </a:bodyPr>
          <a:lstStyle/>
          <a:p>
            <a:r>
              <a:rPr lang="en-US" sz="4000" dirty="0" smtClean="0">
                <a:solidFill>
                  <a:srgbClr val="481F67"/>
                </a:solidFill>
              </a:rPr>
              <a:t>SHERPA </a:t>
            </a:r>
            <a:r>
              <a:rPr lang="en-US" sz="4000" dirty="0" err="1" smtClean="0">
                <a:solidFill>
                  <a:srgbClr val="481F67"/>
                </a:solidFill>
              </a:rPr>
              <a:t>RoMEO</a:t>
            </a:r>
            <a:endParaRPr lang="en-US" sz="4000" dirty="0" smtClean="0">
              <a:solidFill>
                <a:srgbClr val="481F67"/>
              </a:solidFill>
            </a:endParaRPr>
          </a:p>
          <a:p>
            <a:pPr>
              <a:buNone/>
            </a:pPr>
            <a:r>
              <a:rPr lang="en-US" dirty="0" smtClean="0">
                <a:solidFill>
                  <a:srgbClr val="481F67"/>
                </a:solidFill>
              </a:rPr>
              <a:t>   </a:t>
            </a:r>
            <a:r>
              <a:rPr lang="en-US" sz="2600" dirty="0" smtClean="0">
                <a:solidFill>
                  <a:srgbClr val="481F67"/>
                </a:solidFill>
              </a:rPr>
              <a:t>(http://www.sherpa.ac.uk/romeo/)</a:t>
            </a:r>
          </a:p>
          <a:p>
            <a:r>
              <a:rPr lang="en-US" sz="4000" dirty="0" smtClean="0">
                <a:solidFill>
                  <a:srgbClr val="481F67"/>
                </a:solidFill>
              </a:rPr>
              <a:t>SPARC author’s addendum </a:t>
            </a:r>
            <a:r>
              <a:rPr lang="en-US" sz="2400" dirty="0" smtClean="0">
                <a:solidFill>
                  <a:srgbClr val="481F67"/>
                </a:solidFill>
              </a:rPr>
              <a:t>(http://www.arl.org/sparc/author/addendum.shtml)</a:t>
            </a:r>
          </a:p>
          <a:p>
            <a:r>
              <a:rPr lang="en-US" sz="4000" dirty="0" smtClean="0">
                <a:solidFill>
                  <a:srgbClr val="481F67"/>
                </a:solidFill>
              </a:rPr>
              <a:t>Our Institutional Repository</a:t>
            </a:r>
          </a:p>
          <a:p>
            <a:r>
              <a:rPr lang="en-US" sz="4000" dirty="0" smtClean="0">
                <a:solidFill>
                  <a:srgbClr val="481F67"/>
                </a:solidFill>
              </a:rPr>
              <a:t>Our library’s web page</a:t>
            </a:r>
          </a:p>
          <a:p>
            <a:r>
              <a:rPr lang="en-US" sz="4000" dirty="0" smtClean="0">
                <a:solidFill>
                  <a:srgbClr val="481F67"/>
                </a:solidFill>
              </a:rPr>
              <a:t>Our Collections Dept.</a:t>
            </a:r>
          </a:p>
          <a:p>
            <a:r>
              <a:rPr lang="en-US" sz="4000" dirty="0" smtClean="0">
                <a:solidFill>
                  <a:srgbClr val="481F67"/>
                </a:solidFill>
              </a:rPr>
              <a:t>Other?</a:t>
            </a:r>
            <a:endParaRPr lang="en-US" sz="4000" dirty="0">
              <a:solidFill>
                <a:srgbClr val="481F6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left)">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left)">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a:bodyPr>
          <a:lstStyle/>
          <a:p>
            <a:pPr>
              <a:buNone/>
            </a:pPr>
            <a:r>
              <a:rPr lang="en-US" sz="4400" dirty="0" smtClean="0">
                <a:solidFill>
                  <a:srgbClr val="9D2323"/>
                </a:solidFill>
              </a:rPr>
              <a:t>Thanks for participating in today’s forum!</a:t>
            </a:r>
            <a:endParaRPr lang="en-US" sz="4400" dirty="0">
              <a:solidFill>
                <a:srgbClr val="9D232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762000"/>
            <a:ext cx="7498080" cy="1295400"/>
          </a:xfrm>
        </p:spPr>
        <p:txBody>
          <a:bodyPr>
            <a:normAutofit fontScale="90000"/>
          </a:bodyPr>
          <a:lstStyle/>
          <a:p>
            <a:r>
              <a:rPr lang="en-US" dirty="0" smtClean="0">
                <a:solidFill>
                  <a:srgbClr val="512373"/>
                </a:solidFill>
              </a:rPr>
              <a:t>Two trends converge at open access:</a:t>
            </a:r>
            <a:endParaRPr lang="en-US" dirty="0">
              <a:solidFill>
                <a:srgbClr val="512373"/>
              </a:solidFill>
            </a:endParaRPr>
          </a:p>
        </p:txBody>
      </p:sp>
      <p:sp>
        <p:nvSpPr>
          <p:cNvPr id="3" name="Content Placeholder 2"/>
          <p:cNvSpPr>
            <a:spLocks noGrp="1"/>
          </p:cNvSpPr>
          <p:nvPr>
            <p:ph idx="1"/>
          </p:nvPr>
        </p:nvSpPr>
        <p:spPr>
          <a:xfrm>
            <a:off x="1435608" y="2286000"/>
            <a:ext cx="7498080" cy="3962400"/>
          </a:xfrm>
        </p:spPr>
        <p:txBody>
          <a:bodyPr>
            <a:normAutofit/>
          </a:bodyPr>
          <a:lstStyle/>
          <a:p>
            <a:r>
              <a:rPr lang="en-US" sz="3600" dirty="0" smtClean="0">
                <a:solidFill>
                  <a:srgbClr val="DF6F6F"/>
                </a:solidFill>
              </a:rPr>
              <a:t>The Web -- </a:t>
            </a:r>
            <a:r>
              <a:rPr lang="en-US" sz="3600" dirty="0" smtClean="0"/>
              <a:t>access to the scholarly research literature is now (theoretically) possible for all</a:t>
            </a:r>
          </a:p>
          <a:p>
            <a:pPr>
              <a:buNone/>
            </a:pPr>
            <a:endParaRPr lang="en-US" sz="3600" dirty="0" smtClean="0"/>
          </a:p>
          <a:p>
            <a:r>
              <a:rPr lang="en-US" sz="3600" dirty="0" smtClean="0">
                <a:solidFill>
                  <a:srgbClr val="DF6F6F"/>
                </a:solidFill>
              </a:rPr>
              <a:t>Rising research journal prices </a:t>
            </a:r>
            <a:r>
              <a:rPr lang="en-US" sz="3600" dirty="0" smtClean="0"/>
              <a:t>-- making research </a:t>
            </a:r>
            <a:r>
              <a:rPr lang="en-US" sz="3600" i="1" dirty="0" smtClean="0">
                <a:solidFill>
                  <a:srgbClr val="0070C0"/>
                </a:solidFill>
              </a:rPr>
              <a:t>less</a:t>
            </a:r>
            <a:r>
              <a:rPr lang="en-US" sz="3600" dirty="0" smtClean="0">
                <a:solidFill>
                  <a:srgbClr val="0070C0"/>
                </a:solidFill>
              </a:rPr>
              <a:t> </a:t>
            </a:r>
            <a:r>
              <a:rPr lang="en-US" sz="3600" dirty="0" smtClean="0"/>
              <a:t>accessible</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Open access means:</a:t>
            </a:r>
            <a:endParaRPr lang="en-US" sz="5400" dirty="0"/>
          </a:p>
        </p:txBody>
      </p:sp>
      <p:sp>
        <p:nvSpPr>
          <p:cNvPr id="3" name="Content Placeholder 2"/>
          <p:cNvSpPr>
            <a:spLocks noGrp="1"/>
          </p:cNvSpPr>
          <p:nvPr>
            <p:ph idx="1"/>
          </p:nvPr>
        </p:nvSpPr>
        <p:spPr/>
        <p:txBody>
          <a:bodyPr>
            <a:normAutofit/>
          </a:bodyPr>
          <a:lstStyle/>
          <a:p>
            <a:pPr>
              <a:buNone/>
            </a:pPr>
            <a:endParaRPr lang="en-US" dirty="0" smtClean="0">
              <a:solidFill>
                <a:srgbClr val="420042"/>
              </a:solidFill>
            </a:endParaRPr>
          </a:p>
          <a:p>
            <a:pPr>
              <a:buNone/>
            </a:pPr>
            <a:r>
              <a:rPr lang="en-US" sz="4400" dirty="0" smtClean="0">
                <a:solidFill>
                  <a:srgbClr val="420042"/>
                </a:solidFill>
              </a:rPr>
              <a:t>Research is free to the </a:t>
            </a:r>
            <a:r>
              <a:rPr lang="en-US" sz="4400" dirty="0" smtClean="0">
                <a:solidFill>
                  <a:srgbClr val="D13333"/>
                </a:solidFill>
              </a:rPr>
              <a:t>reader</a:t>
            </a:r>
          </a:p>
          <a:p>
            <a:pPr>
              <a:buNone/>
            </a:pPr>
            <a:endParaRPr lang="en-US" sz="4400" dirty="0" smtClean="0">
              <a:solidFill>
                <a:srgbClr val="D13333"/>
              </a:solidFill>
            </a:endParaRPr>
          </a:p>
          <a:p>
            <a:pPr>
              <a:buNone/>
            </a:pPr>
            <a:r>
              <a:rPr lang="en-US" sz="4400" dirty="0" smtClean="0"/>
              <a:t>… </a:t>
            </a:r>
            <a:r>
              <a:rPr lang="en-US" sz="4400" dirty="0" smtClean="0">
                <a:solidFill>
                  <a:srgbClr val="512373"/>
                </a:solidFill>
              </a:rPr>
              <a:t>but open access is not     </a:t>
            </a:r>
          </a:p>
          <a:p>
            <a:pPr>
              <a:buNone/>
            </a:pPr>
            <a:r>
              <a:rPr lang="en-US" sz="4400" dirty="0" smtClean="0">
                <a:solidFill>
                  <a:srgbClr val="512373"/>
                </a:solidFill>
              </a:rPr>
              <a:t>    without $$$ costs</a:t>
            </a:r>
          </a:p>
          <a:p>
            <a:pPr>
              <a:buNone/>
            </a:pPr>
            <a:endParaRPr lang="en-US" dirty="0" smtClean="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left)">
                                      <p:cBhvr>
                                        <p:cTn id="7" dur="500"/>
                                        <p:tgtEl>
                                          <p:spTgt spid="3">
                                            <p:txEl>
                                              <p:pRg st="3" end="3"/>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wipe(left)">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533400"/>
            <a:ext cx="7498080" cy="1828800"/>
          </a:xfrm>
        </p:spPr>
        <p:txBody>
          <a:bodyPr>
            <a:normAutofit fontScale="90000"/>
          </a:bodyPr>
          <a:lstStyle/>
          <a:p>
            <a:r>
              <a:rPr lang="en-US" sz="5300" dirty="0" smtClean="0"/>
              <a:t>Open access has given rise to </a:t>
            </a:r>
            <a:br>
              <a:rPr lang="en-US" sz="5300" dirty="0" smtClean="0"/>
            </a:br>
            <a:r>
              <a:rPr lang="en-US" sz="5300" dirty="0" smtClean="0"/>
              <a:t>self-archiving:</a:t>
            </a:r>
            <a:r>
              <a:rPr lang="en-US" sz="4400" dirty="0" smtClean="0"/>
              <a:t/>
            </a:r>
            <a:br>
              <a:rPr lang="en-US" sz="4400" dirty="0" smtClean="0"/>
            </a:br>
            <a:endParaRPr lang="en-US" dirty="0"/>
          </a:p>
        </p:txBody>
      </p:sp>
      <p:sp>
        <p:nvSpPr>
          <p:cNvPr id="3" name="Content Placeholder 2"/>
          <p:cNvSpPr>
            <a:spLocks noGrp="1"/>
          </p:cNvSpPr>
          <p:nvPr>
            <p:ph idx="1"/>
          </p:nvPr>
        </p:nvSpPr>
        <p:spPr>
          <a:xfrm>
            <a:off x="990600" y="2590800"/>
            <a:ext cx="7498080" cy="3124200"/>
          </a:xfrm>
        </p:spPr>
        <p:txBody>
          <a:bodyPr>
            <a:noAutofit/>
          </a:bodyPr>
          <a:lstStyle/>
          <a:p>
            <a:pPr>
              <a:lnSpc>
                <a:spcPct val="170000"/>
              </a:lnSpc>
              <a:buNone/>
            </a:pPr>
            <a:endParaRPr lang="en-US" sz="2800" dirty="0" smtClean="0"/>
          </a:p>
          <a:p>
            <a:pPr>
              <a:lnSpc>
                <a:spcPct val="120000"/>
              </a:lnSpc>
            </a:pPr>
            <a:r>
              <a:rPr lang="en-US" sz="2800" dirty="0" smtClean="0"/>
              <a:t>   in </a:t>
            </a:r>
            <a:r>
              <a:rPr lang="en-US" sz="2800" dirty="0" smtClean="0">
                <a:cs typeface="Arial" pitchFamily="34" charset="0"/>
              </a:rPr>
              <a:t>subject repositories like </a:t>
            </a:r>
            <a:r>
              <a:rPr lang="en-US" sz="2800" i="1" dirty="0" err="1" smtClean="0">
                <a:cs typeface="Arial" pitchFamily="34" charset="0"/>
              </a:rPr>
              <a:t>arXiv</a:t>
            </a:r>
            <a:r>
              <a:rPr lang="en-US" sz="2800" i="1" dirty="0" smtClean="0">
                <a:cs typeface="Arial" pitchFamily="34" charset="0"/>
              </a:rPr>
              <a:t>    </a:t>
            </a:r>
          </a:p>
          <a:p>
            <a:pPr>
              <a:lnSpc>
                <a:spcPct val="120000"/>
              </a:lnSpc>
              <a:buNone/>
            </a:pPr>
            <a:r>
              <a:rPr lang="en-US" sz="2800" i="1" dirty="0" smtClean="0">
                <a:cs typeface="Arial" pitchFamily="34" charset="0"/>
              </a:rPr>
              <a:t>      </a:t>
            </a:r>
            <a:r>
              <a:rPr lang="en-US" sz="2800" dirty="0" smtClean="0">
                <a:cs typeface="Arial" pitchFamily="34" charset="0"/>
              </a:rPr>
              <a:t>(physics) and</a:t>
            </a:r>
            <a:r>
              <a:rPr lang="en-US" sz="2800" i="1" dirty="0" smtClean="0">
                <a:cs typeface="Arial" pitchFamily="34" charset="0"/>
              </a:rPr>
              <a:t> </a:t>
            </a:r>
            <a:r>
              <a:rPr lang="en-US" sz="2800" i="1" dirty="0" err="1" smtClean="0">
                <a:cs typeface="Arial" pitchFamily="34" charset="0"/>
              </a:rPr>
              <a:t>Citeseer</a:t>
            </a:r>
            <a:r>
              <a:rPr lang="en-US" sz="2800" dirty="0" smtClean="0">
                <a:cs typeface="Arial" pitchFamily="34" charset="0"/>
              </a:rPr>
              <a:t> (computer science)</a:t>
            </a:r>
          </a:p>
          <a:p>
            <a:pPr>
              <a:lnSpc>
                <a:spcPct val="120000"/>
              </a:lnSpc>
              <a:buNone/>
            </a:pPr>
            <a:endParaRPr lang="en-US" sz="2800" i="1" dirty="0" smtClean="0">
              <a:solidFill>
                <a:srgbClr val="D13333"/>
              </a:solidFill>
              <a:cs typeface="Arial" pitchFamily="34" charset="0"/>
            </a:endParaRPr>
          </a:p>
          <a:p>
            <a:pPr>
              <a:lnSpc>
                <a:spcPct val="120000"/>
              </a:lnSpc>
            </a:pPr>
            <a:r>
              <a:rPr lang="en-US" sz="2800" dirty="0" smtClean="0">
                <a:cs typeface="Arial" pitchFamily="34" charset="0"/>
              </a:rPr>
              <a:t>   in</a:t>
            </a:r>
            <a:r>
              <a:rPr lang="en-US" sz="2800" i="1" dirty="0" smtClean="0">
                <a:solidFill>
                  <a:srgbClr val="D13333"/>
                </a:solidFill>
                <a:cs typeface="Arial" pitchFamily="34" charset="0"/>
              </a:rPr>
              <a:t> </a:t>
            </a:r>
            <a:r>
              <a:rPr lang="en-US" sz="2800" dirty="0" smtClean="0">
                <a:solidFill>
                  <a:srgbClr val="D13333"/>
                </a:solidFill>
                <a:cs typeface="Arial" pitchFamily="34" charset="0"/>
              </a:rPr>
              <a:t>institutional repositories</a:t>
            </a:r>
            <a:endParaRPr lang="en-US" sz="2800" dirty="0">
              <a:cs typeface="Arial" pitchFamily="34"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left)">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533400"/>
            <a:ext cx="7498080" cy="1295400"/>
          </a:xfrm>
        </p:spPr>
        <p:txBody>
          <a:bodyPr>
            <a:normAutofit/>
          </a:bodyPr>
          <a:lstStyle/>
          <a:p>
            <a:r>
              <a:rPr lang="en-US" sz="6000" dirty="0" smtClean="0">
                <a:solidFill>
                  <a:srgbClr val="481F67"/>
                </a:solidFill>
              </a:rPr>
              <a:t>Where we fit in:</a:t>
            </a:r>
            <a:endParaRPr lang="en-US" sz="6000" dirty="0">
              <a:solidFill>
                <a:srgbClr val="481F67"/>
              </a:solidFill>
            </a:endParaRPr>
          </a:p>
        </p:txBody>
      </p:sp>
      <p:sp>
        <p:nvSpPr>
          <p:cNvPr id="3" name="Content Placeholder 2"/>
          <p:cNvSpPr>
            <a:spLocks noGrp="1"/>
          </p:cNvSpPr>
          <p:nvPr>
            <p:ph idx="1"/>
          </p:nvPr>
        </p:nvSpPr>
        <p:spPr>
          <a:xfrm>
            <a:off x="1435608" y="2133600"/>
            <a:ext cx="7498080" cy="4114800"/>
          </a:xfrm>
        </p:spPr>
        <p:txBody>
          <a:bodyPr>
            <a:normAutofit lnSpcReduction="10000"/>
          </a:bodyPr>
          <a:lstStyle/>
          <a:p>
            <a:pPr>
              <a:buNone/>
            </a:pPr>
            <a:endParaRPr lang="en-US" dirty="0" smtClean="0"/>
          </a:p>
          <a:p>
            <a:r>
              <a:rPr lang="en-US" sz="4400" dirty="0" smtClean="0">
                <a:solidFill>
                  <a:srgbClr val="420042"/>
                </a:solidFill>
              </a:rPr>
              <a:t> Faculty researcher as </a:t>
            </a:r>
            <a:r>
              <a:rPr lang="en-US" sz="4400" i="1" dirty="0" smtClean="0">
                <a:solidFill>
                  <a:srgbClr val="DF6F6F"/>
                </a:solidFill>
              </a:rPr>
              <a:t>searcher</a:t>
            </a:r>
          </a:p>
          <a:p>
            <a:endParaRPr lang="en-US" sz="4400" dirty="0" smtClean="0">
              <a:solidFill>
                <a:srgbClr val="420042"/>
              </a:solidFill>
            </a:endParaRPr>
          </a:p>
          <a:p>
            <a:r>
              <a:rPr lang="en-US" sz="4400" dirty="0" smtClean="0">
                <a:solidFill>
                  <a:srgbClr val="420042"/>
                </a:solidFill>
              </a:rPr>
              <a:t> Faculty researcher as </a:t>
            </a:r>
            <a:r>
              <a:rPr lang="en-US" sz="4400" i="1" dirty="0" smtClean="0">
                <a:solidFill>
                  <a:srgbClr val="DF6F6F"/>
                </a:solidFill>
              </a:rPr>
              <a:t>author</a:t>
            </a:r>
          </a:p>
          <a:p>
            <a:endParaRPr lang="en-US" sz="4400" dirty="0" smtClean="0">
              <a:solidFill>
                <a:srgbClr val="420042"/>
              </a:solidFill>
            </a:endParaRPr>
          </a:p>
          <a:p>
            <a:pPr>
              <a:buNone/>
            </a:pPr>
            <a:r>
              <a:rPr lang="en-US" sz="4400" dirty="0" smtClean="0">
                <a:solidFill>
                  <a:srgbClr val="420042"/>
                </a:solidFill>
              </a:rPr>
              <a:t>               </a:t>
            </a:r>
            <a:r>
              <a:rPr lang="en-US" sz="2600" dirty="0" smtClean="0">
                <a:solidFill>
                  <a:srgbClr val="420042"/>
                </a:solidFill>
              </a:rPr>
              <a:t>Arthur Sale, “The Two Hats” (2006)            </a:t>
            </a:r>
            <a:endParaRPr lang="en-US" sz="2600" dirty="0"/>
          </a:p>
        </p:txBody>
      </p:sp>
    </p:spTree>
  </p:cSld>
  <p:clrMapOvr>
    <a:masterClrMapping/>
  </p:clrMapOvr>
  <p:transition>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1219200"/>
            <a:ext cx="7406640" cy="1371600"/>
          </a:xfrm>
        </p:spPr>
        <p:txBody>
          <a:bodyPr>
            <a:noAutofit/>
          </a:bodyPr>
          <a:lstStyle/>
          <a:p>
            <a:r>
              <a:rPr lang="en-US" sz="4400" dirty="0" smtClean="0"/>
              <a:t>Ideally we are </a:t>
            </a:r>
            <a:r>
              <a:rPr lang="en-US" sz="4400" dirty="0" smtClean="0">
                <a:solidFill>
                  <a:srgbClr val="DF6F6F"/>
                </a:solidFill>
              </a:rPr>
              <a:t>advocating</a:t>
            </a:r>
            <a:r>
              <a:rPr lang="en-US" sz="4400" dirty="0" smtClean="0"/>
              <a:t> for open access……</a:t>
            </a:r>
            <a:endParaRPr lang="en-US" sz="4400" dirty="0"/>
          </a:p>
        </p:txBody>
      </p:sp>
      <p:sp>
        <p:nvSpPr>
          <p:cNvPr id="3" name="Subtitle 2"/>
          <p:cNvSpPr>
            <a:spLocks noGrp="1"/>
          </p:cNvSpPr>
          <p:nvPr>
            <p:ph type="subTitle" idx="1"/>
          </p:nvPr>
        </p:nvSpPr>
        <p:spPr>
          <a:xfrm>
            <a:off x="1432560" y="2895600"/>
            <a:ext cx="7406640" cy="2209800"/>
          </a:xfrm>
        </p:spPr>
        <p:txBody>
          <a:bodyPr>
            <a:normAutofit/>
          </a:bodyPr>
          <a:lstStyle/>
          <a:p>
            <a:r>
              <a:rPr lang="en-US" sz="4400" dirty="0" smtClean="0"/>
              <a:t>But when that isn’t working, </a:t>
            </a:r>
            <a:r>
              <a:rPr lang="en-US" sz="4400" dirty="0" smtClean="0">
                <a:solidFill>
                  <a:srgbClr val="DF6F6F"/>
                </a:solidFill>
              </a:rPr>
              <a:t>educating</a:t>
            </a:r>
            <a:r>
              <a:rPr lang="en-US" sz="4400" dirty="0" smtClean="0"/>
              <a:t> is the fall-back position</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498080" cy="1143000"/>
          </a:xfrm>
        </p:spPr>
        <p:txBody>
          <a:bodyPr>
            <a:normAutofit/>
          </a:bodyPr>
          <a:lstStyle/>
          <a:p>
            <a:r>
              <a:rPr lang="en-US" dirty="0" smtClean="0"/>
              <a:t>    Be aware…..</a:t>
            </a:r>
            <a:endParaRPr lang="en-US" dirty="0"/>
          </a:p>
        </p:txBody>
      </p:sp>
      <p:sp>
        <p:nvSpPr>
          <p:cNvPr id="3" name="Content Placeholder 2"/>
          <p:cNvSpPr>
            <a:spLocks noGrp="1"/>
          </p:cNvSpPr>
          <p:nvPr>
            <p:ph idx="1"/>
          </p:nvPr>
        </p:nvSpPr>
        <p:spPr/>
        <p:txBody>
          <a:bodyPr>
            <a:normAutofit/>
          </a:bodyPr>
          <a:lstStyle/>
          <a:p>
            <a:pPr>
              <a:buNone/>
            </a:pPr>
            <a:r>
              <a:rPr lang="en-US" sz="4400" dirty="0" smtClean="0">
                <a:solidFill>
                  <a:srgbClr val="D13333"/>
                </a:solidFill>
              </a:rPr>
              <a:t>  </a:t>
            </a:r>
          </a:p>
          <a:p>
            <a:pPr>
              <a:buNone/>
            </a:pPr>
            <a:r>
              <a:rPr lang="en-US" sz="4400" dirty="0" smtClean="0">
                <a:solidFill>
                  <a:srgbClr val="D13333"/>
                </a:solidFill>
              </a:rPr>
              <a:t> that issues surrounding open access crystallize for different people at different times.</a:t>
            </a:r>
            <a:endParaRPr lang="en-US" sz="4400" dirty="0">
              <a:solidFill>
                <a:srgbClr val="D13333"/>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in mind……..</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solidFill>
                  <a:srgbClr val="C62C2C"/>
                </a:solidFill>
              </a:rPr>
              <a:t>The penetration of open access publishing varies somewhat by discipline.</a:t>
            </a:r>
            <a:endParaRPr lang="en-US" dirty="0">
              <a:solidFill>
                <a:srgbClr val="C62C2C"/>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590</TotalTime>
  <Words>631</Words>
  <Application>Microsoft Office PowerPoint</Application>
  <PresentationFormat>On-screen Show (4:3)</PresentationFormat>
  <Paragraphs>105</Paragraphs>
  <Slides>23</Slides>
  <Notes>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Talking to our faculty about open access  and authors’ rights </vt:lpstr>
      <vt:lpstr>Open access ultimately means</vt:lpstr>
      <vt:lpstr>Two trends converge at open access:</vt:lpstr>
      <vt:lpstr>Open access means:</vt:lpstr>
      <vt:lpstr>Open access has given rise to  self-archiving: </vt:lpstr>
      <vt:lpstr>Where we fit in:</vt:lpstr>
      <vt:lpstr>Ideally we are advocating for open access……</vt:lpstr>
      <vt:lpstr>    Be aware…..</vt:lpstr>
      <vt:lpstr>Keep in mind……..</vt:lpstr>
      <vt:lpstr>Concerns commonly expressed about  self-archiving:</vt:lpstr>
      <vt:lpstr>Permission How can I possibly self-archive?   It’s illegal!</vt:lpstr>
      <vt:lpstr> Peer review How can I possibly self-archive?   What about peer-review?</vt:lpstr>
      <vt:lpstr>Prestige How can I possibly self-archive? It lacks the prestige of publication!</vt:lpstr>
      <vt:lpstr>Promotion How can I possibly self-archive? It won’t count for my performance review!</vt:lpstr>
      <vt:lpstr>Priority How can I possibly self-archive? I may lose priority for my work!</vt:lpstr>
      <vt:lpstr>Plagiarism/Poaching How can I possibly self-archive? My work could get plagiarized!</vt:lpstr>
      <vt:lpstr>Privacy/Patents How can I possibly self-archive?   My ideas could be stolen!</vt:lpstr>
      <vt:lpstr>Pretty-sitting Why should I self-archive?   I already have all the access I need!  </vt:lpstr>
      <vt:lpstr>Papyrophilia Why should I self-archive? It’s print on paper we need!</vt:lpstr>
      <vt:lpstr>Publishing’s future Won’t self-archiving will put publishers out of business?</vt:lpstr>
      <vt:lpstr>Perspiration How can I possibly self-archive? It’s too complicated and time-consuming and I already have enough to do.</vt:lpstr>
      <vt:lpstr>What’s in our toolkit?</vt:lpstr>
      <vt:lpstr>Slide 23</vt:lpstr>
    </vt:vector>
  </TitlesOfParts>
  <Company>ECU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Talking to our faculty about open access  and authors’ rights </dc:title>
  <dc:creator>als</dc:creator>
  <cp:lastModifiedBy>als</cp:lastModifiedBy>
  <cp:revision>182</cp:revision>
  <dcterms:created xsi:type="dcterms:W3CDTF">2008-10-22T14:29:46Z</dcterms:created>
  <dcterms:modified xsi:type="dcterms:W3CDTF">2008-10-23T19:42:25Z</dcterms:modified>
</cp:coreProperties>
</file>