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302"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301" r:id="rId43"/>
    <p:sldId id="297" r:id="rId44"/>
    <p:sldId id="298" r:id="rId45"/>
    <p:sldId id="299" r:id="rId46"/>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Kathryn Kolasa" initials="KK"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DD4EA"/>
          </a:solidFill>
        </a:fill>
      </a:tcStyle>
    </a:wholeTbl>
    <a:band2H>
      <a:tcTxStyle/>
      <a:tcStyle>
        <a:tcBdr/>
        <a:fill>
          <a:solidFill>
            <a:srgbClr val="E8EBF5"/>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E0E0E0"/>
          </a:solidFill>
        </a:fill>
      </a:tcStyle>
    </a:wholeTbl>
    <a:band2H>
      <a:tcTxStyle/>
      <a:tcStyle>
        <a:tcBdr/>
        <a:fill>
          <a:solidFill>
            <a:srgbClr val="F0F0F0"/>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4E2CE"/>
          </a:solidFill>
        </a:fill>
      </a:tcStyle>
    </a:wholeTbl>
    <a:band2H>
      <a:tcTxStyle/>
      <a:tcStyle>
        <a:tcBdr/>
        <a:fill>
          <a:solidFill>
            <a:srgbClr val="EBF1E8"/>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ff" i="off">
        <a:fontRef idx="min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in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in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in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Ref idx="min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in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ff"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in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244" y="4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commentAuthors" Target="commentAuthors.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9" name="Shape 109"/>
          <p:cNvSpPr>
            <a:spLocks noGrp="1" noRot="1" noChangeAspect="1"/>
          </p:cNvSpPr>
          <p:nvPr>
            <p:ph type="sldImg"/>
          </p:nvPr>
        </p:nvSpPr>
        <p:spPr>
          <a:xfrm>
            <a:off x="1143000" y="685800"/>
            <a:ext cx="4572000" cy="3429000"/>
          </a:xfrm>
          <a:prstGeom prst="rect">
            <a:avLst/>
          </a:prstGeom>
        </p:spPr>
        <p:txBody>
          <a:bodyPr/>
          <a:lstStyle/>
          <a:p>
            <a:endParaRPr/>
          </a:p>
        </p:txBody>
      </p:sp>
      <p:sp>
        <p:nvSpPr>
          <p:cNvPr id="110" name="Shape 110"/>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defRPr sz="1200">
        <a:latin typeface="+mn-lt"/>
        <a:ea typeface="+mn-ea"/>
        <a:cs typeface="+mn-cs"/>
        <a:sym typeface="Calibri"/>
      </a:defRPr>
    </a:lvl1pPr>
    <a:lvl2pPr indent="228600" latinLnBrk="0">
      <a:defRPr sz="1200">
        <a:latin typeface="+mn-lt"/>
        <a:ea typeface="+mn-ea"/>
        <a:cs typeface="+mn-cs"/>
        <a:sym typeface="Calibri"/>
      </a:defRPr>
    </a:lvl2pPr>
    <a:lvl3pPr indent="457200" latinLnBrk="0">
      <a:defRPr sz="1200">
        <a:latin typeface="+mn-lt"/>
        <a:ea typeface="+mn-ea"/>
        <a:cs typeface="+mn-cs"/>
        <a:sym typeface="Calibri"/>
      </a:defRPr>
    </a:lvl3pPr>
    <a:lvl4pPr indent="685800" latinLnBrk="0">
      <a:defRPr sz="1200">
        <a:latin typeface="+mn-lt"/>
        <a:ea typeface="+mn-ea"/>
        <a:cs typeface="+mn-cs"/>
        <a:sym typeface="Calibri"/>
      </a:defRPr>
    </a:lvl4pPr>
    <a:lvl5pPr indent="914400" latinLnBrk="0">
      <a:defRPr sz="1200">
        <a:latin typeface="+mn-lt"/>
        <a:ea typeface="+mn-ea"/>
        <a:cs typeface="+mn-cs"/>
        <a:sym typeface="Calibri"/>
      </a:defRPr>
    </a:lvl5pPr>
    <a:lvl6pPr indent="1143000" latinLnBrk="0">
      <a:defRPr sz="1200">
        <a:latin typeface="+mn-lt"/>
        <a:ea typeface="+mn-ea"/>
        <a:cs typeface="+mn-cs"/>
        <a:sym typeface="Calibri"/>
      </a:defRPr>
    </a:lvl6pPr>
    <a:lvl7pPr indent="1371600" latinLnBrk="0">
      <a:defRPr sz="1200">
        <a:latin typeface="+mn-lt"/>
        <a:ea typeface="+mn-ea"/>
        <a:cs typeface="+mn-cs"/>
        <a:sym typeface="Calibri"/>
      </a:defRPr>
    </a:lvl7pPr>
    <a:lvl8pPr indent="1600200" latinLnBrk="0">
      <a:defRPr sz="1200">
        <a:latin typeface="+mn-lt"/>
        <a:ea typeface="+mn-ea"/>
        <a:cs typeface="+mn-cs"/>
        <a:sym typeface="Calibri"/>
      </a:defRPr>
    </a:lvl8pPr>
    <a:lvl9pPr indent="1828800" latinLnBrk="0">
      <a:defRPr sz="1200">
        <a:latin typeface="+mn-lt"/>
        <a:ea typeface="+mn-ea"/>
        <a:cs typeface="+mn-cs"/>
        <a:sym typeface="Calibri"/>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 name="Shape 136"/>
          <p:cNvSpPr>
            <a:spLocks noGrp="1" noRot="1" noChangeAspect="1"/>
          </p:cNvSpPr>
          <p:nvPr>
            <p:ph type="sldImg"/>
          </p:nvPr>
        </p:nvSpPr>
        <p:spPr>
          <a:xfrm>
            <a:off x="381000" y="685800"/>
            <a:ext cx="6096000" cy="3429000"/>
          </a:xfrm>
          <a:prstGeom prst="rect">
            <a:avLst/>
          </a:prstGeom>
        </p:spPr>
        <p:txBody>
          <a:bodyPr/>
          <a:lstStyle/>
          <a:p>
            <a:endParaRPr/>
          </a:p>
        </p:txBody>
      </p:sp>
      <p:sp>
        <p:nvSpPr>
          <p:cNvPr id="137" name="Shape 137"/>
          <p:cNvSpPr>
            <a:spLocks noGrp="1"/>
          </p:cNvSpPr>
          <p:nvPr>
            <p:ph type="body" sz="quarter" idx="1"/>
          </p:nvPr>
        </p:nvSpPr>
        <p:spPr>
          <a:prstGeom prst="rect">
            <a:avLst/>
          </a:prstGeom>
        </p:spPr>
        <p:txBody>
          <a:bodyPr/>
          <a:lstStyle/>
          <a:p>
            <a:pPr>
              <a:defRPr b="1"/>
            </a:pPr>
            <a:r>
              <a:t>This emergency resource a response to detrimental food insecurity of the patients receiving care at Vidant Medical Center and clinics of</a:t>
            </a:r>
          </a:p>
          <a:p>
            <a:pPr>
              <a:defRPr b="1"/>
            </a:pPr>
            <a:r>
              <a:t>ECU Physicians. </a:t>
            </a:r>
          </a:p>
          <a:p>
            <a:endParaRPr/>
          </a:p>
          <a:p>
            <a:r>
              <a:t>Patients who have food insecurity and are being discharged from the hospital</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6354996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11" name="Shape 11"/>
          <p:cNvSpPr>
            <a:spLocks noGrp="1"/>
          </p:cNvSpPr>
          <p:nvPr>
            <p:ph type="title"/>
          </p:nvPr>
        </p:nvSpPr>
        <p:spPr>
          <a:xfrm>
            <a:off x="1524000" y="1122362"/>
            <a:ext cx="9144000" cy="2387601"/>
          </a:xfrm>
          <a:prstGeom prst="rect">
            <a:avLst/>
          </a:prstGeom>
        </p:spPr>
        <p:txBody>
          <a:bodyPr anchor="b"/>
          <a:lstStyle>
            <a:lvl1pPr algn="ctr">
              <a:defRPr sz="6000"/>
            </a:lvl1pPr>
          </a:lstStyle>
          <a:p>
            <a:r>
              <a:t>Title Text</a:t>
            </a:r>
          </a:p>
        </p:txBody>
      </p:sp>
      <p:sp>
        <p:nvSpPr>
          <p:cNvPr id="12" name="Shape 12"/>
          <p:cNvSpPr>
            <a:spLocks noGrp="1"/>
          </p:cNvSpPr>
          <p:nvPr>
            <p:ph type="body" sz="quarter" idx="1"/>
          </p:nvPr>
        </p:nvSpPr>
        <p:spPr>
          <a:xfrm>
            <a:off x="1524000" y="3602037"/>
            <a:ext cx="9144000" cy="1655763"/>
          </a:xfrm>
          <a:prstGeom prst="rect">
            <a:avLst/>
          </a:prstGeom>
        </p:spPr>
        <p:txBody>
          <a:bodyPr/>
          <a:lstStyle>
            <a:lvl1pPr marL="0" indent="0" algn="ctr">
              <a:buSzTx/>
              <a:buFontTx/>
              <a:buNone/>
            </a:lvl1pPr>
            <a:lvl2pPr marL="0" indent="457200" algn="ctr">
              <a:buSzTx/>
              <a:buFontTx/>
              <a:buNone/>
            </a:lvl2pPr>
            <a:lvl3pPr marL="0" indent="914400" algn="ctr">
              <a:buSzTx/>
              <a:buFontTx/>
              <a:buNone/>
            </a:lvl3pPr>
            <a:lvl4pPr marL="0" indent="1371600" algn="ctr">
              <a:buSzTx/>
              <a:buFontTx/>
              <a:buNone/>
            </a:lvl4pPr>
            <a:lvl5pPr marL="0" indent="1828800" algn="ctr">
              <a:buSzTx/>
              <a:buFontTx/>
              <a:buNone/>
            </a:lvl5pPr>
          </a:lstStyle>
          <a:p>
            <a:r>
              <a:t>Body Level One</a:t>
            </a:r>
          </a:p>
          <a:p>
            <a:pPr lvl="1"/>
            <a:r>
              <a:t>Body Level Two</a:t>
            </a:r>
          </a:p>
          <a:p>
            <a:pPr lvl="2"/>
            <a:r>
              <a:t>Body Level Three</a:t>
            </a:r>
          </a:p>
          <a:p>
            <a:pPr lvl="3"/>
            <a:r>
              <a:t>Body Level Four</a:t>
            </a:r>
          </a:p>
          <a:p>
            <a:pPr lvl="4"/>
            <a:r>
              <a:t>Body Level Five</a:t>
            </a:r>
          </a:p>
        </p:txBody>
      </p:sp>
      <p:sp>
        <p:nvSpPr>
          <p:cNvPr id="13" name="Shape 1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Vertical Text">
    <p:spTree>
      <p:nvGrpSpPr>
        <p:cNvPr id="1" name=""/>
        <p:cNvGrpSpPr/>
        <p:nvPr/>
      </p:nvGrpSpPr>
      <p:grpSpPr>
        <a:xfrm>
          <a:off x="0" y="0"/>
          <a:ext cx="0" cy="0"/>
          <a:chOff x="0" y="0"/>
          <a:chExt cx="0" cy="0"/>
        </a:xfrm>
      </p:grpSpPr>
      <p:sp>
        <p:nvSpPr>
          <p:cNvPr id="92" name="Shape 92"/>
          <p:cNvSpPr>
            <a:spLocks noGrp="1"/>
          </p:cNvSpPr>
          <p:nvPr>
            <p:ph type="title"/>
          </p:nvPr>
        </p:nvSpPr>
        <p:spPr>
          <a:prstGeom prst="rect">
            <a:avLst/>
          </a:prstGeom>
        </p:spPr>
        <p:txBody>
          <a:bodyPr/>
          <a:lstStyle/>
          <a:p>
            <a:r>
              <a:t>Title Text</a:t>
            </a:r>
          </a:p>
        </p:txBody>
      </p:sp>
      <p:sp>
        <p:nvSpPr>
          <p:cNvPr id="93" name="Shape 93"/>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94" name="Shape 94"/>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tx">
  <p:cSld name="Vertical Title and Text">
    <p:spTree>
      <p:nvGrpSpPr>
        <p:cNvPr id="1" name=""/>
        <p:cNvGrpSpPr/>
        <p:nvPr/>
      </p:nvGrpSpPr>
      <p:grpSpPr>
        <a:xfrm>
          <a:off x="0" y="0"/>
          <a:ext cx="0" cy="0"/>
          <a:chOff x="0" y="0"/>
          <a:chExt cx="0" cy="0"/>
        </a:xfrm>
      </p:grpSpPr>
      <p:sp>
        <p:nvSpPr>
          <p:cNvPr id="101" name="Shape 101"/>
          <p:cNvSpPr>
            <a:spLocks noGrp="1"/>
          </p:cNvSpPr>
          <p:nvPr>
            <p:ph type="title"/>
          </p:nvPr>
        </p:nvSpPr>
        <p:spPr>
          <a:xfrm>
            <a:off x="8724900" y="365125"/>
            <a:ext cx="2628900" cy="5811838"/>
          </a:xfrm>
          <a:prstGeom prst="rect">
            <a:avLst/>
          </a:prstGeom>
        </p:spPr>
        <p:txBody>
          <a:bodyPr/>
          <a:lstStyle/>
          <a:p>
            <a:r>
              <a:t>Title Text</a:t>
            </a:r>
          </a:p>
        </p:txBody>
      </p:sp>
      <p:sp>
        <p:nvSpPr>
          <p:cNvPr id="102" name="Shape 102"/>
          <p:cNvSpPr>
            <a:spLocks noGrp="1"/>
          </p:cNvSpPr>
          <p:nvPr>
            <p:ph type="body" idx="1"/>
          </p:nvPr>
        </p:nvSpPr>
        <p:spPr>
          <a:xfrm>
            <a:off x="838200" y="365125"/>
            <a:ext cx="7734300" cy="58118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103" name="Shape 103"/>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0" name="Shape 20"/>
          <p:cNvSpPr>
            <a:spLocks noGrp="1"/>
          </p:cNvSpPr>
          <p:nvPr>
            <p:ph type="title"/>
          </p:nvPr>
        </p:nvSpPr>
        <p:spPr>
          <a:prstGeom prst="rect">
            <a:avLst/>
          </a:prstGeom>
        </p:spPr>
        <p:txBody>
          <a:bodyPr/>
          <a:lstStyle/>
          <a:p>
            <a:r>
              <a:t>Title Text</a:t>
            </a:r>
          </a:p>
        </p:txBody>
      </p:sp>
      <p:sp>
        <p:nvSpPr>
          <p:cNvPr id="21" name="Shape 21"/>
          <p:cNvSpPr>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2" name="Shape 22"/>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29" name="Shape 29"/>
          <p:cNvSpPr>
            <a:spLocks noGrp="1"/>
          </p:cNvSpPr>
          <p:nvPr>
            <p:ph type="title"/>
          </p:nvPr>
        </p:nvSpPr>
        <p:spPr>
          <a:xfrm>
            <a:off x="831850" y="1709738"/>
            <a:ext cx="10515600" cy="2852737"/>
          </a:xfrm>
          <a:prstGeom prst="rect">
            <a:avLst/>
          </a:prstGeom>
        </p:spPr>
        <p:txBody>
          <a:bodyPr anchor="b"/>
          <a:lstStyle>
            <a:lvl1pPr>
              <a:defRPr sz="5400">
                <a:solidFill>
                  <a:srgbClr val="FFFFFF"/>
                </a:solidFill>
              </a:defRPr>
            </a:lvl1pPr>
          </a:lstStyle>
          <a:p>
            <a:r>
              <a:t>Title Text</a:t>
            </a:r>
          </a:p>
        </p:txBody>
      </p:sp>
      <p:sp>
        <p:nvSpPr>
          <p:cNvPr id="30" name="Shape 30"/>
          <p:cNvSpPr>
            <a:spLocks noGrp="1"/>
          </p:cNvSpPr>
          <p:nvPr>
            <p:ph type="body" sz="quarter" idx="1"/>
          </p:nvPr>
        </p:nvSpPr>
        <p:spPr>
          <a:xfrm>
            <a:off x="831850" y="4589462"/>
            <a:ext cx="10515600" cy="1500188"/>
          </a:xfrm>
          <a:prstGeom prst="rect">
            <a:avLst/>
          </a:prstGeom>
        </p:spPr>
        <p:txBody>
          <a:bodyPr/>
          <a:lstStyle>
            <a:lvl1pPr marL="0" indent="0">
              <a:buSzTx/>
              <a:buFontTx/>
              <a:buNone/>
              <a:defRPr>
                <a:solidFill>
                  <a:srgbClr val="888888"/>
                </a:solidFill>
              </a:defRPr>
            </a:lvl1pPr>
            <a:lvl2pPr marL="0" indent="457200">
              <a:buSzTx/>
              <a:buFontTx/>
              <a:buNone/>
              <a:defRPr>
                <a:solidFill>
                  <a:srgbClr val="888888"/>
                </a:solidFill>
              </a:defRPr>
            </a:lvl2pPr>
            <a:lvl3pPr marL="0" indent="914400">
              <a:buSzTx/>
              <a:buFontTx/>
              <a:buNone/>
              <a:defRPr>
                <a:solidFill>
                  <a:srgbClr val="888888"/>
                </a:solidFill>
              </a:defRPr>
            </a:lvl3pPr>
            <a:lvl4pPr marL="0" indent="1371600">
              <a:buSzTx/>
              <a:buFontTx/>
              <a:buNone/>
              <a:defRPr>
                <a:solidFill>
                  <a:srgbClr val="888888"/>
                </a:solidFill>
              </a:defRPr>
            </a:lvl4pPr>
            <a:lvl5pPr marL="0" indent="1828800">
              <a:buSzTx/>
              <a:buFontTx/>
              <a:buNone/>
              <a:defRPr>
                <a:solidFill>
                  <a:srgbClr val="888888"/>
                </a:solidFill>
              </a:defRPr>
            </a:lvl5pPr>
          </a:lstStyle>
          <a:p>
            <a:r>
              <a:t>Body Level One</a:t>
            </a:r>
          </a:p>
          <a:p>
            <a:pPr lvl="1"/>
            <a:r>
              <a:t>Body Level Two</a:t>
            </a:r>
          </a:p>
          <a:p>
            <a:pPr lvl="2"/>
            <a:r>
              <a:t>Body Level Three</a:t>
            </a:r>
          </a:p>
          <a:p>
            <a:pPr lvl="3"/>
            <a:r>
              <a:t>Body Level Four</a:t>
            </a:r>
          </a:p>
          <a:p>
            <a:pPr lvl="4"/>
            <a:r>
              <a:t>Body Level Five</a:t>
            </a:r>
          </a:p>
        </p:txBody>
      </p:sp>
      <p:sp>
        <p:nvSpPr>
          <p:cNvPr id="31" name="Shape 31"/>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38" name="Shape 38"/>
          <p:cNvSpPr>
            <a:spLocks noGrp="1"/>
          </p:cNvSpPr>
          <p:nvPr>
            <p:ph type="title"/>
          </p:nvPr>
        </p:nvSpPr>
        <p:spPr>
          <a:prstGeom prst="rect">
            <a:avLst/>
          </a:prstGeom>
        </p:spPr>
        <p:txBody>
          <a:bodyPr/>
          <a:lstStyle/>
          <a:p>
            <a:r>
              <a:t>Title Text</a:t>
            </a:r>
          </a:p>
        </p:txBody>
      </p:sp>
      <p:sp>
        <p:nvSpPr>
          <p:cNvPr id="39" name="Shape 39"/>
          <p:cNvSpPr>
            <a:spLocks noGrp="1"/>
          </p:cNvSpPr>
          <p:nvPr>
            <p:ph type="body" sz="half" idx="1"/>
          </p:nvPr>
        </p:nvSpPr>
        <p:spPr>
          <a:xfrm>
            <a:off x="838200" y="1825625"/>
            <a:ext cx="5181600" cy="4351338"/>
          </a:xfrm>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40" name="Shape 4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sp>
        <p:nvSpPr>
          <p:cNvPr id="47" name="Shape 47"/>
          <p:cNvSpPr>
            <a:spLocks noGrp="1"/>
          </p:cNvSpPr>
          <p:nvPr>
            <p:ph type="title"/>
          </p:nvPr>
        </p:nvSpPr>
        <p:spPr>
          <a:xfrm>
            <a:off x="839787" y="365125"/>
            <a:ext cx="10515601" cy="1325563"/>
          </a:xfrm>
          <a:prstGeom prst="rect">
            <a:avLst/>
          </a:prstGeom>
        </p:spPr>
        <p:txBody>
          <a:bodyPr/>
          <a:lstStyle/>
          <a:p>
            <a:r>
              <a:t>Title Text</a:t>
            </a:r>
          </a:p>
        </p:txBody>
      </p:sp>
      <p:sp>
        <p:nvSpPr>
          <p:cNvPr id="48" name="Shape 48"/>
          <p:cNvSpPr>
            <a:spLocks noGrp="1"/>
          </p:cNvSpPr>
          <p:nvPr>
            <p:ph type="body" sz="quarter" idx="1"/>
          </p:nvPr>
        </p:nvSpPr>
        <p:spPr>
          <a:xfrm>
            <a:off x="839787" y="1681163"/>
            <a:ext cx="5157789" cy="823913"/>
          </a:xfrm>
          <a:prstGeom prst="rect">
            <a:avLst/>
          </a:prstGeom>
        </p:spPr>
        <p:txBody>
          <a:bodyPr anchor="b"/>
          <a:lstStyle>
            <a:lvl1pPr marL="0" indent="0">
              <a:lnSpc>
                <a:spcPct val="100000"/>
              </a:lnSpc>
              <a:spcBef>
                <a:spcPts val="0"/>
              </a:spcBef>
              <a:buSzTx/>
              <a:buFontTx/>
              <a:buNone/>
              <a:defRPr b="1"/>
            </a:lvl1pPr>
            <a:lvl2pPr marL="0" indent="457200">
              <a:lnSpc>
                <a:spcPct val="100000"/>
              </a:lnSpc>
              <a:spcBef>
                <a:spcPts val="0"/>
              </a:spcBef>
              <a:buSzTx/>
              <a:buFontTx/>
              <a:buNone/>
              <a:defRPr b="1"/>
            </a:lvl2pPr>
            <a:lvl3pPr marL="0" indent="914400">
              <a:lnSpc>
                <a:spcPct val="100000"/>
              </a:lnSpc>
              <a:spcBef>
                <a:spcPts val="0"/>
              </a:spcBef>
              <a:buSzTx/>
              <a:buFontTx/>
              <a:buNone/>
              <a:defRPr b="1"/>
            </a:lvl3pPr>
            <a:lvl4pPr marL="0" indent="1371600">
              <a:lnSpc>
                <a:spcPct val="100000"/>
              </a:lnSpc>
              <a:spcBef>
                <a:spcPts val="0"/>
              </a:spcBef>
              <a:buSzTx/>
              <a:buFontTx/>
              <a:buNone/>
              <a:defRPr b="1"/>
            </a:lvl4pPr>
            <a:lvl5pPr marL="0" indent="1828800">
              <a:lnSpc>
                <a:spcPct val="100000"/>
              </a:lnSpc>
              <a:spcBef>
                <a:spcPts val="0"/>
              </a:spcBef>
              <a:buSzTx/>
              <a:buFontTx/>
              <a:buNone/>
              <a:defRPr b="1"/>
            </a:lvl5pPr>
          </a:lstStyle>
          <a:p>
            <a:r>
              <a:t>Body Level One</a:t>
            </a:r>
          </a:p>
          <a:p>
            <a:pPr lvl="1"/>
            <a:r>
              <a:t>Body Level Two</a:t>
            </a:r>
          </a:p>
          <a:p>
            <a:pPr lvl="2"/>
            <a:r>
              <a:t>Body Level Three</a:t>
            </a:r>
          </a:p>
          <a:p>
            <a:pPr lvl="3"/>
            <a:r>
              <a:t>Body Level Four</a:t>
            </a:r>
          </a:p>
          <a:p>
            <a:pPr lvl="4"/>
            <a:r>
              <a:t>Body Level Five</a:t>
            </a:r>
          </a:p>
        </p:txBody>
      </p:sp>
      <p:sp>
        <p:nvSpPr>
          <p:cNvPr id="49" name="Shape 49"/>
          <p:cNvSpPr>
            <a:spLocks noGrp="1"/>
          </p:cNvSpPr>
          <p:nvPr>
            <p:ph type="body" sz="quarter" idx="13"/>
          </p:nvPr>
        </p:nvSpPr>
        <p:spPr>
          <a:xfrm>
            <a:off x="6172200" y="1681163"/>
            <a:ext cx="5183188" cy="823913"/>
          </a:xfrm>
          <a:prstGeom prst="rect">
            <a:avLst/>
          </a:prstGeom>
        </p:spPr>
        <p:txBody>
          <a:bodyPr anchor="b"/>
          <a:lstStyle/>
          <a:p>
            <a:pPr marL="0" indent="0">
              <a:buSzTx/>
              <a:buFontTx/>
              <a:buNone/>
              <a:defRPr b="1"/>
            </a:pPr>
            <a:endParaRPr/>
          </a:p>
        </p:txBody>
      </p:sp>
      <p:sp>
        <p:nvSpPr>
          <p:cNvPr id="50" name="Shape 50"/>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57" name="Shape 57"/>
          <p:cNvSpPr>
            <a:spLocks noGrp="1"/>
          </p:cNvSpPr>
          <p:nvPr>
            <p:ph type="title"/>
          </p:nvPr>
        </p:nvSpPr>
        <p:spPr>
          <a:prstGeom prst="rect">
            <a:avLst/>
          </a:prstGeom>
        </p:spPr>
        <p:txBody>
          <a:bodyPr/>
          <a:lstStyle/>
          <a:p>
            <a:r>
              <a:t>Title Text</a:t>
            </a:r>
          </a:p>
        </p:txBody>
      </p:sp>
      <p:sp>
        <p:nvSpPr>
          <p:cNvPr id="58" name="Shape 58"/>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65" name="Shape 6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2" name="Shape 72"/>
          <p:cNvSpPr>
            <a:spLocks noGrp="1"/>
          </p:cNvSpPr>
          <p:nvPr>
            <p:ph type="title"/>
          </p:nvPr>
        </p:nvSpPr>
        <p:spPr>
          <a:xfrm>
            <a:off x="839787" y="457200"/>
            <a:ext cx="3932239" cy="1600200"/>
          </a:xfrm>
          <a:prstGeom prst="rect">
            <a:avLst/>
          </a:prstGeom>
        </p:spPr>
        <p:txBody>
          <a:bodyPr anchor="b"/>
          <a:lstStyle>
            <a:lvl1pPr>
              <a:defRPr sz="3800">
                <a:latin typeface="+mn-lt"/>
                <a:ea typeface="+mn-ea"/>
                <a:cs typeface="+mn-cs"/>
                <a:sym typeface="Calibri"/>
              </a:defRPr>
            </a:lvl1pPr>
          </a:lstStyle>
          <a:p>
            <a:r>
              <a:t>Title Text</a:t>
            </a:r>
          </a:p>
        </p:txBody>
      </p:sp>
      <p:sp>
        <p:nvSpPr>
          <p:cNvPr id="73" name="Shape 73"/>
          <p:cNvSpPr>
            <a:spLocks noGrp="1"/>
          </p:cNvSpPr>
          <p:nvPr>
            <p:ph type="body" sz="half" idx="1"/>
          </p:nvPr>
        </p:nvSpPr>
        <p:spPr>
          <a:xfrm>
            <a:off x="5183187" y="987425"/>
            <a:ext cx="6172201" cy="4873625"/>
          </a:xfrm>
          <a:prstGeom prst="rect">
            <a:avLst/>
          </a:prstGeom>
        </p:spPr>
        <p:txBody>
          <a:bodyPr/>
          <a:lstStyle>
            <a:lvl1pPr marL="142875" indent="-142875">
              <a:lnSpc>
                <a:spcPct val="110000"/>
              </a:lnSpc>
              <a:defRPr sz="2000"/>
            </a:lvl1pPr>
            <a:lvl2pPr marL="620485" indent="-163285">
              <a:lnSpc>
                <a:spcPct val="110000"/>
              </a:lnSpc>
              <a:defRPr sz="2000"/>
            </a:lvl2pPr>
            <a:lvl3pPr marL="1104900" indent="-190500">
              <a:lnSpc>
                <a:spcPct val="110000"/>
              </a:lnSpc>
              <a:defRPr sz="2000"/>
            </a:lvl3pPr>
            <a:lvl4pPr marL="1600200" indent="-228600">
              <a:lnSpc>
                <a:spcPct val="110000"/>
              </a:lnSpc>
              <a:defRPr sz="2000"/>
            </a:lvl4pPr>
            <a:lvl5pPr marL="2057400" indent="-228600">
              <a:lnSpc>
                <a:spcPct val="110000"/>
              </a:lnSpc>
              <a:defRPr sz="2000"/>
            </a:lvl5pPr>
          </a:lstStyle>
          <a:p>
            <a:r>
              <a:t>Body Level One</a:t>
            </a:r>
          </a:p>
          <a:p>
            <a:pPr lvl="1"/>
            <a:r>
              <a:t>Body Level Two</a:t>
            </a:r>
          </a:p>
          <a:p>
            <a:pPr lvl="2"/>
            <a:r>
              <a:t>Body Level Three</a:t>
            </a:r>
          </a:p>
          <a:p>
            <a:pPr lvl="3"/>
            <a:r>
              <a:t>Body Level Four</a:t>
            </a:r>
          </a:p>
          <a:p>
            <a:pPr lvl="4"/>
            <a:r>
              <a:t>Body Level Five</a:t>
            </a:r>
          </a:p>
        </p:txBody>
      </p:sp>
      <p:sp>
        <p:nvSpPr>
          <p:cNvPr id="74" name="Shape 74"/>
          <p:cNvSpPr>
            <a:spLocks noGrp="1"/>
          </p:cNvSpPr>
          <p:nvPr>
            <p:ph type="body" sz="quarter" idx="13"/>
          </p:nvPr>
        </p:nvSpPr>
        <p:spPr>
          <a:xfrm>
            <a:off x="839787" y="2057400"/>
            <a:ext cx="3932238" cy="3811588"/>
          </a:xfrm>
          <a:prstGeom prst="rect">
            <a:avLst/>
          </a:prstGeom>
        </p:spPr>
        <p:txBody>
          <a:bodyPr/>
          <a:lstStyle/>
          <a:p>
            <a:pPr marL="0" indent="0">
              <a:buSzTx/>
              <a:buFontTx/>
              <a:buNone/>
              <a:defRPr sz="1600"/>
            </a:pPr>
            <a:endParaRPr/>
          </a:p>
        </p:txBody>
      </p:sp>
      <p:sp>
        <p:nvSpPr>
          <p:cNvPr id="75" name="Shape 7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2" name="Shape 82"/>
          <p:cNvSpPr>
            <a:spLocks noGrp="1"/>
          </p:cNvSpPr>
          <p:nvPr>
            <p:ph type="title"/>
          </p:nvPr>
        </p:nvSpPr>
        <p:spPr>
          <a:xfrm>
            <a:off x="839787" y="457200"/>
            <a:ext cx="3932239" cy="1600200"/>
          </a:xfrm>
          <a:prstGeom prst="rect">
            <a:avLst/>
          </a:prstGeom>
        </p:spPr>
        <p:txBody>
          <a:bodyPr anchor="b"/>
          <a:lstStyle>
            <a:lvl1pPr>
              <a:defRPr sz="3800">
                <a:latin typeface="+mn-lt"/>
                <a:ea typeface="+mn-ea"/>
                <a:cs typeface="+mn-cs"/>
                <a:sym typeface="Calibri"/>
              </a:defRPr>
            </a:lvl1pPr>
          </a:lstStyle>
          <a:p>
            <a:r>
              <a:t>Title Text</a:t>
            </a:r>
          </a:p>
        </p:txBody>
      </p:sp>
      <p:sp>
        <p:nvSpPr>
          <p:cNvPr id="83" name="Shape 83"/>
          <p:cNvSpPr>
            <a:spLocks noGrp="1"/>
          </p:cNvSpPr>
          <p:nvPr>
            <p:ph type="pic" sz="half" idx="13"/>
          </p:nvPr>
        </p:nvSpPr>
        <p:spPr>
          <a:xfrm>
            <a:off x="5183187" y="987425"/>
            <a:ext cx="6172201" cy="4873625"/>
          </a:xfrm>
          <a:prstGeom prst="rect">
            <a:avLst/>
          </a:prstGeom>
        </p:spPr>
        <p:txBody>
          <a:bodyPr lIns="91439" rIns="91439">
            <a:noAutofit/>
          </a:bodyPr>
          <a:lstStyle/>
          <a:p>
            <a:endParaRPr/>
          </a:p>
        </p:txBody>
      </p:sp>
      <p:sp>
        <p:nvSpPr>
          <p:cNvPr id="84" name="Shape 84"/>
          <p:cNvSpPr>
            <a:spLocks noGrp="1"/>
          </p:cNvSpPr>
          <p:nvPr>
            <p:ph type="body" sz="quarter" idx="1"/>
          </p:nvPr>
        </p:nvSpPr>
        <p:spPr>
          <a:xfrm>
            <a:off x="839787" y="2057400"/>
            <a:ext cx="3932239" cy="3811588"/>
          </a:xfrm>
          <a:prstGeom prst="rect">
            <a:avLst/>
          </a:prstGeom>
        </p:spPr>
        <p:txBody>
          <a:bodyPr/>
          <a:lstStyle>
            <a:lvl1pPr marL="0" indent="0">
              <a:buSzTx/>
              <a:buFontTx/>
              <a:buNone/>
              <a:defRPr sz="1600"/>
            </a:lvl1pPr>
            <a:lvl2pPr marL="0" indent="457200">
              <a:buSzTx/>
              <a:buFontTx/>
              <a:buNone/>
              <a:defRPr sz="1600"/>
            </a:lvl2pPr>
            <a:lvl3pPr marL="0" indent="914400">
              <a:buSzTx/>
              <a:buFontTx/>
              <a:buNone/>
              <a:defRPr sz="1600"/>
            </a:lvl3pPr>
            <a:lvl4pPr marL="0" indent="1371600">
              <a:buSzTx/>
              <a:buFontTx/>
              <a:buNone/>
              <a:defRPr sz="1600"/>
            </a:lvl4pPr>
            <a:lvl5pPr marL="0" indent="1828800">
              <a:buSzTx/>
              <a:buFontTx/>
              <a:buNone/>
              <a:defRPr sz="1600"/>
            </a:lvl5pPr>
          </a:lstStyle>
          <a:p>
            <a:r>
              <a:t>Body Level One</a:t>
            </a:r>
          </a:p>
          <a:p>
            <a:pPr lvl="1"/>
            <a:r>
              <a:t>Body Level Two</a:t>
            </a:r>
          </a:p>
          <a:p>
            <a:pPr lvl="2"/>
            <a:r>
              <a:t>Body Level Three</a:t>
            </a:r>
          </a:p>
          <a:p>
            <a:pPr lvl="3"/>
            <a:r>
              <a:t>Body Level Four</a:t>
            </a:r>
          </a:p>
          <a:p>
            <a:pPr lvl="4"/>
            <a:r>
              <a:t>Body Level Five</a:t>
            </a:r>
          </a:p>
        </p:txBody>
      </p:sp>
      <p:sp>
        <p:nvSpPr>
          <p:cNvPr id="85" name="Shape 85"/>
          <p:cNvSpPr>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Shape 2"/>
          <p:cNvSpPr>
            <a:spLocks noGrp="1"/>
          </p:cNvSpPr>
          <p:nvPr>
            <p:ph type="title"/>
          </p:nvPr>
        </p:nvSpPr>
        <p:spPr>
          <a:xfrm>
            <a:off x="838200" y="365125"/>
            <a:ext cx="10515600" cy="1325563"/>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normAutofit/>
          </a:bodyPr>
          <a:lstStyle/>
          <a:p>
            <a:r>
              <a:t>Title Text</a:t>
            </a:r>
          </a:p>
        </p:txBody>
      </p:sp>
      <p:sp>
        <p:nvSpPr>
          <p:cNvPr id="3" name="Shape 3"/>
          <p:cNvSpPr>
            <a:spLocks noGrp="1"/>
          </p:cNvSpPr>
          <p:nvPr>
            <p:ph type="body" idx="1"/>
          </p:nvPr>
        </p:nvSpPr>
        <p:spPr>
          <a:xfrm>
            <a:off x="838200" y="1825625"/>
            <a:ext cx="10515600" cy="4351338"/>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p>
            <a:r>
              <a:t>Body Level One</a:t>
            </a:r>
          </a:p>
          <a:p>
            <a:pPr lvl="1"/>
            <a:r>
              <a:t>Body Level Two</a:t>
            </a:r>
          </a:p>
          <a:p>
            <a:pPr lvl="2"/>
            <a:r>
              <a:t>Body Level Three</a:t>
            </a:r>
          </a:p>
          <a:p>
            <a:pPr lvl="3"/>
            <a:r>
              <a:t>Body Level Four</a:t>
            </a:r>
          </a:p>
          <a:p>
            <a:pPr lvl="4"/>
            <a:r>
              <a:t>Body Level Five</a:t>
            </a:r>
          </a:p>
        </p:txBody>
      </p:sp>
      <p:sp>
        <p:nvSpPr>
          <p:cNvPr id="4" name="Shape 4"/>
          <p:cNvSpPr>
            <a:spLocks noGrp="1"/>
          </p:cNvSpPr>
          <p:nvPr>
            <p:ph type="sldNum" sz="quarter" idx="2"/>
          </p:nvPr>
        </p:nvSpPr>
        <p:spPr>
          <a:xfrm>
            <a:off x="11089818" y="6404292"/>
            <a:ext cx="263983" cy="269241"/>
          </a:xfrm>
          <a:prstGeom prst="rect">
            <a:avLst/>
          </a:prstGeom>
          <a:ln w="12700">
            <a:miter lim="400000"/>
          </a:ln>
        </p:spPr>
        <p:txBody>
          <a:bodyPr wrap="none" lIns="45719" rIns="45719" anchor="ctr">
            <a:spAutoFit/>
          </a:bodyPr>
          <a:lstStyle>
            <a:lvl1pPr algn="r">
              <a:defRPr sz="1200">
                <a:solidFill>
                  <a:srgbClr val="888888"/>
                </a:solidFill>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txStyles>
    <p:titleStyle>
      <a:lvl1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1pPr>
      <a:lvl2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2pPr>
      <a:lvl3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3pPr>
      <a:lvl4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4pPr>
      <a:lvl5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5pPr>
      <a:lvl6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6pPr>
      <a:lvl7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7pPr>
      <a:lvl8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8pPr>
      <a:lvl9pPr marL="0" marR="0" indent="0" algn="l" defTabSz="914400" rtl="0" latinLnBrk="0">
        <a:lnSpc>
          <a:spcPct val="90000"/>
        </a:lnSpc>
        <a:spcBef>
          <a:spcPts val="0"/>
        </a:spcBef>
        <a:spcAft>
          <a:spcPts val="0"/>
        </a:spcAft>
        <a:buClrTx/>
        <a:buSzTx/>
        <a:buFontTx/>
        <a:buNone/>
        <a:tabLst/>
        <a:defRPr sz="4400" b="0" i="0" u="none" strike="noStrike" cap="none" spc="0" baseline="0">
          <a:ln>
            <a:noFill/>
          </a:ln>
          <a:solidFill>
            <a:srgbClr val="000000"/>
          </a:solidFill>
          <a:uFillTx/>
          <a:latin typeface="Calibri Light"/>
          <a:ea typeface="Calibri Light"/>
          <a:cs typeface="Calibri Light"/>
          <a:sym typeface="Calibri Light"/>
        </a:defRPr>
      </a:lvl9pPr>
    </p:titleStyle>
    <p:bodyStyle>
      <a:lvl1pPr marL="195942" marR="0" indent="-195942"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n-lt"/>
          <a:ea typeface="+mn-ea"/>
          <a:cs typeface="+mn-cs"/>
          <a:sym typeface="Calibri"/>
        </a:defRPr>
      </a:lvl1pPr>
      <a:lvl2pPr marL="685800" marR="0" indent="-2286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n-lt"/>
          <a:ea typeface="+mn-ea"/>
          <a:cs typeface="+mn-cs"/>
          <a:sym typeface="Calibri"/>
        </a:defRPr>
      </a:lvl2pPr>
      <a:lvl3pPr marL="1188719" marR="0" indent="-274319"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n-lt"/>
          <a:ea typeface="+mn-ea"/>
          <a:cs typeface="+mn-cs"/>
          <a:sym typeface="Calibri"/>
        </a:defRPr>
      </a:lvl3pPr>
      <a:lvl4pPr marL="16764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n-lt"/>
          <a:ea typeface="+mn-ea"/>
          <a:cs typeface="+mn-cs"/>
          <a:sym typeface="Calibri"/>
        </a:defRPr>
      </a:lvl4pPr>
      <a:lvl5pPr marL="21336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n-lt"/>
          <a:ea typeface="+mn-ea"/>
          <a:cs typeface="+mn-cs"/>
          <a:sym typeface="Calibri"/>
        </a:defRPr>
      </a:lvl5pPr>
      <a:lvl6pPr marL="25908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n-lt"/>
          <a:ea typeface="+mn-ea"/>
          <a:cs typeface="+mn-cs"/>
          <a:sym typeface="Calibri"/>
        </a:defRPr>
      </a:lvl6pPr>
      <a:lvl7pPr marL="30480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n-lt"/>
          <a:ea typeface="+mn-ea"/>
          <a:cs typeface="+mn-cs"/>
          <a:sym typeface="Calibri"/>
        </a:defRPr>
      </a:lvl7pPr>
      <a:lvl8pPr marL="35052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n-lt"/>
          <a:ea typeface="+mn-ea"/>
          <a:cs typeface="+mn-cs"/>
          <a:sym typeface="Calibri"/>
        </a:defRPr>
      </a:lvl8pPr>
      <a:lvl9pPr marL="3962400" marR="0" indent="-304800" algn="l" defTabSz="914400" rtl="0" latinLnBrk="0">
        <a:lnSpc>
          <a:spcPct val="90000"/>
        </a:lnSpc>
        <a:spcBef>
          <a:spcPts val="1000"/>
        </a:spcBef>
        <a:spcAft>
          <a:spcPts val="0"/>
        </a:spcAft>
        <a:buClrTx/>
        <a:buSzPct val="100000"/>
        <a:buFont typeface="Arial"/>
        <a:buChar char="•"/>
        <a:tabLst/>
        <a:defRPr sz="2400" b="0" i="0" u="none" strike="noStrike" cap="none" spc="0" baseline="0">
          <a:ln>
            <a:noFill/>
          </a:ln>
          <a:solidFill>
            <a:srgbClr val="000000"/>
          </a:solidFill>
          <a:uFillTx/>
          <a:latin typeface="+mn-lt"/>
          <a:ea typeface="+mn-ea"/>
          <a:cs typeface="+mn-cs"/>
          <a:sym typeface="Calibri"/>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ln>
            <a:noFill/>
          </a:ln>
          <a:solidFill>
            <a:schemeClr val="tx1"/>
          </a:solidFill>
          <a:uFillTx/>
          <a:latin typeface="+mn-lt"/>
          <a:ea typeface="+mn-ea"/>
          <a:cs typeface="+mn-cs"/>
          <a:sym typeface="Calibri"/>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8.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8.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jpe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8.xml"/><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8.xml"/><Relationship Id="rId6" Type="http://schemas.openxmlformats.org/officeDocument/2006/relationships/image" Target="../media/image26.png"/><Relationship Id="rId5" Type="http://schemas.openxmlformats.org/officeDocument/2006/relationships/image" Target="../media/image30.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8.xml"/><Relationship Id="rId4" Type="http://schemas.openxmlformats.org/officeDocument/2006/relationships/image" Target="../media/image40.png"/></Relationships>
</file>

<file path=ppt/slides/_rels/slide2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 Id="rId4" Type="http://schemas.openxmlformats.org/officeDocument/2006/relationships/image" Target="../media/image1.png"/></Relationships>
</file>

<file path=ppt/slides/_rels/slide3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3.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8.xml"/><Relationship Id="rId4" Type="http://schemas.openxmlformats.org/officeDocument/2006/relationships/image" Target="../media/image46.png"/></Relationships>
</file>

<file path=ppt/slides/_rels/slide3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8.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5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mailto:bullockamy@ecu.edu"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Shape 112"/>
          <p:cNvSpPr/>
          <p:nvPr/>
        </p:nvSpPr>
        <p:spPr>
          <a:xfrm>
            <a:off x="394836" y="-1"/>
            <a:ext cx="7789180"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000000"/>
          </a:solidFill>
          <a:ln w="12700">
            <a:miter lim="400000"/>
          </a:ln>
        </p:spPr>
        <p:txBody>
          <a:bodyPr lIns="45719" rIns="45719" anchor="ctr"/>
          <a:lstStyle/>
          <a:p>
            <a:pPr algn="ctr">
              <a:defRPr>
                <a:solidFill>
                  <a:srgbClr val="FFFFFF"/>
                </a:solidFill>
              </a:defRPr>
            </a:pPr>
            <a:endParaRPr/>
          </a:p>
        </p:txBody>
      </p:sp>
      <p:pic>
        <p:nvPicPr>
          <p:cNvPr id="113" name="image1.png"/>
          <p:cNvPicPr>
            <a:picLocks noChangeAspect="1"/>
          </p:cNvPicPr>
          <p:nvPr/>
        </p:nvPicPr>
        <p:blipFill>
          <a:blip r:embed="rId2">
            <a:extLst/>
          </a:blip>
          <a:stretch>
            <a:fillRect/>
          </a:stretch>
        </p:blipFill>
        <p:spPr>
          <a:xfrm>
            <a:off x="8645696" y="4577088"/>
            <a:ext cx="3214548" cy="1800148"/>
          </a:xfrm>
          <a:prstGeom prst="rect">
            <a:avLst/>
          </a:prstGeom>
          <a:ln w="12700">
            <a:miter lim="400000"/>
          </a:ln>
        </p:spPr>
      </p:pic>
      <p:sp>
        <p:nvSpPr>
          <p:cNvPr id="114" name="Shape 114"/>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
        <p:nvSpPr>
          <p:cNvPr id="115" name="Shape 115"/>
          <p:cNvSpPr>
            <a:spLocks noGrp="1"/>
          </p:cNvSpPr>
          <p:nvPr>
            <p:ph type="subTitle" sz="quarter" idx="1"/>
          </p:nvPr>
        </p:nvSpPr>
        <p:spPr>
          <a:xfrm>
            <a:off x="9203452" y="6286141"/>
            <a:ext cx="1818386" cy="505543"/>
          </a:xfrm>
          <a:prstGeom prst="rect">
            <a:avLst/>
          </a:prstGeom>
        </p:spPr>
        <p:txBody>
          <a:bodyPr/>
          <a:lstStyle>
            <a:lvl1pPr>
              <a:defRPr sz="1800">
                <a:solidFill>
                  <a:srgbClr val="FFFFFF"/>
                </a:solidFill>
              </a:defRPr>
            </a:lvl1pPr>
          </a:lstStyle>
          <a:p>
            <a:r>
              <a:t>September 2018</a:t>
            </a:r>
          </a:p>
        </p:txBody>
      </p:sp>
      <p:pic>
        <p:nvPicPr>
          <p:cNvPr id="116" name="image2.png"/>
          <p:cNvPicPr>
            <a:picLocks noChangeAspect="1"/>
          </p:cNvPicPr>
          <p:nvPr/>
        </p:nvPicPr>
        <p:blipFill>
          <a:blip r:embed="rId3">
            <a:extLst/>
          </a:blip>
          <a:stretch>
            <a:fillRect/>
          </a:stretch>
        </p:blipFill>
        <p:spPr>
          <a:xfrm>
            <a:off x="10273069" y="3698100"/>
            <a:ext cx="1406352" cy="629559"/>
          </a:xfrm>
          <a:prstGeom prst="rect">
            <a:avLst/>
          </a:prstGeom>
          <a:ln w="12700">
            <a:miter lim="400000"/>
          </a:ln>
        </p:spPr>
      </p:pic>
      <p:sp>
        <p:nvSpPr>
          <p:cNvPr id="117" name="Shape 117"/>
          <p:cNvSpPr>
            <a:spLocks noGrp="1"/>
          </p:cNvSpPr>
          <p:nvPr>
            <p:ph type="sldNum" sz="quarter" idx="2"/>
          </p:nvPr>
        </p:nvSpPr>
        <p:spPr>
          <a:xfrm>
            <a:off x="11169739" y="6404292"/>
            <a:ext cx="184061" cy="26924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a:t>
            </a:fld>
            <a:endParaRPr/>
          </a:p>
        </p:txBody>
      </p:sp>
      <p:sp>
        <p:nvSpPr>
          <p:cNvPr id="118" name="Shape 118"/>
          <p:cNvSpPr/>
          <p:nvPr/>
        </p:nvSpPr>
        <p:spPr>
          <a:xfrm>
            <a:off x="1574764" y="1768263"/>
            <a:ext cx="5792265" cy="2447304"/>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a:lnSpc>
                <a:spcPct val="90000"/>
              </a:lnSpc>
              <a:defRPr sz="4200">
                <a:solidFill>
                  <a:srgbClr val="FFFFFF"/>
                </a:solidFill>
                <a:latin typeface="Calibri Light"/>
                <a:ea typeface="Calibri Light"/>
                <a:cs typeface="Calibri Light"/>
                <a:sym typeface="Calibri Light"/>
              </a:defRPr>
            </a:pPr>
            <a:r>
              <a:rPr b="1"/>
              <a:t>Medical</a:t>
            </a:r>
            <a:r>
              <a:t> Food Pantry </a:t>
            </a:r>
            <a:r>
              <a:rPr sz="5400"/>
              <a:t>Volunteer Training</a:t>
            </a:r>
            <a:endParaRPr b="1"/>
          </a:p>
          <a:p>
            <a:pPr>
              <a:lnSpc>
                <a:spcPct val="90000"/>
              </a:lnSpc>
              <a:defRPr sz="4200">
                <a:solidFill>
                  <a:srgbClr val="FFFFFF"/>
                </a:solidFill>
                <a:latin typeface="Calibri Light"/>
                <a:ea typeface="Calibri Light"/>
                <a:cs typeface="Calibri Light"/>
                <a:sym typeface="Calibri Light"/>
              </a:defRPr>
            </a:pPr>
            <a:r>
              <a:rPr b="1"/>
              <a:t> </a:t>
            </a:r>
          </a:p>
          <a:p>
            <a:pPr>
              <a:lnSpc>
                <a:spcPct val="90000"/>
              </a:lnSpc>
              <a:defRPr sz="6000">
                <a:solidFill>
                  <a:srgbClr val="FFFFFF"/>
                </a:solidFill>
                <a:latin typeface="Calibri Light"/>
                <a:ea typeface="Calibri Light"/>
                <a:cs typeface="Calibri Light"/>
                <a:sym typeface="Calibri Light"/>
              </a:defRPr>
            </a:pPr>
            <a:r>
              <a:rPr sz="3100"/>
              <a:t>Module 1</a:t>
            </a:r>
            <a:r>
              <a:rPr sz="3100" b="1"/>
              <a:t>:  Orientation</a:t>
            </a:r>
          </a:p>
        </p:txBody>
      </p:sp>
    </p:spTree>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7" name="image10.png"/>
          <p:cNvPicPr>
            <a:picLocks noChangeAspect="1"/>
          </p:cNvPicPr>
          <p:nvPr/>
        </p:nvPicPr>
        <p:blipFill>
          <a:blip r:embed="rId2">
            <a:extLst/>
          </a:blip>
          <a:stretch>
            <a:fillRect/>
          </a:stretch>
        </p:blipFill>
        <p:spPr>
          <a:xfrm>
            <a:off x="4690136" y="245206"/>
            <a:ext cx="6163583" cy="5653247"/>
          </a:xfrm>
          <a:prstGeom prst="rect">
            <a:avLst/>
          </a:prstGeom>
          <a:ln w="12700">
            <a:miter lim="400000"/>
          </a:ln>
        </p:spPr>
      </p:pic>
      <p:pic>
        <p:nvPicPr>
          <p:cNvPr id="188" name="image11.png"/>
          <p:cNvPicPr>
            <a:picLocks noChangeAspect="1"/>
          </p:cNvPicPr>
          <p:nvPr/>
        </p:nvPicPr>
        <p:blipFill>
          <a:blip r:embed="rId3">
            <a:extLst/>
          </a:blip>
          <a:stretch>
            <a:fillRect/>
          </a:stretch>
        </p:blipFill>
        <p:spPr>
          <a:xfrm>
            <a:off x="5363032" y="5707101"/>
            <a:ext cx="5100478" cy="905693"/>
          </a:xfrm>
          <a:prstGeom prst="rect">
            <a:avLst/>
          </a:prstGeom>
          <a:ln w="12700">
            <a:miter lim="400000"/>
          </a:ln>
        </p:spPr>
      </p:pic>
      <p:sp>
        <p:nvSpPr>
          <p:cNvPr id="189" name="Shape 189"/>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chemeClr val="accent3">
              <a:lumOff val="17647"/>
            </a:schemeClr>
          </a:solidFill>
          <a:ln w="12700">
            <a:miter lim="400000"/>
          </a:ln>
        </p:spPr>
        <p:txBody>
          <a:bodyPr lIns="45719" rIns="45719" anchor="ctr"/>
          <a:lstStyle/>
          <a:p>
            <a:pPr algn="ctr">
              <a:defRPr>
                <a:solidFill>
                  <a:srgbClr val="FFFFFF"/>
                </a:solidFill>
              </a:defRPr>
            </a:pPr>
            <a:endParaRPr/>
          </a:p>
        </p:txBody>
      </p:sp>
      <p:sp>
        <p:nvSpPr>
          <p:cNvPr id="190" name="Shape 190"/>
          <p:cNvSpPr/>
          <p:nvPr/>
        </p:nvSpPr>
        <p:spPr>
          <a:xfrm>
            <a:off x="839787" y="558800"/>
            <a:ext cx="3993242" cy="483827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pPr>
              <a:defRPr sz="3000" b="1"/>
            </a:pPr>
            <a:r>
              <a:t>Our Commitment</a:t>
            </a:r>
          </a:p>
          <a:p>
            <a:pPr>
              <a:defRPr sz="3000" b="1"/>
            </a:pPr>
            <a:r>
              <a:t>to Privacy</a:t>
            </a:r>
          </a:p>
          <a:p>
            <a:pPr>
              <a:lnSpc>
                <a:spcPct val="90000"/>
              </a:lnSpc>
              <a:defRPr sz="3000" b="1"/>
            </a:pPr>
            <a:endParaRPr/>
          </a:p>
          <a:p>
            <a:pPr>
              <a:defRPr sz="2400"/>
            </a:pPr>
            <a:r>
              <a:t>The Student/Volunteer</a:t>
            </a:r>
          </a:p>
          <a:p>
            <a:pPr>
              <a:defRPr sz="2400"/>
            </a:pPr>
            <a:r>
              <a:t>Nondisclosure</a:t>
            </a:r>
          </a:p>
          <a:p>
            <a:pPr>
              <a:defRPr sz="2400"/>
            </a:pPr>
            <a:r>
              <a:t>Agreement</a:t>
            </a:r>
          </a:p>
          <a:p>
            <a:pPr>
              <a:defRPr sz="2400">
                <a:solidFill>
                  <a:srgbClr val="FFFFFF"/>
                </a:solidFill>
              </a:defRPr>
            </a:pPr>
            <a:r>
              <a:t> </a:t>
            </a:r>
          </a:p>
          <a:p>
            <a:pPr>
              <a:defRPr sz="2400" b="1">
                <a:solidFill>
                  <a:srgbClr val="FFFFFF"/>
                </a:solidFill>
              </a:defRPr>
            </a:pPr>
            <a:endParaRPr/>
          </a:p>
          <a:p>
            <a:pPr>
              <a:defRPr sz="2400" b="1">
                <a:solidFill>
                  <a:srgbClr val="FFFFFF"/>
                </a:solidFill>
              </a:defRPr>
            </a:pPr>
            <a:r>
              <a:t> </a:t>
            </a:r>
          </a:p>
        </p:txBody>
      </p:sp>
      <p:sp>
        <p:nvSpPr>
          <p:cNvPr id="191" name="Shape 19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10</a:t>
            </a:fld>
            <a:endParaRPr/>
          </a:p>
        </p:txBody>
      </p:sp>
      <p:sp>
        <p:nvSpPr>
          <p:cNvPr id="192" name="Shape 192"/>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 name="image1.png"/>
          <p:cNvPicPr>
            <a:picLocks noChangeAspect="1"/>
          </p:cNvPicPr>
          <p:nvPr/>
        </p:nvPicPr>
        <p:blipFill>
          <a:blip r:embed="rId2">
            <a:extLst/>
          </a:blip>
          <a:stretch>
            <a:fillRect/>
          </a:stretch>
        </p:blipFill>
        <p:spPr>
          <a:xfrm>
            <a:off x="8493296" y="4500888"/>
            <a:ext cx="3214548" cy="1800148"/>
          </a:xfrm>
          <a:prstGeom prst="rect">
            <a:avLst/>
          </a:prstGeom>
          <a:ln w="12700">
            <a:miter lim="400000"/>
          </a:ln>
        </p:spPr>
      </p:pic>
      <p:sp>
        <p:nvSpPr>
          <p:cNvPr id="195" name="Shape 195"/>
          <p:cNvSpPr/>
          <p:nvPr/>
        </p:nvSpPr>
        <p:spPr>
          <a:xfrm>
            <a:off x="394836" y="-1"/>
            <a:ext cx="7789180"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000000"/>
          </a:solidFill>
          <a:ln w="12700">
            <a:miter lim="400000"/>
          </a:ln>
        </p:spPr>
        <p:txBody>
          <a:bodyPr lIns="45719" rIns="45719" anchor="ctr"/>
          <a:lstStyle/>
          <a:p>
            <a:pPr algn="ctr">
              <a:defRPr>
                <a:solidFill>
                  <a:srgbClr val="FFFFFF"/>
                </a:solidFill>
              </a:defRPr>
            </a:pPr>
            <a:endParaRPr/>
          </a:p>
        </p:txBody>
      </p:sp>
      <p:sp>
        <p:nvSpPr>
          <p:cNvPr id="196" name="Shape 196"/>
          <p:cNvSpPr>
            <a:spLocks noGrp="1"/>
          </p:cNvSpPr>
          <p:nvPr>
            <p:ph type="title"/>
          </p:nvPr>
        </p:nvSpPr>
        <p:spPr>
          <a:xfrm>
            <a:off x="1415740" y="1725267"/>
            <a:ext cx="6393153" cy="4294950"/>
          </a:xfrm>
          <a:prstGeom prst="rect">
            <a:avLst/>
          </a:prstGeom>
        </p:spPr>
        <p:txBody>
          <a:bodyPr anchor="t"/>
          <a:lstStyle/>
          <a:p>
            <a:pPr>
              <a:defRPr sz="5400">
                <a:solidFill>
                  <a:srgbClr val="FFFFFF"/>
                </a:solidFill>
              </a:defRPr>
            </a:pPr>
            <a:r>
              <a:t>Topic 2: </a:t>
            </a:r>
          </a:p>
          <a:p>
            <a:pPr>
              <a:defRPr sz="5400">
                <a:solidFill>
                  <a:srgbClr val="FFFFFF"/>
                </a:solidFill>
              </a:defRPr>
            </a:pPr>
            <a:r>
              <a:t>Signing up —procedures &amp; activities</a:t>
            </a:r>
          </a:p>
        </p:txBody>
      </p:sp>
      <p:sp>
        <p:nvSpPr>
          <p:cNvPr id="197" name="Shape 19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11</a:t>
            </a:fld>
            <a:endParaRPr/>
          </a:p>
        </p:txBody>
      </p:sp>
      <p:sp>
        <p:nvSpPr>
          <p:cNvPr id="198" name="Shape 198"/>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Shape 200"/>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201" name="Shape 201"/>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202" name="Shape 202"/>
          <p:cNvSpPr>
            <a:spLocks noGrp="1"/>
          </p:cNvSpPr>
          <p:nvPr>
            <p:ph type="title"/>
          </p:nvPr>
        </p:nvSpPr>
        <p:spPr>
          <a:xfrm>
            <a:off x="839787" y="571500"/>
            <a:ext cx="3932239" cy="1600200"/>
          </a:xfrm>
          <a:prstGeom prst="rect">
            <a:avLst/>
          </a:prstGeom>
        </p:spPr>
        <p:txBody>
          <a:bodyPr anchor="t">
            <a:noAutofit/>
          </a:bodyPr>
          <a:lstStyle/>
          <a:p>
            <a:pPr>
              <a:defRPr sz="2400"/>
            </a:pPr>
            <a:r>
              <a:t>What to expect </a:t>
            </a:r>
          </a:p>
          <a:p>
            <a:pPr>
              <a:defRPr sz="3000" b="1">
                <a:solidFill>
                  <a:srgbClr val="E52F0D"/>
                </a:solidFill>
              </a:defRPr>
            </a:pPr>
            <a:r>
              <a:t>Checking in and out </a:t>
            </a:r>
          </a:p>
        </p:txBody>
      </p:sp>
      <p:sp>
        <p:nvSpPr>
          <p:cNvPr id="203" name="Shape 203"/>
          <p:cNvSpPr>
            <a:spLocks noGrp="1"/>
          </p:cNvSpPr>
          <p:nvPr>
            <p:ph type="body" idx="1"/>
          </p:nvPr>
        </p:nvSpPr>
        <p:spPr>
          <a:xfrm>
            <a:off x="5081587" y="1232661"/>
            <a:ext cx="6501464" cy="6543441"/>
          </a:xfrm>
          <a:prstGeom prst="rect">
            <a:avLst/>
          </a:prstGeom>
        </p:spPr>
        <p:txBody>
          <a:bodyPr>
            <a:noAutofit/>
          </a:bodyPr>
          <a:lstStyle/>
          <a:p>
            <a:pPr marL="228600" indent="-228600">
              <a:lnSpc>
                <a:spcPct val="100000"/>
              </a:lnSpc>
              <a:defRPr sz="2400"/>
            </a:pPr>
            <a:r>
              <a:rPr b="1" dirty="0"/>
              <a:t>When you complete this module</a:t>
            </a:r>
            <a:r>
              <a:rPr dirty="0"/>
              <a:t> you will be given a link to the sign up genius and instructions on how to sign up for a shift. </a:t>
            </a:r>
          </a:p>
          <a:p>
            <a:pPr marL="228600" indent="-228600">
              <a:lnSpc>
                <a:spcPct val="100000"/>
              </a:lnSpc>
              <a:defRPr sz="2400"/>
            </a:pPr>
            <a:r>
              <a:rPr b="1" dirty="0"/>
              <a:t>The volunteer coordinator will email:</a:t>
            </a:r>
            <a:r>
              <a:rPr dirty="0"/>
              <a:t> </a:t>
            </a:r>
          </a:p>
          <a:p>
            <a:pPr marL="685800" lvl="1" indent="-228600">
              <a:lnSpc>
                <a:spcPct val="90000"/>
              </a:lnSpc>
            </a:pPr>
            <a:r>
              <a:rPr dirty="0"/>
              <a:t>a reminder of the day and time of the shift(s) </a:t>
            </a:r>
            <a:br>
              <a:rPr dirty="0"/>
            </a:br>
            <a:r>
              <a:rPr dirty="0"/>
              <a:t>you have signed up for; </a:t>
            </a:r>
          </a:p>
          <a:p>
            <a:pPr marL="685800" lvl="1" indent="-228600">
              <a:lnSpc>
                <a:spcPct val="90000"/>
              </a:lnSpc>
            </a:pPr>
            <a:r>
              <a:rPr dirty="0"/>
              <a:t>how to open or close the food pantry;</a:t>
            </a:r>
          </a:p>
          <a:p>
            <a:pPr marL="685800" lvl="1" indent="-228600">
              <a:lnSpc>
                <a:spcPct val="90000"/>
              </a:lnSpc>
            </a:pPr>
            <a:r>
              <a:rPr dirty="0"/>
              <a:t>the current code for the key lock box.</a:t>
            </a:r>
          </a:p>
          <a:p>
            <a:pPr marL="228600" indent="-228600">
              <a:lnSpc>
                <a:spcPct val="100000"/>
              </a:lnSpc>
              <a:defRPr sz="2400" b="1"/>
            </a:pPr>
            <a:r>
              <a:rPr dirty="0"/>
              <a:t>Please arrive 1</a:t>
            </a:r>
            <a:r>
              <a:rPr lang="en-US" dirty="0"/>
              <a:t>0</a:t>
            </a:r>
            <a:r>
              <a:rPr dirty="0"/>
              <a:t> minutes before </a:t>
            </a:r>
            <a:r>
              <a:rPr b="0" dirty="0"/>
              <a:t>the </a:t>
            </a:r>
            <a:br>
              <a:rPr b="0" dirty="0"/>
            </a:br>
            <a:r>
              <a:rPr b="0" dirty="0"/>
              <a:t>start of your shift.</a:t>
            </a:r>
          </a:p>
        </p:txBody>
      </p:sp>
      <p:sp>
        <p:nvSpPr>
          <p:cNvPr id="204" name="Shape 204"/>
          <p:cNvSpPr>
            <a:spLocks noGrp="1"/>
          </p:cNvSpPr>
          <p:nvPr>
            <p:ph type="body" idx="13"/>
          </p:nvPr>
        </p:nvSpPr>
        <p:spPr>
          <a:xfrm>
            <a:off x="839787" y="1701276"/>
            <a:ext cx="3028223" cy="4167712"/>
          </a:xfrm>
          <a:prstGeom prst="rect">
            <a:avLst/>
          </a:prstGeom>
          <a:extLst>
            <a:ext uri="{C572A759-6A51-4108-AA02-DFA0A04FC94B}">
              <ma14:wrappingTextBoxFlag xmlns:ma14="http://schemas.microsoft.com/office/mac/drawingml/2011/main" xmlns="" val="1"/>
            </a:ext>
          </a:extLst>
        </p:spPr>
        <p:txBody>
          <a:bodyPr/>
          <a:lstStyle>
            <a:lvl1pPr marL="0" indent="0">
              <a:buSzTx/>
              <a:buNone/>
              <a:defRPr b="1"/>
            </a:lvl1pPr>
          </a:lstStyle>
          <a:p>
            <a:r>
              <a:rPr dirty="0"/>
              <a:t>Sign up</a:t>
            </a:r>
          </a:p>
        </p:txBody>
      </p:sp>
      <p:sp>
        <p:nvSpPr>
          <p:cNvPr id="205" name="Shape 205"/>
          <p:cNvSpPr/>
          <p:nvPr/>
        </p:nvSpPr>
        <p:spPr>
          <a:xfrm>
            <a:off x="5040922" y="-179103"/>
            <a:ext cx="1270001" cy="1270001"/>
          </a:xfrm>
          <a:prstGeom prst="ellipse">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nchor="ctr"/>
          <a:lstStyle>
            <a:lvl1pPr algn="ctr">
              <a:defRPr sz="4600">
                <a:solidFill>
                  <a:srgbClr val="E52F0D"/>
                </a:solidFill>
              </a:defRPr>
            </a:lvl1pPr>
          </a:lstStyle>
          <a:p>
            <a:r>
              <a:t>1</a:t>
            </a:r>
          </a:p>
        </p:txBody>
      </p:sp>
      <p:sp>
        <p:nvSpPr>
          <p:cNvPr id="206" name="Shape 20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12</a:t>
            </a:fld>
            <a:endParaRPr/>
          </a:p>
        </p:txBody>
      </p:sp>
      <p:sp>
        <p:nvSpPr>
          <p:cNvPr id="207" name="Shape 207"/>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 name="Shape 209"/>
          <p:cNvSpPr>
            <a:spLocks noGrp="1"/>
          </p:cNvSpPr>
          <p:nvPr>
            <p:ph type="title"/>
          </p:nvPr>
        </p:nvSpPr>
        <p:spPr>
          <a:prstGeom prst="rect">
            <a:avLst/>
          </a:prstGeom>
        </p:spPr>
        <p:txBody>
          <a:bodyPr/>
          <a:lstStyle/>
          <a:p>
            <a:endParaRPr/>
          </a:p>
        </p:txBody>
      </p:sp>
      <p:sp>
        <p:nvSpPr>
          <p:cNvPr id="210" name="Shape 210"/>
          <p:cNvSpPr>
            <a:spLocks noGrp="1"/>
          </p:cNvSpPr>
          <p:nvPr>
            <p:ph type="body" sz="half" idx="1"/>
          </p:nvPr>
        </p:nvSpPr>
        <p:spPr>
          <a:prstGeom prst="rect">
            <a:avLst/>
          </a:prstGeom>
        </p:spPr>
        <p:txBody>
          <a:bodyPr/>
          <a:lstStyle/>
          <a:p>
            <a:endParaRPr/>
          </a:p>
        </p:txBody>
      </p:sp>
      <p:sp>
        <p:nvSpPr>
          <p:cNvPr id="211" name="Shape 211"/>
          <p:cNvSpPr>
            <a:spLocks noGrp="1"/>
          </p:cNvSpPr>
          <p:nvPr>
            <p:ph type="body" idx="13"/>
          </p:nvPr>
        </p:nvSpPr>
        <p:spPr>
          <a:prstGeom prst="rect">
            <a:avLst/>
          </a:prstGeom>
        </p:spPr>
        <p:txBody>
          <a:bodyPr/>
          <a:lstStyle/>
          <a:p>
            <a:pPr marL="0" indent="0">
              <a:buSzTx/>
              <a:buFontTx/>
              <a:buNone/>
              <a:defRPr sz="1600"/>
            </a:pPr>
            <a:endParaRPr/>
          </a:p>
        </p:txBody>
      </p:sp>
      <p:sp>
        <p:nvSpPr>
          <p:cNvPr id="212" name="Shape 21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13</a:t>
            </a:fld>
            <a:endParaRPr/>
          </a:p>
        </p:txBody>
      </p:sp>
      <p:sp>
        <p:nvSpPr>
          <p:cNvPr id="213" name="Shape 213"/>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214" name="Shape 214"/>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pic>
        <p:nvPicPr>
          <p:cNvPr id="215" name="image12.png"/>
          <p:cNvPicPr>
            <a:picLocks noChangeAspect="1"/>
          </p:cNvPicPr>
          <p:nvPr/>
        </p:nvPicPr>
        <p:blipFill>
          <a:blip r:embed="rId2">
            <a:extLst/>
          </a:blip>
          <a:srcRect l="10352" r="24673" b="14400"/>
          <a:stretch>
            <a:fillRect/>
          </a:stretch>
        </p:blipFill>
        <p:spPr>
          <a:xfrm>
            <a:off x="2775998" y="4285820"/>
            <a:ext cx="2037715" cy="2015136"/>
          </a:xfrm>
          <a:prstGeom prst="rect">
            <a:avLst/>
          </a:prstGeom>
          <a:ln w="12700">
            <a:miter lim="400000"/>
          </a:ln>
        </p:spPr>
      </p:pic>
      <p:pic>
        <p:nvPicPr>
          <p:cNvPr id="216" name="image13.png"/>
          <p:cNvPicPr>
            <a:picLocks noChangeAspect="1"/>
          </p:cNvPicPr>
          <p:nvPr/>
        </p:nvPicPr>
        <p:blipFill>
          <a:blip r:embed="rId3">
            <a:extLst/>
          </a:blip>
          <a:srcRect r="11317"/>
          <a:stretch>
            <a:fillRect/>
          </a:stretch>
        </p:blipFill>
        <p:spPr>
          <a:xfrm>
            <a:off x="23527" y="4285820"/>
            <a:ext cx="2382990" cy="2015332"/>
          </a:xfrm>
          <a:prstGeom prst="rect">
            <a:avLst/>
          </a:prstGeom>
          <a:ln w="12700">
            <a:miter lim="400000"/>
          </a:ln>
        </p:spPr>
      </p:pic>
      <p:pic>
        <p:nvPicPr>
          <p:cNvPr id="217" name="image14.png"/>
          <p:cNvPicPr>
            <a:picLocks noChangeAspect="1"/>
          </p:cNvPicPr>
          <p:nvPr/>
        </p:nvPicPr>
        <p:blipFill>
          <a:blip r:embed="rId4">
            <a:extLst/>
          </a:blip>
          <a:srcRect l="15515" t="16789" r="32543" b="23648"/>
          <a:stretch>
            <a:fillRect/>
          </a:stretch>
        </p:blipFill>
        <p:spPr>
          <a:xfrm rot="4735759">
            <a:off x="3577303" y="3193707"/>
            <a:ext cx="1837079" cy="1580038"/>
          </a:xfrm>
          <a:prstGeom prst="rect">
            <a:avLst/>
          </a:prstGeom>
          <a:ln w="12700">
            <a:miter lim="400000"/>
          </a:ln>
        </p:spPr>
      </p:pic>
      <p:sp>
        <p:nvSpPr>
          <p:cNvPr id="218" name="Shape 218"/>
          <p:cNvSpPr/>
          <p:nvPr/>
        </p:nvSpPr>
        <p:spPr>
          <a:xfrm>
            <a:off x="5040922" y="-179103"/>
            <a:ext cx="1270001" cy="1270001"/>
          </a:xfrm>
          <a:prstGeom prst="ellipse">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nchor="ctr"/>
          <a:lstStyle>
            <a:lvl1pPr algn="ctr">
              <a:defRPr sz="4600">
                <a:solidFill>
                  <a:srgbClr val="E52F0D"/>
                </a:solidFill>
              </a:defRPr>
            </a:lvl1pPr>
          </a:lstStyle>
          <a:p>
            <a:r>
              <a:t>2</a:t>
            </a:r>
          </a:p>
        </p:txBody>
      </p:sp>
      <p:sp>
        <p:nvSpPr>
          <p:cNvPr id="219" name="Shape 219"/>
          <p:cNvSpPr/>
          <p:nvPr/>
        </p:nvSpPr>
        <p:spPr>
          <a:xfrm>
            <a:off x="839787" y="571500"/>
            <a:ext cx="3932239" cy="160020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pPr>
              <a:lnSpc>
                <a:spcPct val="90000"/>
              </a:lnSpc>
              <a:defRPr sz="2400"/>
            </a:pPr>
            <a:r>
              <a:t>What to expect– </a:t>
            </a:r>
          </a:p>
          <a:p>
            <a:pPr>
              <a:lnSpc>
                <a:spcPct val="90000"/>
              </a:lnSpc>
              <a:defRPr sz="3000" b="1">
                <a:solidFill>
                  <a:srgbClr val="E52F0D"/>
                </a:solidFill>
              </a:defRPr>
            </a:pPr>
            <a:r>
              <a:t>Checking in and out </a:t>
            </a:r>
          </a:p>
        </p:txBody>
      </p:sp>
      <p:sp>
        <p:nvSpPr>
          <p:cNvPr id="220" name="Shape 220"/>
          <p:cNvSpPr/>
          <p:nvPr/>
        </p:nvSpPr>
        <p:spPr>
          <a:xfrm>
            <a:off x="5026782" y="1192529"/>
            <a:ext cx="6172202" cy="4594078"/>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p>
            <a:pPr marL="228600" indent="-228600">
              <a:lnSpc>
                <a:spcPct val="90000"/>
              </a:lnSpc>
              <a:spcBef>
                <a:spcPts val="1000"/>
              </a:spcBef>
              <a:buSzPct val="100000"/>
              <a:buFont typeface="Arial"/>
              <a:buChar char="•"/>
              <a:defRPr sz="2400" b="1"/>
            </a:pPr>
            <a:r>
              <a:rPr dirty="0"/>
              <a:t>If you have 10:00 am - 2:00 pm</a:t>
            </a:r>
            <a:r>
              <a:rPr b="0" dirty="0"/>
              <a:t>, or the </a:t>
            </a:r>
            <a:r>
              <a:rPr dirty="0"/>
              <a:t>first shift of the day, </a:t>
            </a:r>
            <a:r>
              <a:rPr b="0" dirty="0"/>
              <a:t>you unlock the medical food pantry.</a:t>
            </a:r>
            <a:r>
              <a:rPr dirty="0"/>
              <a:t> </a:t>
            </a:r>
          </a:p>
          <a:p>
            <a:pPr marL="685800" lvl="1" indent="-228600">
              <a:lnSpc>
                <a:spcPct val="90000"/>
              </a:lnSpc>
              <a:spcBef>
                <a:spcPts val="2000"/>
              </a:spcBef>
              <a:buSzPct val="100000"/>
              <a:buFont typeface="Arial"/>
              <a:buChar char="•"/>
              <a:defRPr sz="2400"/>
            </a:pPr>
            <a:r>
              <a:rPr dirty="0"/>
              <a:t>To the right of the food pantry door there is a black lock box. </a:t>
            </a:r>
          </a:p>
          <a:p>
            <a:pPr marL="685800" lvl="1" indent="-228600">
              <a:lnSpc>
                <a:spcPct val="90000"/>
              </a:lnSpc>
              <a:spcBef>
                <a:spcPts val="1000"/>
              </a:spcBef>
              <a:buSzPct val="100000"/>
              <a:buFont typeface="Arial"/>
              <a:buChar char="•"/>
              <a:defRPr sz="2400"/>
            </a:pPr>
            <a:r>
              <a:rPr dirty="0"/>
              <a:t>Dial in the code, push </a:t>
            </a:r>
            <a:r>
              <a:rPr lang="en-US" dirty="0"/>
              <a:t>down</a:t>
            </a:r>
            <a:r>
              <a:rPr dirty="0"/>
              <a:t> the latch next to the dial and pull little door </a:t>
            </a:r>
            <a:r>
              <a:rPr b="1" dirty="0"/>
              <a:t>toward</a:t>
            </a:r>
            <a:r>
              <a:rPr dirty="0"/>
              <a:t> you. </a:t>
            </a:r>
          </a:p>
          <a:p>
            <a:pPr marL="685800" lvl="1" indent="-228600">
              <a:lnSpc>
                <a:spcPct val="90000"/>
              </a:lnSpc>
              <a:spcBef>
                <a:spcPts val="1000"/>
              </a:spcBef>
              <a:buSzPct val="100000"/>
              <a:buFont typeface="Arial"/>
              <a:buChar char="•"/>
              <a:defRPr sz="2400"/>
            </a:pPr>
            <a:r>
              <a:rPr dirty="0"/>
              <a:t>Use the key inside to </a:t>
            </a:r>
            <a:r>
              <a:rPr b="1" dirty="0"/>
              <a:t>unlock the double door around the corner to the left</a:t>
            </a:r>
            <a:r>
              <a:rPr dirty="0"/>
              <a:t> (not the door right at the box).  Return the key to the lock box</a:t>
            </a:r>
            <a:r>
              <a:rPr lang="en-US" dirty="0"/>
              <a:t> and spin the numbers so the code is not visible</a:t>
            </a:r>
            <a:r>
              <a:rPr dirty="0"/>
              <a:t>.</a:t>
            </a:r>
          </a:p>
        </p:txBody>
      </p:sp>
      <p:sp>
        <p:nvSpPr>
          <p:cNvPr id="221" name="Shape 221"/>
          <p:cNvSpPr/>
          <p:nvPr/>
        </p:nvSpPr>
        <p:spPr>
          <a:xfrm>
            <a:off x="839787" y="1679926"/>
            <a:ext cx="3160902" cy="4189062"/>
          </a:xfrm>
          <a:prstGeom prst="rect">
            <a:avLst/>
          </a:prstGeom>
          <a:ln w="12700">
            <a:miter lim="400000"/>
          </a:ln>
          <a:extLst>
            <a:ext uri="{C572A759-6A51-4108-AA02-DFA0A04FC94B}">
              <ma14:wrappingTextBoxFlag xmlns:ma14="http://schemas.microsoft.com/office/mac/drawingml/2011/main" xmlns="" val="1"/>
            </a:ext>
          </a:extLst>
        </p:spPr>
        <p:txBody>
          <a:bodyPr lIns="45719" rIns="45719">
            <a:normAutofit/>
          </a:bodyPr>
          <a:lstStyle>
            <a:lvl1pPr>
              <a:lnSpc>
                <a:spcPct val="90000"/>
              </a:lnSpc>
              <a:spcBef>
                <a:spcPts val="1000"/>
              </a:spcBef>
              <a:buFont typeface="Arial"/>
              <a:defRPr sz="2400" b="1"/>
            </a:lvl1pPr>
          </a:lstStyle>
          <a:p>
            <a:r>
              <a:t>Opening the pantry</a:t>
            </a:r>
          </a:p>
        </p:txBody>
      </p:sp>
      <p:sp>
        <p:nvSpPr>
          <p:cNvPr id="222" name="Shape 222"/>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 name="Shape 224"/>
          <p:cNvSpPr/>
          <p:nvPr/>
        </p:nvSpPr>
        <p:spPr>
          <a:xfrm>
            <a:off x="0" y="48821"/>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225" name="Shape 225"/>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226" name="Shape 226"/>
          <p:cNvSpPr/>
          <p:nvPr/>
        </p:nvSpPr>
        <p:spPr>
          <a:xfrm>
            <a:off x="5040922" y="-179103"/>
            <a:ext cx="1270001" cy="1270001"/>
          </a:xfrm>
          <a:prstGeom prst="ellipse">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nchor="ctr"/>
          <a:lstStyle>
            <a:lvl1pPr algn="ctr">
              <a:defRPr sz="4600">
                <a:solidFill>
                  <a:srgbClr val="E52F0D"/>
                </a:solidFill>
              </a:defRPr>
            </a:lvl1pPr>
          </a:lstStyle>
          <a:p>
            <a:r>
              <a:t>3</a:t>
            </a:r>
          </a:p>
        </p:txBody>
      </p:sp>
      <p:sp>
        <p:nvSpPr>
          <p:cNvPr id="227" name="Shape 227"/>
          <p:cNvSpPr>
            <a:spLocks noGrp="1"/>
          </p:cNvSpPr>
          <p:nvPr>
            <p:ph type="title"/>
          </p:nvPr>
        </p:nvSpPr>
        <p:spPr>
          <a:xfrm>
            <a:off x="839787" y="546100"/>
            <a:ext cx="3932239" cy="1600200"/>
          </a:xfrm>
          <a:prstGeom prst="rect">
            <a:avLst/>
          </a:prstGeom>
        </p:spPr>
        <p:txBody>
          <a:bodyPr anchor="t"/>
          <a:lstStyle/>
          <a:p>
            <a:pPr>
              <a:defRPr sz="2400"/>
            </a:pPr>
            <a:r>
              <a:t>What to expect </a:t>
            </a:r>
          </a:p>
          <a:p>
            <a:pPr>
              <a:defRPr sz="3000" b="1">
                <a:solidFill>
                  <a:srgbClr val="E52F0D"/>
                </a:solidFill>
              </a:defRPr>
            </a:pPr>
            <a:r>
              <a:t>Checking in</a:t>
            </a:r>
          </a:p>
        </p:txBody>
      </p:sp>
      <p:sp>
        <p:nvSpPr>
          <p:cNvPr id="228" name="Shape 228"/>
          <p:cNvSpPr>
            <a:spLocks noGrp="1"/>
          </p:cNvSpPr>
          <p:nvPr>
            <p:ph type="body" idx="1"/>
          </p:nvPr>
        </p:nvSpPr>
        <p:spPr>
          <a:xfrm>
            <a:off x="5166133" y="1154756"/>
            <a:ext cx="6693576" cy="5654423"/>
          </a:xfrm>
          <a:prstGeom prst="rect">
            <a:avLst/>
          </a:prstGeom>
        </p:spPr>
        <p:txBody>
          <a:bodyPr>
            <a:noAutofit/>
          </a:bodyPr>
          <a:lstStyle/>
          <a:p>
            <a:pPr marL="195942" indent="-195942">
              <a:lnSpc>
                <a:spcPct val="90000"/>
              </a:lnSpc>
              <a:defRPr sz="2400"/>
            </a:pPr>
            <a:r>
              <a:rPr b="1" dirty="0"/>
              <a:t>Turn on the laptop</a:t>
            </a:r>
            <a:r>
              <a:rPr lang="en-US" b="1" dirty="0"/>
              <a:t> (in black bag near desk)</a:t>
            </a:r>
            <a:r>
              <a:rPr b="1" dirty="0"/>
              <a:t> and open the sign in icon</a:t>
            </a:r>
            <a:r>
              <a:rPr dirty="0"/>
              <a:t> on the home screen. </a:t>
            </a:r>
          </a:p>
          <a:p>
            <a:pPr marL="195942" indent="-195942">
              <a:lnSpc>
                <a:spcPct val="90000"/>
              </a:lnSpc>
              <a:defRPr sz="2400"/>
            </a:pPr>
            <a:r>
              <a:rPr b="1" dirty="0"/>
              <a:t>Enter your name in </a:t>
            </a:r>
            <a:r>
              <a:rPr lang="en-US" b="1" dirty="0"/>
              <a:t>Google Docs </a:t>
            </a:r>
            <a:r>
              <a:rPr b="1" dirty="0"/>
              <a:t> spreadsheet beside your date/shift.</a:t>
            </a:r>
            <a:r>
              <a:rPr dirty="0"/>
              <a:t> This alerts the volunteer coordinator that you are in the pantry and </a:t>
            </a:r>
            <a:r>
              <a:rPr lang="en-US" dirty="0"/>
              <a:t>keeps the coordinator from trying to locate emergency coverage and </a:t>
            </a:r>
            <a:r>
              <a:rPr dirty="0"/>
              <a:t> from hanging a “pantry closed” sign on the door).</a:t>
            </a:r>
            <a:endParaRPr lang="en-US" dirty="0"/>
          </a:p>
          <a:p>
            <a:pPr marL="0" indent="0">
              <a:lnSpc>
                <a:spcPct val="90000"/>
              </a:lnSpc>
              <a:buNone/>
              <a:defRPr sz="2400"/>
            </a:pPr>
            <a:r>
              <a:rPr lang="en-US" dirty="0"/>
              <a:t>(see next slide for step by step how to sign in)</a:t>
            </a:r>
            <a:endParaRPr dirty="0"/>
          </a:p>
          <a:p>
            <a:pPr marL="195942" indent="-195942">
              <a:lnSpc>
                <a:spcPct val="90000"/>
              </a:lnSpc>
              <a:defRPr sz="2400"/>
            </a:pPr>
            <a:r>
              <a:rPr dirty="0"/>
              <a:t>You may </a:t>
            </a:r>
            <a:r>
              <a:rPr b="1" dirty="0"/>
              <a:t>take the laptop with you to the front desk in the Dental Clinic lobby</a:t>
            </a:r>
            <a:r>
              <a:rPr dirty="0"/>
              <a:t> </a:t>
            </a:r>
            <a:r>
              <a:rPr b="1" dirty="0"/>
              <a:t>where you will wait for patients to drive up with their Voucher.</a:t>
            </a:r>
            <a:r>
              <a:rPr dirty="0"/>
              <a:t> </a:t>
            </a:r>
            <a:endParaRPr lang="en-US" dirty="0"/>
          </a:p>
          <a:p>
            <a:pPr marL="195942" indent="-195942">
              <a:lnSpc>
                <a:spcPct val="90000"/>
              </a:lnSpc>
              <a:defRPr sz="2400"/>
            </a:pPr>
            <a:r>
              <a:rPr dirty="0"/>
              <a:t>Do use the time when no patients are present to complete more training and educational modules.</a:t>
            </a:r>
          </a:p>
        </p:txBody>
      </p:sp>
      <p:sp>
        <p:nvSpPr>
          <p:cNvPr id="229" name="Shape 229"/>
          <p:cNvSpPr>
            <a:spLocks noGrp="1"/>
          </p:cNvSpPr>
          <p:nvPr>
            <p:ph type="body" idx="13"/>
          </p:nvPr>
        </p:nvSpPr>
        <p:spPr>
          <a:xfrm>
            <a:off x="839787" y="1679926"/>
            <a:ext cx="3160902" cy="475941"/>
          </a:xfrm>
          <a:prstGeom prst="rect">
            <a:avLst/>
          </a:prstGeom>
          <a:extLst>
            <a:ext uri="{C572A759-6A51-4108-AA02-DFA0A04FC94B}">
              <ma14:wrappingTextBoxFlag xmlns:ma14="http://schemas.microsoft.com/office/mac/drawingml/2011/main" xmlns="" val="1"/>
            </a:ext>
          </a:extLst>
        </p:spPr>
        <p:txBody>
          <a:bodyPr/>
          <a:lstStyle>
            <a:lvl1pPr marL="0" indent="0">
              <a:buSzTx/>
              <a:buNone/>
              <a:defRPr b="1"/>
            </a:lvl1pPr>
          </a:lstStyle>
          <a:p>
            <a:r>
              <a:t>Signing in</a:t>
            </a:r>
          </a:p>
        </p:txBody>
      </p:sp>
      <p:sp>
        <p:nvSpPr>
          <p:cNvPr id="230" name="Shape 23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14</a:t>
            </a:fld>
            <a:endParaRPr/>
          </a:p>
        </p:txBody>
      </p:sp>
      <p:sp>
        <p:nvSpPr>
          <p:cNvPr id="231" name="Shape 231"/>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pic>
        <p:nvPicPr>
          <p:cNvPr id="2" name="Picture 1">
            <a:extLst>
              <a:ext uri="{FF2B5EF4-FFF2-40B4-BE49-F238E27FC236}">
                <a16:creationId xmlns:a16="http://schemas.microsoft.com/office/drawing/2014/main" id="{F90B3437-8FD0-4C89-896E-8BC1BCC4A8DF}"/>
              </a:ext>
            </a:extLst>
          </p:cNvPr>
          <p:cNvPicPr>
            <a:picLocks noChangeAspect="1"/>
          </p:cNvPicPr>
          <p:nvPr/>
        </p:nvPicPr>
        <p:blipFill>
          <a:blip r:embed="rId2"/>
          <a:stretch>
            <a:fillRect/>
          </a:stretch>
        </p:blipFill>
        <p:spPr>
          <a:xfrm>
            <a:off x="1534688" y="2204688"/>
            <a:ext cx="3176291" cy="2383743"/>
          </a:xfrm>
          <a:prstGeom prst="rect">
            <a:avLst/>
          </a:prstGeom>
        </p:spPr>
      </p:pic>
      <p:pic>
        <p:nvPicPr>
          <p:cNvPr id="3" name="Picture 2">
            <a:extLst>
              <a:ext uri="{FF2B5EF4-FFF2-40B4-BE49-F238E27FC236}">
                <a16:creationId xmlns:a16="http://schemas.microsoft.com/office/drawing/2014/main" id="{C678523A-1979-4E54-AF19-DE00252505A0}"/>
              </a:ext>
            </a:extLst>
          </p:cNvPr>
          <p:cNvPicPr>
            <a:picLocks noChangeAspect="1"/>
          </p:cNvPicPr>
          <p:nvPr/>
        </p:nvPicPr>
        <p:blipFill>
          <a:blip r:embed="rId3"/>
          <a:stretch>
            <a:fillRect/>
          </a:stretch>
        </p:blipFill>
        <p:spPr>
          <a:xfrm>
            <a:off x="1930956" y="4625935"/>
            <a:ext cx="2853283" cy="2194560"/>
          </a:xfrm>
          <a:prstGeom prst="rect">
            <a:avLst/>
          </a:prstGeom>
        </p:spPr>
      </p:pic>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 name="Shape 112"/>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113" name="Shape 113"/>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114" name="Shape 114"/>
          <p:cNvSpPr>
            <a:spLocks noGrp="1"/>
          </p:cNvSpPr>
          <p:nvPr>
            <p:ph type="title"/>
          </p:nvPr>
        </p:nvSpPr>
        <p:spPr>
          <a:xfrm>
            <a:off x="839787" y="596900"/>
            <a:ext cx="3932239" cy="6253924"/>
          </a:xfrm>
          <a:prstGeom prst="rect">
            <a:avLst/>
          </a:prstGeom>
        </p:spPr>
        <p:txBody>
          <a:bodyPr anchor="t">
            <a:noAutofit/>
          </a:bodyPr>
          <a:lstStyle/>
          <a:p>
            <a:pPr>
              <a:defRPr sz="2000"/>
            </a:pPr>
            <a:r>
              <a:rPr b="1"/>
              <a:t>Medical </a:t>
            </a:r>
            <a:r>
              <a:t>Food Pantry</a:t>
            </a:r>
          </a:p>
          <a:p>
            <a:pPr>
              <a:defRPr sz="3000" b="1">
                <a:solidFill>
                  <a:srgbClr val="E52F0D"/>
                </a:solidFill>
              </a:defRPr>
            </a:pPr>
            <a:r>
              <a:t>Signing in</a:t>
            </a:r>
          </a:p>
          <a:p>
            <a:pPr>
              <a:spcBef>
                <a:spcPts val="1000"/>
              </a:spcBef>
              <a:defRPr sz="2400" b="1"/>
            </a:pPr>
            <a:endParaRPr/>
          </a:p>
          <a:p>
            <a:pPr>
              <a:spcBef>
                <a:spcPts val="1000"/>
              </a:spcBef>
              <a:defRPr sz="2400" b="1"/>
            </a:pPr>
            <a:endParaRPr/>
          </a:p>
          <a:p>
            <a:pPr>
              <a:defRPr sz="2400" b="1"/>
            </a:pPr>
            <a:endParaRPr/>
          </a:p>
          <a:p>
            <a:pPr>
              <a:defRPr sz="3000" b="1">
                <a:solidFill>
                  <a:srgbClr val="E52F0D"/>
                </a:solidFill>
              </a:defRPr>
            </a:pPr>
            <a:endParaRPr/>
          </a:p>
          <a:p>
            <a:pPr>
              <a:defRPr sz="3000" b="1">
                <a:solidFill>
                  <a:srgbClr val="E52F0D"/>
                </a:solidFill>
              </a:defRPr>
            </a:pPr>
            <a:endParaRPr/>
          </a:p>
          <a:p>
            <a:pPr>
              <a:defRPr sz="3000" b="1">
                <a:solidFill>
                  <a:srgbClr val="E52F0D"/>
                </a:solidFill>
              </a:defRPr>
            </a:pPr>
            <a:endParaRPr/>
          </a:p>
          <a:p>
            <a:pPr>
              <a:defRPr sz="2400" b="1"/>
            </a:pPr>
            <a:r>
              <a:rPr u="sng"/>
              <a:t> </a:t>
            </a:r>
          </a:p>
        </p:txBody>
      </p:sp>
      <p:sp>
        <p:nvSpPr>
          <p:cNvPr id="115" name="Shape 115"/>
          <p:cNvSpPr>
            <a:spLocks noGrp="1"/>
          </p:cNvSpPr>
          <p:nvPr>
            <p:ph type="sldNum" sz="quarter" idx="2"/>
          </p:nvPr>
        </p:nvSpPr>
        <p:spPr>
          <a:xfrm>
            <a:off x="11169739" y="6404292"/>
            <a:ext cx="184061" cy="26924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15</a:t>
            </a:fld>
            <a:endParaRPr/>
          </a:p>
        </p:txBody>
      </p:sp>
      <p:sp>
        <p:nvSpPr>
          <p:cNvPr id="116" name="Shape 116"/>
          <p:cNvSpPr>
            <a:spLocks noGrp="1"/>
          </p:cNvSpPr>
          <p:nvPr>
            <p:ph type="body" idx="1"/>
          </p:nvPr>
        </p:nvSpPr>
        <p:spPr>
          <a:xfrm>
            <a:off x="5086095" y="1157547"/>
            <a:ext cx="6766836" cy="5557962"/>
          </a:xfrm>
          <a:prstGeom prst="rect">
            <a:avLst/>
          </a:prstGeom>
        </p:spPr>
        <p:txBody>
          <a:bodyPr>
            <a:noAutofit/>
          </a:bodyPr>
          <a:lstStyle/>
          <a:p>
            <a:pPr marL="0" indent="0">
              <a:lnSpc>
                <a:spcPct val="90000"/>
              </a:lnSpc>
              <a:buSzTx/>
              <a:buFontTx/>
              <a:buNone/>
              <a:defRPr b="1"/>
            </a:pPr>
            <a:r>
              <a:rPr dirty="0"/>
              <a:t>Locate laptop and turn on</a:t>
            </a:r>
          </a:p>
          <a:p>
            <a:pPr marL="0" indent="0">
              <a:lnSpc>
                <a:spcPct val="90000"/>
              </a:lnSpc>
              <a:buSzTx/>
              <a:buFontTx/>
              <a:buNone/>
              <a:defRPr sz="2400"/>
            </a:pPr>
            <a:endParaRPr lang="en-US" dirty="0"/>
          </a:p>
          <a:p>
            <a:pPr marL="457200" indent="-457200">
              <a:lnSpc>
                <a:spcPct val="90000"/>
              </a:lnSpc>
              <a:buSzTx/>
              <a:buFontTx/>
              <a:buAutoNum type="arabicPeriod"/>
              <a:defRPr sz="2400"/>
            </a:pPr>
            <a:r>
              <a:rPr dirty="0"/>
              <a:t>When screen comes up, there will be </a:t>
            </a:r>
            <a:br>
              <a:rPr dirty="0"/>
            </a:br>
            <a:r>
              <a:rPr dirty="0"/>
              <a:t>an </a:t>
            </a:r>
            <a:r>
              <a:rPr b="1" dirty="0"/>
              <a:t>icon</a:t>
            </a:r>
            <a:r>
              <a:rPr dirty="0"/>
              <a:t> titled: </a:t>
            </a:r>
            <a:r>
              <a:rPr b="1" dirty="0"/>
              <a:t>Food Pantry Sign In</a:t>
            </a:r>
            <a:r>
              <a:rPr dirty="0"/>
              <a:t>.</a:t>
            </a:r>
            <a:endParaRPr lang="en-US" dirty="0"/>
          </a:p>
          <a:p>
            <a:pPr marL="457200" indent="-457200">
              <a:lnSpc>
                <a:spcPct val="90000"/>
              </a:lnSpc>
              <a:buSzTx/>
              <a:buFontTx/>
              <a:buAutoNum type="arabicPeriod"/>
              <a:defRPr sz="2400"/>
            </a:pPr>
            <a:r>
              <a:rPr dirty="0"/>
              <a:t>Double click on icon and a </a:t>
            </a:r>
            <a:r>
              <a:rPr b="1" dirty="0"/>
              <a:t>sign on box</a:t>
            </a:r>
            <a:r>
              <a:rPr dirty="0"/>
              <a:t> will appear.</a:t>
            </a:r>
            <a:endParaRPr lang="en-US" dirty="0"/>
          </a:p>
          <a:p>
            <a:pPr marL="457200" indent="-457200">
              <a:lnSpc>
                <a:spcPct val="90000"/>
              </a:lnSpc>
              <a:buSzTx/>
              <a:buFontTx/>
              <a:buAutoNum type="arabicPeriod"/>
              <a:defRPr sz="2400"/>
            </a:pPr>
            <a:r>
              <a:rPr dirty="0"/>
              <a:t>Enter the username and password taped </a:t>
            </a:r>
            <a:br>
              <a:rPr dirty="0"/>
            </a:br>
            <a:r>
              <a:rPr dirty="0"/>
              <a:t>on the lower right side of the keyboard.</a:t>
            </a:r>
            <a:br>
              <a:rPr dirty="0"/>
            </a:br>
            <a:r>
              <a:rPr dirty="0"/>
              <a:t>Click log in button.</a:t>
            </a:r>
          </a:p>
          <a:p>
            <a:pPr marL="355600" indent="-355600">
              <a:lnSpc>
                <a:spcPct val="90000"/>
              </a:lnSpc>
              <a:buFontTx/>
              <a:buAutoNum type="arabicPeriod"/>
              <a:defRPr sz="2400"/>
            </a:pPr>
            <a:r>
              <a:rPr dirty="0"/>
              <a:t>The screen will then show the Google file </a:t>
            </a:r>
            <a:br>
              <a:rPr dirty="0"/>
            </a:br>
            <a:r>
              <a:rPr dirty="0"/>
              <a:t>with the “Food Pantry Master” name. </a:t>
            </a:r>
          </a:p>
          <a:p>
            <a:pPr marL="355600" indent="-355600">
              <a:lnSpc>
                <a:spcPct val="90000"/>
              </a:lnSpc>
              <a:buFontTx/>
              <a:buAutoNum type="arabicPeriod"/>
              <a:defRPr sz="2400"/>
            </a:pPr>
            <a:r>
              <a:rPr dirty="0"/>
              <a:t>Double click on this sign in document.  </a:t>
            </a:r>
            <a:br>
              <a:rPr dirty="0"/>
            </a:br>
            <a:r>
              <a:rPr dirty="0"/>
              <a:t>When file opens, </a:t>
            </a:r>
            <a:r>
              <a:rPr b="1" dirty="0"/>
              <a:t>type your name on your assigned shift</a:t>
            </a:r>
            <a:r>
              <a:rPr dirty="0"/>
              <a:t>. </a:t>
            </a:r>
          </a:p>
        </p:txBody>
      </p:sp>
      <p:sp>
        <p:nvSpPr>
          <p:cNvPr id="117" name="Shape 117"/>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pic>
        <p:nvPicPr>
          <p:cNvPr id="118" name="unnamed.jpg"/>
          <p:cNvPicPr>
            <a:picLocks noChangeAspect="1"/>
          </p:cNvPicPr>
          <p:nvPr/>
        </p:nvPicPr>
        <p:blipFill>
          <a:blip r:embed="rId2">
            <a:extLst/>
          </a:blip>
          <a:srcRect t="10628"/>
          <a:stretch>
            <a:fillRect/>
          </a:stretch>
        </p:blipFill>
        <p:spPr>
          <a:xfrm>
            <a:off x="2762892" y="1283686"/>
            <a:ext cx="2131573" cy="1428770"/>
          </a:xfrm>
          <a:prstGeom prst="rect">
            <a:avLst/>
          </a:prstGeom>
          <a:ln w="12700">
            <a:miter lim="400000"/>
          </a:ln>
        </p:spPr>
      </p:pic>
      <p:sp>
        <p:nvSpPr>
          <p:cNvPr id="119" name="Shape 119"/>
          <p:cNvSpPr/>
          <p:nvPr/>
        </p:nvSpPr>
        <p:spPr>
          <a:xfrm>
            <a:off x="2626738" y="1286810"/>
            <a:ext cx="932442" cy="334648"/>
          </a:xfrm>
          <a:prstGeom prst="line">
            <a:avLst/>
          </a:prstGeom>
          <a:ln w="12700">
            <a:solidFill>
              <a:srgbClr val="FFFFFF"/>
            </a:solidFill>
            <a:miter/>
            <a:tailEnd type="triangle"/>
          </a:ln>
        </p:spPr>
        <p:txBody>
          <a:bodyPr lIns="45719" rIns="45719"/>
          <a:lstStyle/>
          <a:p>
            <a:endParaRPr/>
          </a:p>
        </p:txBody>
      </p:sp>
      <p:pic>
        <p:nvPicPr>
          <p:cNvPr id="120" name="unnamed-1.jpg"/>
          <p:cNvPicPr>
            <a:picLocks noChangeAspect="1"/>
          </p:cNvPicPr>
          <p:nvPr/>
        </p:nvPicPr>
        <p:blipFill>
          <a:blip r:embed="rId3">
            <a:extLst/>
          </a:blip>
          <a:srcRect b="22624"/>
          <a:stretch>
            <a:fillRect/>
          </a:stretch>
        </p:blipFill>
        <p:spPr>
          <a:xfrm>
            <a:off x="1366240" y="2150241"/>
            <a:ext cx="2266727" cy="1315414"/>
          </a:xfrm>
          <a:prstGeom prst="rect">
            <a:avLst/>
          </a:prstGeom>
          <a:ln w="12700">
            <a:miter lim="400000"/>
          </a:ln>
        </p:spPr>
      </p:pic>
      <p:pic>
        <p:nvPicPr>
          <p:cNvPr id="121" name="unnamed-2.jpg"/>
          <p:cNvPicPr>
            <a:picLocks noChangeAspect="1"/>
          </p:cNvPicPr>
          <p:nvPr/>
        </p:nvPicPr>
        <p:blipFill>
          <a:blip r:embed="rId4">
            <a:extLst/>
          </a:blip>
          <a:srcRect t="18620"/>
          <a:stretch>
            <a:fillRect/>
          </a:stretch>
        </p:blipFill>
        <p:spPr>
          <a:xfrm>
            <a:off x="838397" y="3244775"/>
            <a:ext cx="2266656" cy="1383450"/>
          </a:xfrm>
          <a:prstGeom prst="rect">
            <a:avLst/>
          </a:prstGeom>
          <a:ln w="12700">
            <a:miter lim="400000"/>
          </a:ln>
        </p:spPr>
      </p:pic>
      <p:sp>
        <p:nvSpPr>
          <p:cNvPr id="122" name="Shape 122"/>
          <p:cNvSpPr/>
          <p:nvPr/>
        </p:nvSpPr>
        <p:spPr>
          <a:xfrm>
            <a:off x="937462" y="2155065"/>
            <a:ext cx="358265" cy="624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a:solidFill>
                  <a:srgbClr val="0096FF"/>
                </a:solidFill>
                <a:latin typeface="Arial Black"/>
                <a:ea typeface="Arial Black"/>
                <a:cs typeface="Arial Black"/>
                <a:sym typeface="Arial Black"/>
              </a:defRPr>
            </a:lvl1pPr>
          </a:lstStyle>
          <a:p>
            <a:r>
              <a:t>2</a:t>
            </a:r>
          </a:p>
        </p:txBody>
      </p:sp>
      <p:sp>
        <p:nvSpPr>
          <p:cNvPr id="123" name="Shape 123"/>
          <p:cNvSpPr/>
          <p:nvPr/>
        </p:nvSpPr>
        <p:spPr>
          <a:xfrm>
            <a:off x="441517" y="3116580"/>
            <a:ext cx="358265" cy="624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a:solidFill>
                  <a:srgbClr val="0096FF"/>
                </a:solidFill>
                <a:latin typeface="Arial Black"/>
                <a:ea typeface="Arial Black"/>
                <a:cs typeface="Arial Black"/>
                <a:sym typeface="Arial Black"/>
              </a:defRPr>
            </a:lvl1pPr>
          </a:lstStyle>
          <a:p>
            <a:r>
              <a:t>3</a:t>
            </a:r>
          </a:p>
        </p:txBody>
      </p:sp>
      <p:sp>
        <p:nvSpPr>
          <p:cNvPr id="124" name="Shape 124"/>
          <p:cNvSpPr/>
          <p:nvPr/>
        </p:nvSpPr>
        <p:spPr>
          <a:xfrm>
            <a:off x="937462" y="4758424"/>
            <a:ext cx="358265" cy="624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a:solidFill>
                  <a:srgbClr val="0096FF"/>
                </a:solidFill>
                <a:latin typeface="Arial Black"/>
                <a:ea typeface="Arial Black"/>
                <a:cs typeface="Arial Black"/>
                <a:sym typeface="Arial Black"/>
              </a:defRPr>
            </a:lvl1pPr>
          </a:lstStyle>
          <a:p>
            <a:r>
              <a:t>4</a:t>
            </a:r>
          </a:p>
        </p:txBody>
      </p:sp>
      <p:sp>
        <p:nvSpPr>
          <p:cNvPr id="125" name="Shape 125"/>
          <p:cNvSpPr/>
          <p:nvPr/>
        </p:nvSpPr>
        <p:spPr>
          <a:xfrm>
            <a:off x="1922743" y="5850914"/>
            <a:ext cx="358265" cy="624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a:solidFill>
                  <a:srgbClr val="0096FF"/>
                </a:solidFill>
                <a:latin typeface="Arial Black"/>
                <a:ea typeface="Arial Black"/>
                <a:cs typeface="Arial Black"/>
                <a:sym typeface="Arial Black"/>
              </a:defRPr>
            </a:lvl1pPr>
          </a:lstStyle>
          <a:p>
            <a:r>
              <a:t>5</a:t>
            </a:r>
          </a:p>
        </p:txBody>
      </p:sp>
      <p:pic>
        <p:nvPicPr>
          <p:cNvPr id="126" name="unnamed-5.jpg"/>
          <p:cNvPicPr>
            <a:picLocks noChangeAspect="1"/>
          </p:cNvPicPr>
          <p:nvPr/>
        </p:nvPicPr>
        <p:blipFill>
          <a:blip r:embed="rId5">
            <a:extLst/>
          </a:blip>
          <a:srcRect l="3320" b="9788"/>
          <a:stretch>
            <a:fillRect/>
          </a:stretch>
        </p:blipFill>
        <p:spPr>
          <a:xfrm>
            <a:off x="1366240" y="4341189"/>
            <a:ext cx="2266660" cy="1586252"/>
          </a:xfrm>
          <a:prstGeom prst="rect">
            <a:avLst/>
          </a:prstGeom>
          <a:ln w="12700">
            <a:miter lim="400000"/>
          </a:ln>
        </p:spPr>
      </p:pic>
      <p:sp>
        <p:nvSpPr>
          <p:cNvPr id="127" name="Shape 127"/>
          <p:cNvSpPr/>
          <p:nvPr/>
        </p:nvSpPr>
        <p:spPr>
          <a:xfrm>
            <a:off x="2320385" y="1271510"/>
            <a:ext cx="358265" cy="624841"/>
          </a:xfrm>
          <a:prstGeom prst="rect">
            <a:avLst/>
          </a:prstGeom>
          <a:ln w="12700">
            <a:miter lim="400000"/>
          </a:ln>
          <a:extLst>
            <a:ext uri="{C572A759-6A51-4108-AA02-DFA0A04FC94B}">
              <ma14:wrappingTextBoxFlag xmlns:ma14="http://schemas.microsoft.com/office/mac/drawingml/2011/main" xmlns="" val="1"/>
            </a:ext>
          </a:extLst>
        </p:spPr>
        <p:txBody>
          <a:bodyPr wrap="none" lIns="45719" rIns="45719">
            <a:spAutoFit/>
          </a:bodyPr>
          <a:lstStyle>
            <a:lvl1pPr>
              <a:defRPr sz="3000">
                <a:solidFill>
                  <a:srgbClr val="0096FF"/>
                </a:solidFill>
                <a:latin typeface="Arial Black"/>
                <a:ea typeface="Arial Black"/>
                <a:cs typeface="Arial Black"/>
                <a:sym typeface="Arial Black"/>
              </a:defRPr>
            </a:lvl1pPr>
          </a:lstStyle>
          <a:p>
            <a:r>
              <a:t>1</a:t>
            </a:r>
          </a:p>
        </p:txBody>
      </p:sp>
      <p:sp>
        <p:nvSpPr>
          <p:cNvPr id="128" name="Shape 128"/>
          <p:cNvSpPr/>
          <p:nvPr/>
        </p:nvSpPr>
        <p:spPr>
          <a:xfrm flipH="1">
            <a:off x="3246437" y="4937760"/>
            <a:ext cx="1839658" cy="59690"/>
          </a:xfrm>
          <a:prstGeom prst="line">
            <a:avLst/>
          </a:prstGeom>
          <a:ln w="12700">
            <a:solidFill>
              <a:srgbClr val="FF2600"/>
            </a:solidFill>
            <a:miter/>
            <a:tailEnd type="triangle"/>
          </a:ln>
        </p:spPr>
        <p:txBody>
          <a:bodyPr lIns="45719" rIns="45719"/>
          <a:lstStyle/>
          <a:p>
            <a:endParaRPr/>
          </a:p>
        </p:txBody>
      </p:sp>
      <p:pic>
        <p:nvPicPr>
          <p:cNvPr id="129" name="unnamed-4.jpg"/>
          <p:cNvPicPr>
            <a:picLocks noChangeAspect="1"/>
          </p:cNvPicPr>
          <p:nvPr/>
        </p:nvPicPr>
        <p:blipFill>
          <a:blip r:embed="rId6">
            <a:extLst/>
          </a:blip>
          <a:srcRect t="15945"/>
          <a:stretch>
            <a:fillRect/>
          </a:stretch>
        </p:blipFill>
        <p:spPr>
          <a:xfrm>
            <a:off x="2316303" y="5448959"/>
            <a:ext cx="2266455" cy="1428795"/>
          </a:xfrm>
          <a:prstGeom prst="rect">
            <a:avLst/>
          </a:prstGeom>
          <a:ln w="12700">
            <a:miter lim="400000"/>
          </a:ln>
        </p:spPr>
      </p:pic>
    </p:spTree>
    <p:extLst>
      <p:ext uri="{BB962C8B-B14F-4D97-AF65-F5344CB8AC3E}">
        <p14:creationId xmlns:p14="http://schemas.microsoft.com/office/powerpoint/2010/main" val="319880323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Shape 233"/>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234" name="Shape 234"/>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235" name="Shape 235"/>
          <p:cNvSpPr>
            <a:spLocks noGrp="1"/>
          </p:cNvSpPr>
          <p:nvPr>
            <p:ph type="title"/>
          </p:nvPr>
        </p:nvSpPr>
        <p:spPr>
          <a:xfrm>
            <a:off x="839787" y="546100"/>
            <a:ext cx="3932239" cy="1600200"/>
          </a:xfrm>
          <a:prstGeom prst="rect">
            <a:avLst/>
          </a:prstGeom>
        </p:spPr>
        <p:txBody>
          <a:bodyPr anchor="t"/>
          <a:lstStyle/>
          <a:p>
            <a:pPr>
              <a:defRPr sz="2400"/>
            </a:pPr>
            <a:r>
              <a:t>What to expect </a:t>
            </a:r>
          </a:p>
          <a:p>
            <a:pPr>
              <a:defRPr sz="3000" b="1">
                <a:solidFill>
                  <a:srgbClr val="E52F0D"/>
                </a:solidFill>
              </a:defRPr>
            </a:pPr>
            <a:r>
              <a:t>Checking in</a:t>
            </a:r>
          </a:p>
        </p:txBody>
      </p:sp>
      <p:sp>
        <p:nvSpPr>
          <p:cNvPr id="236" name="Shape 236"/>
          <p:cNvSpPr>
            <a:spLocks noGrp="1"/>
          </p:cNvSpPr>
          <p:nvPr>
            <p:ph type="body" idx="1"/>
          </p:nvPr>
        </p:nvSpPr>
        <p:spPr>
          <a:xfrm>
            <a:off x="5183187" y="1190625"/>
            <a:ext cx="6632162" cy="5578741"/>
          </a:xfrm>
          <a:prstGeom prst="rect">
            <a:avLst/>
          </a:prstGeom>
        </p:spPr>
        <p:txBody>
          <a:bodyPr>
            <a:noAutofit/>
          </a:bodyPr>
          <a:lstStyle/>
          <a:p>
            <a:pPr marL="195942" indent="-195942">
              <a:lnSpc>
                <a:spcPct val="90000"/>
              </a:lnSpc>
              <a:spcBef>
                <a:spcPts val="1200"/>
              </a:spcBef>
              <a:defRPr sz="2400"/>
            </a:pPr>
            <a:r>
              <a:rPr dirty="0"/>
              <a:t>Review the </a:t>
            </a:r>
            <a:r>
              <a:rPr b="1" dirty="0"/>
              <a:t>Food Pantry Manual</a:t>
            </a:r>
            <a:r>
              <a:rPr dirty="0"/>
              <a:t> </a:t>
            </a:r>
            <a:r>
              <a:rPr lang="en-US" dirty="0"/>
              <a:t> (white binder) </a:t>
            </a:r>
            <a:r>
              <a:rPr dirty="0"/>
              <a:t>inside the food pantry, before your shift begins. </a:t>
            </a:r>
          </a:p>
          <a:p>
            <a:pPr marL="195942" indent="-195942">
              <a:lnSpc>
                <a:spcPct val="90000"/>
              </a:lnSpc>
              <a:spcBef>
                <a:spcPts val="1200"/>
              </a:spcBef>
              <a:defRPr sz="2400"/>
            </a:pPr>
            <a:r>
              <a:rPr dirty="0"/>
              <a:t>Locate the important handouts in food pantry </a:t>
            </a:r>
            <a:r>
              <a:rPr lang="en-US" dirty="0"/>
              <a:t>the  patient should have been given</a:t>
            </a:r>
            <a:endParaRPr dirty="0"/>
          </a:p>
          <a:p>
            <a:pPr marL="653142" lvl="1" indent="-195942">
              <a:lnSpc>
                <a:spcPct val="90000"/>
              </a:lnSpc>
            </a:pPr>
            <a:r>
              <a:rPr i="1" dirty="0"/>
              <a:t>Emergency Food Programs</a:t>
            </a:r>
            <a:r>
              <a:rPr lang="en-US" i="1" dirty="0"/>
              <a:t> (Pantries)</a:t>
            </a:r>
            <a:endParaRPr i="1" dirty="0"/>
          </a:p>
          <a:p>
            <a:pPr marL="653142" lvl="1" indent="-195942">
              <a:lnSpc>
                <a:spcPct val="90000"/>
              </a:lnSpc>
            </a:pPr>
            <a:r>
              <a:rPr i="1" dirty="0"/>
              <a:t>“Making the Most of Your Healing Box” </a:t>
            </a:r>
            <a:endParaRPr lang="en-US" i="1" dirty="0"/>
          </a:p>
          <a:p>
            <a:pPr marL="457200" lvl="1" indent="0">
              <a:lnSpc>
                <a:spcPct val="90000"/>
              </a:lnSpc>
              <a:buNone/>
            </a:pPr>
            <a:r>
              <a:rPr lang="en-US" dirty="0"/>
              <a:t>And the one you will give </a:t>
            </a:r>
            <a:r>
              <a:rPr lang="en-US" i="1" dirty="0"/>
              <a:t>“To Build Your Own Healing Box</a:t>
            </a:r>
          </a:p>
          <a:p>
            <a:pPr marL="457200" lvl="1" indent="0">
              <a:lnSpc>
                <a:spcPct val="90000"/>
              </a:lnSpc>
              <a:buNone/>
            </a:pPr>
            <a:r>
              <a:rPr lang="en-US" dirty="0"/>
              <a:t>                                                 </a:t>
            </a:r>
            <a:r>
              <a:rPr lang="en-US" i="1" dirty="0"/>
              <a:t>and Plate”</a:t>
            </a:r>
            <a:endParaRPr dirty="0"/>
          </a:p>
        </p:txBody>
      </p:sp>
      <p:sp>
        <p:nvSpPr>
          <p:cNvPr id="237" name="Shape 237"/>
          <p:cNvSpPr>
            <a:spLocks noGrp="1"/>
          </p:cNvSpPr>
          <p:nvPr>
            <p:ph type="body" idx="13"/>
          </p:nvPr>
        </p:nvSpPr>
        <p:spPr>
          <a:xfrm>
            <a:off x="839787" y="1739900"/>
            <a:ext cx="3932238" cy="3811588"/>
          </a:xfrm>
          <a:prstGeom prst="rect">
            <a:avLst/>
          </a:prstGeom>
          <a:extLst>
            <a:ext uri="{C572A759-6A51-4108-AA02-DFA0A04FC94B}">
              <ma14:wrappingTextBoxFlag xmlns:ma14="http://schemas.microsoft.com/office/mac/drawingml/2011/main" xmlns="" val="1"/>
            </a:ext>
          </a:extLst>
        </p:spPr>
        <p:txBody>
          <a:bodyPr/>
          <a:lstStyle>
            <a:lvl1pPr marL="0" indent="0">
              <a:spcBef>
                <a:spcPts val="0"/>
              </a:spcBef>
              <a:buSzTx/>
              <a:buFontTx/>
              <a:buNone/>
              <a:defRPr sz="2000" b="1"/>
            </a:lvl1pPr>
          </a:lstStyle>
          <a:p>
            <a:r>
              <a:t>Basics to locate</a:t>
            </a:r>
          </a:p>
        </p:txBody>
      </p:sp>
      <p:sp>
        <p:nvSpPr>
          <p:cNvPr id="238" name="Shape 23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16</a:t>
            </a:fld>
            <a:endParaRPr/>
          </a:p>
        </p:txBody>
      </p:sp>
      <p:pic>
        <p:nvPicPr>
          <p:cNvPr id="239" name="image19.png" descr="Screen Shot 2018-09-12 at 5.33.11 PM.png"/>
          <p:cNvPicPr>
            <a:picLocks noChangeAspect="1"/>
          </p:cNvPicPr>
          <p:nvPr/>
        </p:nvPicPr>
        <p:blipFill>
          <a:blip r:embed="rId2">
            <a:extLst/>
          </a:blip>
          <a:stretch>
            <a:fillRect/>
          </a:stretch>
        </p:blipFill>
        <p:spPr>
          <a:xfrm>
            <a:off x="419975" y="2270933"/>
            <a:ext cx="1910954" cy="2286000"/>
          </a:xfrm>
          <a:prstGeom prst="rect">
            <a:avLst/>
          </a:prstGeom>
          <a:ln w="12700">
            <a:miter lim="400000"/>
          </a:ln>
        </p:spPr>
      </p:pic>
      <p:pic>
        <p:nvPicPr>
          <p:cNvPr id="240" name="image26.png"/>
          <p:cNvPicPr>
            <a:picLocks noChangeAspect="1"/>
          </p:cNvPicPr>
          <p:nvPr/>
        </p:nvPicPr>
        <p:blipFill>
          <a:blip r:embed="rId3">
            <a:extLst/>
          </a:blip>
          <a:stretch>
            <a:fillRect/>
          </a:stretch>
        </p:blipFill>
        <p:spPr>
          <a:xfrm>
            <a:off x="7898886" y="4518816"/>
            <a:ext cx="3177969" cy="2383477"/>
          </a:xfrm>
          <a:prstGeom prst="rect">
            <a:avLst/>
          </a:prstGeom>
          <a:ln w="12700">
            <a:miter lim="400000"/>
          </a:ln>
        </p:spPr>
      </p:pic>
      <p:pic>
        <p:nvPicPr>
          <p:cNvPr id="241" name="image25.png"/>
          <p:cNvPicPr>
            <a:picLocks noChangeAspect="1"/>
          </p:cNvPicPr>
          <p:nvPr/>
        </p:nvPicPr>
        <p:blipFill>
          <a:blip r:embed="rId4">
            <a:extLst/>
          </a:blip>
          <a:srcRect l="9572" t="8867" r="23301"/>
          <a:stretch>
            <a:fillRect/>
          </a:stretch>
        </p:blipFill>
        <p:spPr>
          <a:xfrm rot="5400000">
            <a:off x="5894431" y="3959258"/>
            <a:ext cx="2383540" cy="2427008"/>
          </a:xfrm>
          <a:prstGeom prst="rect">
            <a:avLst/>
          </a:prstGeom>
          <a:ln w="12700">
            <a:miter lim="400000"/>
          </a:ln>
        </p:spPr>
      </p:pic>
      <p:sp>
        <p:nvSpPr>
          <p:cNvPr id="242" name="Shape 242"/>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pic>
        <p:nvPicPr>
          <p:cNvPr id="2" name="Picture 1">
            <a:extLst>
              <a:ext uri="{FF2B5EF4-FFF2-40B4-BE49-F238E27FC236}">
                <a16:creationId xmlns:a16="http://schemas.microsoft.com/office/drawing/2014/main" id="{BDF3CB44-8694-4C23-BF04-5AEFEDA37B51}"/>
              </a:ext>
            </a:extLst>
          </p:cNvPr>
          <p:cNvPicPr>
            <a:picLocks noChangeAspect="1"/>
          </p:cNvPicPr>
          <p:nvPr/>
        </p:nvPicPr>
        <p:blipFill>
          <a:blip r:embed="rId5"/>
          <a:stretch>
            <a:fillRect/>
          </a:stretch>
        </p:blipFill>
        <p:spPr>
          <a:xfrm>
            <a:off x="2395320" y="4505513"/>
            <a:ext cx="2964913" cy="2286000"/>
          </a:xfrm>
          <a:prstGeom prst="rect">
            <a:avLst/>
          </a:prstGeom>
        </p:spPr>
      </p:pic>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Shape 244"/>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245" name="Shape 245"/>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246" name="Shape 246"/>
          <p:cNvSpPr/>
          <p:nvPr/>
        </p:nvSpPr>
        <p:spPr>
          <a:xfrm>
            <a:off x="5040922" y="-179103"/>
            <a:ext cx="1270001" cy="1270001"/>
          </a:xfrm>
          <a:prstGeom prst="ellipse">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nchor="ctr"/>
          <a:lstStyle>
            <a:lvl1pPr algn="ctr">
              <a:defRPr sz="4600">
                <a:solidFill>
                  <a:srgbClr val="E52F0D"/>
                </a:solidFill>
              </a:defRPr>
            </a:lvl1pPr>
          </a:lstStyle>
          <a:p>
            <a:r>
              <a:t>4</a:t>
            </a:r>
          </a:p>
        </p:txBody>
      </p:sp>
      <p:sp>
        <p:nvSpPr>
          <p:cNvPr id="247" name="Shape 247"/>
          <p:cNvSpPr>
            <a:spLocks noGrp="1"/>
          </p:cNvSpPr>
          <p:nvPr>
            <p:ph type="title"/>
          </p:nvPr>
        </p:nvSpPr>
        <p:spPr>
          <a:xfrm>
            <a:off x="839787" y="546100"/>
            <a:ext cx="3932239" cy="1600200"/>
          </a:xfrm>
          <a:prstGeom prst="rect">
            <a:avLst/>
          </a:prstGeom>
        </p:spPr>
        <p:txBody>
          <a:bodyPr anchor="t"/>
          <a:lstStyle/>
          <a:p>
            <a:pPr>
              <a:defRPr sz="2400"/>
            </a:pPr>
            <a:r>
              <a:t>What to expect </a:t>
            </a:r>
          </a:p>
          <a:p>
            <a:pPr>
              <a:defRPr sz="3000" b="1">
                <a:solidFill>
                  <a:srgbClr val="E52F0D"/>
                </a:solidFill>
              </a:defRPr>
            </a:pPr>
            <a:r>
              <a:t>Checking in and out</a:t>
            </a:r>
          </a:p>
        </p:txBody>
      </p:sp>
      <p:sp>
        <p:nvSpPr>
          <p:cNvPr id="248" name="Shape 248"/>
          <p:cNvSpPr>
            <a:spLocks noGrp="1"/>
          </p:cNvSpPr>
          <p:nvPr>
            <p:ph type="body" idx="1"/>
          </p:nvPr>
        </p:nvSpPr>
        <p:spPr>
          <a:xfrm>
            <a:off x="5183187" y="1190625"/>
            <a:ext cx="6356142" cy="5578741"/>
          </a:xfrm>
          <a:prstGeom prst="rect">
            <a:avLst/>
          </a:prstGeom>
        </p:spPr>
        <p:txBody>
          <a:bodyPr>
            <a:noAutofit/>
          </a:bodyPr>
          <a:lstStyle/>
          <a:p>
            <a:pPr marL="195942" indent="-195942">
              <a:lnSpc>
                <a:spcPct val="90000"/>
              </a:lnSpc>
              <a:spcBef>
                <a:spcPts val="1200"/>
              </a:spcBef>
              <a:defRPr sz="2400"/>
            </a:pPr>
            <a:r>
              <a:rPr b="1" dirty="0"/>
              <a:t>If you have the 2:00 pm-6:00 pm shift,</a:t>
            </a:r>
            <a:r>
              <a:rPr dirty="0"/>
              <a:t> you will find a volunteer at the front desk in the lobby of the </a:t>
            </a:r>
            <a:r>
              <a:rPr lang="en-US" dirty="0"/>
              <a:t>ECU</a:t>
            </a:r>
            <a:r>
              <a:rPr dirty="0"/>
              <a:t> Dental Clinic when you arrive. </a:t>
            </a:r>
          </a:p>
          <a:p>
            <a:pPr marL="195942" indent="-195942">
              <a:lnSpc>
                <a:spcPct val="90000"/>
              </a:lnSpc>
              <a:spcBef>
                <a:spcPts val="1200"/>
              </a:spcBef>
              <a:defRPr sz="2400"/>
            </a:pPr>
            <a:r>
              <a:rPr b="1" dirty="0"/>
              <a:t>Sign in for your shift as described</a:t>
            </a:r>
            <a:r>
              <a:rPr dirty="0"/>
              <a:t>. If there is no volunteer waiting and/or the pantry is locked follow the instructions (slide</a:t>
            </a:r>
            <a:r>
              <a:rPr lang="en-US" dirty="0"/>
              <a:t> 13)</a:t>
            </a:r>
            <a:r>
              <a:rPr dirty="0"/>
              <a:t> to unlock  the pantry and sign in.</a:t>
            </a:r>
          </a:p>
          <a:p>
            <a:pPr marL="195942" indent="-195942">
              <a:lnSpc>
                <a:spcPct val="90000"/>
              </a:lnSpc>
              <a:spcBef>
                <a:spcPts val="1200"/>
              </a:spcBef>
              <a:defRPr sz="2400"/>
            </a:pPr>
            <a:r>
              <a:rPr b="1" dirty="0"/>
              <a:t>When you leave</a:t>
            </a:r>
            <a:r>
              <a:rPr dirty="0"/>
              <a:t>, if no one is relieving you, </a:t>
            </a:r>
          </a:p>
          <a:p>
            <a:pPr marL="653142" lvl="1" indent="-195942">
              <a:lnSpc>
                <a:spcPct val="90000"/>
              </a:lnSpc>
              <a:spcBef>
                <a:spcPts val="1200"/>
              </a:spcBef>
              <a:defRPr sz="2400"/>
            </a:pPr>
            <a:r>
              <a:rPr b="1" dirty="0"/>
              <a:t>return the laptop</a:t>
            </a:r>
            <a:r>
              <a:rPr dirty="0"/>
              <a:t> to the food pantry next to the desk</a:t>
            </a:r>
            <a:r>
              <a:rPr lang="en-US" dirty="0"/>
              <a:t>.</a:t>
            </a:r>
            <a:endParaRPr dirty="0"/>
          </a:p>
          <a:p>
            <a:pPr marL="653142" lvl="1" indent="-195942">
              <a:lnSpc>
                <a:spcPct val="90000"/>
              </a:lnSpc>
              <a:spcBef>
                <a:spcPts val="1200"/>
              </a:spcBef>
              <a:defRPr sz="2400"/>
            </a:pPr>
            <a:r>
              <a:rPr b="1" dirty="0"/>
              <a:t>lock the pantry door</a:t>
            </a:r>
            <a:r>
              <a:rPr dirty="0"/>
              <a:t> from the inside and it will lock when you close the door. </a:t>
            </a:r>
          </a:p>
        </p:txBody>
      </p:sp>
      <p:sp>
        <p:nvSpPr>
          <p:cNvPr id="249" name="Shape 249"/>
          <p:cNvSpPr>
            <a:spLocks noGrp="1"/>
          </p:cNvSpPr>
          <p:nvPr>
            <p:ph type="body" idx="13"/>
          </p:nvPr>
        </p:nvSpPr>
        <p:spPr>
          <a:xfrm>
            <a:off x="839787" y="1739900"/>
            <a:ext cx="3932238" cy="3811588"/>
          </a:xfrm>
          <a:prstGeom prst="rect">
            <a:avLst/>
          </a:prstGeom>
          <a:extLst>
            <a:ext uri="{C572A759-6A51-4108-AA02-DFA0A04FC94B}">
              <ma14:wrappingTextBoxFlag xmlns:ma14="http://schemas.microsoft.com/office/mac/drawingml/2011/main" xmlns="" val="1"/>
            </a:ext>
          </a:extLst>
        </p:spPr>
        <p:txBody>
          <a:bodyPr/>
          <a:lstStyle>
            <a:lvl1pPr marL="0" indent="0">
              <a:buSzTx/>
              <a:buFontTx/>
              <a:buNone/>
              <a:defRPr b="1"/>
            </a:lvl1pPr>
          </a:lstStyle>
          <a:p>
            <a:r>
              <a:t>Signing out</a:t>
            </a:r>
          </a:p>
        </p:txBody>
      </p:sp>
      <p:sp>
        <p:nvSpPr>
          <p:cNvPr id="250" name="Shape 25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17</a:t>
            </a:fld>
            <a:endParaRPr/>
          </a:p>
        </p:txBody>
      </p:sp>
      <p:sp>
        <p:nvSpPr>
          <p:cNvPr id="251" name="Shape 251"/>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pic>
        <p:nvPicPr>
          <p:cNvPr id="2" name="Picture 1">
            <a:extLst>
              <a:ext uri="{FF2B5EF4-FFF2-40B4-BE49-F238E27FC236}">
                <a16:creationId xmlns:a16="http://schemas.microsoft.com/office/drawing/2014/main" id="{0269FC1A-1A34-4B6F-8F2B-FF9735031FDC}"/>
              </a:ext>
            </a:extLst>
          </p:cNvPr>
          <p:cNvPicPr>
            <a:picLocks noChangeAspect="1"/>
          </p:cNvPicPr>
          <p:nvPr/>
        </p:nvPicPr>
        <p:blipFill>
          <a:blip r:embed="rId2"/>
          <a:stretch>
            <a:fillRect/>
          </a:stretch>
        </p:blipFill>
        <p:spPr>
          <a:xfrm>
            <a:off x="2027808" y="2331625"/>
            <a:ext cx="2853175" cy="2194750"/>
          </a:xfrm>
          <a:prstGeom prst="rect">
            <a:avLst/>
          </a:prstGeom>
        </p:spPr>
      </p:pic>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254" name="Shape 254"/>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255" name="Shape 255"/>
          <p:cNvSpPr>
            <a:spLocks noGrp="1"/>
          </p:cNvSpPr>
          <p:nvPr>
            <p:ph type="title"/>
          </p:nvPr>
        </p:nvSpPr>
        <p:spPr>
          <a:xfrm>
            <a:off x="839787" y="571500"/>
            <a:ext cx="3932239" cy="1600200"/>
          </a:xfrm>
          <a:prstGeom prst="rect">
            <a:avLst/>
          </a:prstGeom>
        </p:spPr>
        <p:txBody>
          <a:bodyPr anchor="t">
            <a:noAutofit/>
          </a:bodyPr>
          <a:lstStyle/>
          <a:p>
            <a:pPr>
              <a:defRPr sz="2400"/>
            </a:pPr>
            <a:r>
              <a:rPr b="1"/>
              <a:t>Your duties:</a:t>
            </a:r>
            <a:r>
              <a:t> </a:t>
            </a:r>
          </a:p>
          <a:p>
            <a:pPr>
              <a:defRPr sz="3000" b="1">
                <a:solidFill>
                  <a:srgbClr val="E52F0D"/>
                </a:solidFill>
              </a:defRPr>
            </a:pPr>
            <a:r>
              <a:t>Greeting patient</a:t>
            </a:r>
          </a:p>
        </p:txBody>
      </p:sp>
      <p:sp>
        <p:nvSpPr>
          <p:cNvPr id="256" name="Shape 256"/>
          <p:cNvSpPr>
            <a:spLocks noGrp="1"/>
          </p:cNvSpPr>
          <p:nvPr>
            <p:ph type="body" idx="1"/>
          </p:nvPr>
        </p:nvSpPr>
        <p:spPr>
          <a:xfrm>
            <a:off x="5081587" y="1232661"/>
            <a:ext cx="6501464" cy="5450183"/>
          </a:xfrm>
          <a:prstGeom prst="rect">
            <a:avLst/>
          </a:prstGeom>
        </p:spPr>
        <p:txBody>
          <a:bodyPr>
            <a:noAutofit/>
          </a:bodyPr>
          <a:lstStyle/>
          <a:p>
            <a:pPr marL="228600" indent="-228600">
              <a:lnSpc>
                <a:spcPct val="90000"/>
              </a:lnSpc>
              <a:defRPr sz="2400"/>
            </a:pPr>
            <a:r>
              <a:rPr b="1" dirty="0"/>
              <a:t>Sit at the desk in the lobby</a:t>
            </a:r>
            <a:r>
              <a:rPr dirty="0"/>
              <a:t> of the </a:t>
            </a:r>
            <a:br>
              <a:rPr dirty="0"/>
            </a:br>
            <a:r>
              <a:rPr dirty="0"/>
              <a:t>ECU Dental Clinic waiting for patients to drive up to the front door.</a:t>
            </a:r>
          </a:p>
          <a:p>
            <a:pPr marL="228600" indent="-228600">
              <a:lnSpc>
                <a:spcPct val="90000"/>
              </a:lnSpc>
              <a:defRPr sz="2400"/>
            </a:pPr>
            <a:r>
              <a:rPr dirty="0"/>
              <a:t>Try to greet the driver/</a:t>
            </a:r>
            <a:br>
              <a:rPr dirty="0"/>
            </a:br>
            <a:r>
              <a:rPr dirty="0"/>
              <a:t>patient</a:t>
            </a:r>
            <a:r>
              <a:rPr b="1" dirty="0"/>
              <a:t> at their vehicle</a:t>
            </a:r>
            <a:r>
              <a:rPr dirty="0"/>
              <a:t>.  </a:t>
            </a:r>
          </a:p>
          <a:p>
            <a:pPr marL="228600" indent="-228600">
              <a:lnSpc>
                <a:spcPct val="90000"/>
              </a:lnSpc>
              <a:defRPr sz="2400"/>
            </a:pPr>
            <a:r>
              <a:rPr dirty="0"/>
              <a:t>Patients/drivers are </a:t>
            </a:r>
            <a:br>
              <a:rPr dirty="0"/>
            </a:br>
            <a:r>
              <a:rPr b="1" u="sng" dirty="0"/>
              <a:t>NOT</a:t>
            </a:r>
            <a:r>
              <a:rPr dirty="0"/>
              <a:t> allowed in the actual pantry</a:t>
            </a:r>
          </a:p>
          <a:p>
            <a:pPr marL="228600" indent="-228600">
              <a:lnSpc>
                <a:spcPct val="90000"/>
              </a:lnSpc>
              <a:defRPr sz="2400"/>
            </a:pPr>
            <a:r>
              <a:rPr b="1" dirty="0"/>
              <a:t>You can only serve patients who</a:t>
            </a:r>
            <a:r>
              <a:rPr dirty="0"/>
              <a:t> </a:t>
            </a:r>
            <a:br>
              <a:rPr dirty="0"/>
            </a:br>
            <a:r>
              <a:rPr b="1" dirty="0"/>
              <a:t>have a Food Voucher</a:t>
            </a:r>
            <a:r>
              <a:rPr dirty="0"/>
              <a:t> issued by a doctor, </a:t>
            </a:r>
            <a:br>
              <a:rPr dirty="0"/>
            </a:br>
            <a:r>
              <a:rPr dirty="0"/>
              <a:t>nurse or dietitian from Vidant Medical Center or ECU Physicians.</a:t>
            </a:r>
          </a:p>
        </p:txBody>
      </p:sp>
      <p:sp>
        <p:nvSpPr>
          <p:cNvPr id="257" name="Shape 257"/>
          <p:cNvSpPr/>
          <p:nvPr/>
        </p:nvSpPr>
        <p:spPr>
          <a:xfrm>
            <a:off x="5040922" y="-179103"/>
            <a:ext cx="1270001" cy="1270001"/>
          </a:xfrm>
          <a:prstGeom prst="ellipse">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nchor="ctr"/>
          <a:lstStyle>
            <a:lvl1pPr algn="ctr">
              <a:defRPr sz="4600">
                <a:solidFill>
                  <a:srgbClr val="E52F0D"/>
                </a:solidFill>
              </a:defRPr>
            </a:lvl1pPr>
          </a:lstStyle>
          <a:p>
            <a:r>
              <a:t>1</a:t>
            </a:r>
          </a:p>
        </p:txBody>
      </p:sp>
      <p:sp>
        <p:nvSpPr>
          <p:cNvPr id="258" name="Shape 25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18</a:t>
            </a:fld>
            <a:endParaRPr/>
          </a:p>
        </p:txBody>
      </p:sp>
      <p:pic>
        <p:nvPicPr>
          <p:cNvPr id="259" name="image17.png"/>
          <p:cNvPicPr>
            <a:picLocks noChangeAspect="1"/>
          </p:cNvPicPr>
          <p:nvPr/>
        </p:nvPicPr>
        <p:blipFill>
          <a:blip r:embed="rId2">
            <a:extLst/>
          </a:blip>
          <a:srcRect t="12099" b="40570"/>
          <a:stretch>
            <a:fillRect/>
          </a:stretch>
        </p:blipFill>
        <p:spPr>
          <a:xfrm>
            <a:off x="-59267" y="2004188"/>
            <a:ext cx="4239972" cy="1508250"/>
          </a:xfrm>
          <a:prstGeom prst="rect">
            <a:avLst/>
          </a:prstGeom>
          <a:ln w="12700">
            <a:miter lim="400000"/>
          </a:ln>
        </p:spPr>
      </p:pic>
      <p:pic>
        <p:nvPicPr>
          <p:cNvPr id="260" name="image16.png"/>
          <p:cNvPicPr>
            <a:picLocks noChangeAspect="1"/>
          </p:cNvPicPr>
          <p:nvPr/>
        </p:nvPicPr>
        <p:blipFill>
          <a:blip r:embed="rId3">
            <a:extLst/>
          </a:blip>
          <a:srcRect l="27526" t="381" r="18281" b="15273"/>
          <a:stretch>
            <a:fillRect/>
          </a:stretch>
        </p:blipFill>
        <p:spPr>
          <a:xfrm rot="5400000">
            <a:off x="1426017" y="2816929"/>
            <a:ext cx="1663607" cy="1941896"/>
          </a:xfrm>
          <a:prstGeom prst="rect">
            <a:avLst/>
          </a:prstGeom>
          <a:ln w="12700">
            <a:miter lim="400000"/>
          </a:ln>
        </p:spPr>
      </p:pic>
      <p:pic>
        <p:nvPicPr>
          <p:cNvPr id="261" name="image15.png"/>
          <p:cNvPicPr>
            <a:picLocks noChangeAspect="1"/>
          </p:cNvPicPr>
          <p:nvPr/>
        </p:nvPicPr>
        <p:blipFill>
          <a:blip r:embed="rId4">
            <a:extLst/>
          </a:blip>
          <a:srcRect r="20048"/>
          <a:stretch>
            <a:fillRect/>
          </a:stretch>
        </p:blipFill>
        <p:spPr>
          <a:xfrm rot="5400000">
            <a:off x="2126780" y="4386933"/>
            <a:ext cx="2560088" cy="2401525"/>
          </a:xfrm>
          <a:prstGeom prst="rect">
            <a:avLst/>
          </a:prstGeom>
          <a:ln w="12700">
            <a:miter lim="400000"/>
          </a:ln>
        </p:spPr>
      </p:pic>
      <p:pic>
        <p:nvPicPr>
          <p:cNvPr id="262" name="image18.png"/>
          <p:cNvPicPr>
            <a:picLocks noChangeAspect="1"/>
          </p:cNvPicPr>
          <p:nvPr/>
        </p:nvPicPr>
        <p:blipFill>
          <a:blip r:embed="rId5">
            <a:extLst/>
          </a:blip>
          <a:srcRect r="18168"/>
          <a:stretch>
            <a:fillRect/>
          </a:stretch>
        </p:blipFill>
        <p:spPr>
          <a:xfrm>
            <a:off x="9912220" y="4910395"/>
            <a:ext cx="1941890" cy="1619385"/>
          </a:xfrm>
          <a:prstGeom prst="rect">
            <a:avLst/>
          </a:prstGeom>
          <a:ln w="12700">
            <a:miter lim="400000"/>
          </a:ln>
        </p:spPr>
      </p:pic>
      <p:sp>
        <p:nvSpPr>
          <p:cNvPr id="263" name="Shape 263"/>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pic>
        <p:nvPicPr>
          <p:cNvPr id="2" name="Picture 1">
            <a:extLst>
              <a:ext uri="{FF2B5EF4-FFF2-40B4-BE49-F238E27FC236}">
                <a16:creationId xmlns:a16="http://schemas.microsoft.com/office/drawing/2014/main" id="{A6267F98-E367-4A77-9D8A-25F44F28A642}"/>
              </a:ext>
            </a:extLst>
          </p:cNvPr>
          <p:cNvPicPr>
            <a:picLocks noChangeAspect="1"/>
          </p:cNvPicPr>
          <p:nvPr/>
        </p:nvPicPr>
        <p:blipFill>
          <a:blip r:embed="rId6"/>
          <a:stretch>
            <a:fillRect/>
          </a:stretch>
        </p:blipFill>
        <p:spPr>
          <a:xfrm>
            <a:off x="9562227" y="1957958"/>
            <a:ext cx="2020824" cy="1554480"/>
          </a:xfrm>
          <a:prstGeom prst="rect">
            <a:avLst/>
          </a:prstGeom>
        </p:spPr>
      </p:pic>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 name="Shape 265"/>
          <p:cNvSpPr/>
          <p:nvPr/>
        </p:nvSpPr>
        <p:spPr>
          <a:xfrm>
            <a:off x="-489528"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266" name="Shape 266"/>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267" name="Shape 267"/>
          <p:cNvSpPr>
            <a:spLocks noGrp="1"/>
          </p:cNvSpPr>
          <p:nvPr>
            <p:ph type="title"/>
          </p:nvPr>
        </p:nvSpPr>
        <p:spPr>
          <a:xfrm>
            <a:off x="839787" y="541866"/>
            <a:ext cx="3932239" cy="2998739"/>
          </a:xfrm>
          <a:prstGeom prst="rect">
            <a:avLst/>
          </a:prstGeom>
        </p:spPr>
        <p:txBody>
          <a:bodyPr anchor="t">
            <a:noAutofit/>
          </a:bodyPr>
          <a:lstStyle/>
          <a:p>
            <a:pPr>
              <a:defRPr sz="2400"/>
            </a:pPr>
            <a:r>
              <a:rPr b="1"/>
              <a:t>Your duties:</a:t>
            </a:r>
            <a:r>
              <a:t> </a:t>
            </a:r>
          </a:p>
          <a:p>
            <a:pPr>
              <a:defRPr sz="3000" b="1">
                <a:solidFill>
                  <a:srgbClr val="E52F0D"/>
                </a:solidFill>
              </a:defRPr>
            </a:pPr>
            <a:r>
              <a:t>Greeting patient</a:t>
            </a:r>
          </a:p>
          <a:p>
            <a:pPr>
              <a:defRPr sz="3000" b="1">
                <a:solidFill>
                  <a:srgbClr val="E52F0D"/>
                </a:solidFill>
              </a:defRPr>
            </a:pPr>
            <a:endParaRPr/>
          </a:p>
          <a:p>
            <a:pPr>
              <a:defRPr sz="3000" b="1">
                <a:solidFill>
                  <a:srgbClr val="E52F0D"/>
                </a:solidFill>
              </a:defRPr>
            </a:pPr>
            <a:endParaRPr/>
          </a:p>
          <a:p>
            <a:pPr>
              <a:defRPr sz="2400" b="1"/>
            </a:pPr>
            <a:r>
              <a:t>Welcome script</a:t>
            </a:r>
          </a:p>
          <a:p>
            <a:pPr>
              <a:defRPr sz="2400" b="1"/>
            </a:pPr>
            <a:r>
              <a:t> </a:t>
            </a:r>
          </a:p>
        </p:txBody>
      </p:sp>
      <p:sp>
        <p:nvSpPr>
          <p:cNvPr id="268" name="Shape 268"/>
          <p:cNvSpPr/>
          <p:nvPr/>
        </p:nvSpPr>
        <p:spPr>
          <a:xfrm>
            <a:off x="5040922" y="-179103"/>
            <a:ext cx="1270001" cy="1270001"/>
          </a:xfrm>
          <a:prstGeom prst="ellipse">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nchor="ctr"/>
          <a:lstStyle>
            <a:lvl1pPr algn="ctr">
              <a:defRPr sz="4600">
                <a:solidFill>
                  <a:srgbClr val="E52F0D"/>
                </a:solidFill>
              </a:defRPr>
            </a:lvl1pPr>
          </a:lstStyle>
          <a:p>
            <a:r>
              <a:t>2</a:t>
            </a:r>
          </a:p>
        </p:txBody>
      </p:sp>
      <p:sp>
        <p:nvSpPr>
          <p:cNvPr id="269" name="Shape 26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19</a:t>
            </a:fld>
            <a:endParaRPr/>
          </a:p>
        </p:txBody>
      </p:sp>
      <p:sp>
        <p:nvSpPr>
          <p:cNvPr id="270" name="Shape 270"/>
          <p:cNvSpPr>
            <a:spLocks noGrp="1"/>
          </p:cNvSpPr>
          <p:nvPr>
            <p:ph type="body" idx="1"/>
          </p:nvPr>
        </p:nvSpPr>
        <p:spPr>
          <a:xfrm>
            <a:off x="5131736" y="703820"/>
            <a:ext cx="6501464" cy="6550443"/>
          </a:xfrm>
          <a:prstGeom prst="rect">
            <a:avLst/>
          </a:prstGeom>
        </p:spPr>
        <p:txBody>
          <a:bodyPr>
            <a:noAutofit/>
          </a:bodyPr>
          <a:lstStyle/>
          <a:p>
            <a:pPr marL="0" indent="365760">
              <a:lnSpc>
                <a:spcPct val="90000"/>
              </a:lnSpc>
              <a:buClr>
                <a:srgbClr val="000000"/>
              </a:buClr>
              <a:buSzTx/>
              <a:buNone/>
              <a:defRPr sz="2400"/>
            </a:pPr>
            <a:r>
              <a:t> </a:t>
            </a:r>
            <a:endParaRPr sz="1500"/>
          </a:p>
          <a:p>
            <a:pPr marL="365760" indent="-365760">
              <a:lnSpc>
                <a:spcPct val="90000"/>
              </a:lnSpc>
              <a:buClr>
                <a:srgbClr val="000000"/>
              </a:buClr>
              <a:defRPr sz="2400"/>
            </a:pPr>
            <a:r>
              <a:rPr i="1"/>
              <a:t>Hi. I am (your name), a volunteer at the Medical Food Pantry and also a</a:t>
            </a:r>
            <a:r>
              <a:t> </a:t>
            </a:r>
            <a:r>
              <a:rPr sz="1800"/>
              <a:t>(</a:t>
            </a:r>
            <a:r>
              <a:rPr sz="1800" i="1"/>
              <a:t>e.g. student at</a:t>
            </a:r>
          </a:p>
          <a:p>
            <a:pPr marL="0" indent="0">
              <a:lnSpc>
                <a:spcPct val="70000"/>
              </a:lnSpc>
              <a:spcBef>
                <a:spcPts val="300"/>
              </a:spcBef>
              <a:buSzTx/>
              <a:buNone/>
              <a:defRPr sz="2400"/>
            </a:pPr>
            <a:r>
              <a:rPr sz="1800" i="1"/>
              <a:t>ECU in the public health program; Health Sciences Academy or medical student or community volunteer</a:t>
            </a:r>
            <a:r>
              <a:rPr sz="1800"/>
              <a:t>).</a:t>
            </a:r>
            <a:r>
              <a:t>  </a:t>
            </a:r>
            <a:endParaRPr sz="1500"/>
          </a:p>
          <a:p>
            <a:pPr marL="365760" indent="-365760">
              <a:lnSpc>
                <a:spcPct val="90000"/>
              </a:lnSpc>
              <a:defRPr sz="2400" i="1"/>
            </a:pPr>
            <a:r>
              <a:rPr b="1"/>
              <a:t>If you give me your food voucher</a:t>
            </a:r>
            <a:r>
              <a:t> I can get the appropriate bag for you. </a:t>
            </a:r>
            <a:endParaRPr sz="1500"/>
          </a:p>
          <a:p>
            <a:pPr marL="365760" indent="-365760">
              <a:lnSpc>
                <a:spcPct val="90000"/>
              </a:lnSpc>
              <a:defRPr sz="2400" i="1"/>
            </a:pPr>
            <a:r>
              <a:t>I hope that you had the opportunity to talk with a registered dietitian nutritionist or a nurse about your diet, and received: </a:t>
            </a:r>
          </a:p>
          <a:p>
            <a:pPr marL="822960" lvl="1" indent="-365760">
              <a:lnSpc>
                <a:spcPct val="90000"/>
              </a:lnSpc>
              <a:defRPr i="1"/>
            </a:pPr>
            <a:r>
              <a:t>a handout called “Making the Most of Your Healing Box” and </a:t>
            </a:r>
          </a:p>
          <a:p>
            <a:pPr marL="762000" lvl="1" indent="-304800">
              <a:lnSpc>
                <a:spcPct val="90000"/>
              </a:lnSpc>
              <a:defRPr sz="2400" i="1"/>
            </a:pPr>
            <a:r>
              <a:rPr sz="2000"/>
              <a:t>a list of </a:t>
            </a:r>
            <a:r>
              <a:rPr sz="2000" b="1"/>
              <a:t>emergency food programs in your home community</a:t>
            </a:r>
            <a:r>
              <a:rPr sz="2000"/>
              <a:t> where you can get more help if needed. </a:t>
            </a:r>
          </a:p>
          <a:p>
            <a:pPr marL="762000" lvl="1" indent="-304800">
              <a:lnSpc>
                <a:spcPct val="90000"/>
              </a:lnSpc>
              <a:defRPr sz="2400" i="1"/>
            </a:pPr>
            <a:r>
              <a:rPr sz="2000"/>
              <a:t>If you did not get those two handouts I can get you a copy now when I get your food. </a:t>
            </a:r>
          </a:p>
        </p:txBody>
      </p:sp>
      <p:sp>
        <p:nvSpPr>
          <p:cNvPr id="271" name="Shape 271"/>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pic>
        <p:nvPicPr>
          <p:cNvPr id="2" name="Picture 1">
            <a:extLst>
              <a:ext uri="{FF2B5EF4-FFF2-40B4-BE49-F238E27FC236}">
                <a16:creationId xmlns:a16="http://schemas.microsoft.com/office/drawing/2014/main" id="{9FD0980C-0F60-464C-B04E-72A6D47EABC4}"/>
              </a:ext>
            </a:extLst>
          </p:cNvPr>
          <p:cNvPicPr>
            <a:picLocks noChangeAspect="1"/>
          </p:cNvPicPr>
          <p:nvPr/>
        </p:nvPicPr>
        <p:blipFill>
          <a:blip r:embed="rId2"/>
          <a:stretch>
            <a:fillRect/>
          </a:stretch>
        </p:blipFill>
        <p:spPr>
          <a:xfrm>
            <a:off x="3223523" y="3807124"/>
            <a:ext cx="1908213" cy="2286198"/>
          </a:xfrm>
          <a:prstGeom prst="rect">
            <a:avLst/>
          </a:prstGeom>
        </p:spPr>
      </p:pic>
      <p:pic>
        <p:nvPicPr>
          <p:cNvPr id="3" name="Picture 2">
            <a:extLst>
              <a:ext uri="{FF2B5EF4-FFF2-40B4-BE49-F238E27FC236}">
                <a16:creationId xmlns:a16="http://schemas.microsoft.com/office/drawing/2014/main" id="{133D728C-2067-4964-9429-E14D1346014B}"/>
              </a:ext>
            </a:extLst>
          </p:cNvPr>
          <p:cNvPicPr>
            <a:picLocks noChangeAspect="1"/>
          </p:cNvPicPr>
          <p:nvPr/>
        </p:nvPicPr>
        <p:blipFill>
          <a:blip r:embed="rId3"/>
          <a:stretch>
            <a:fillRect/>
          </a:stretch>
        </p:blipFill>
        <p:spPr>
          <a:xfrm>
            <a:off x="1155282" y="3844925"/>
            <a:ext cx="1827340" cy="2286000"/>
          </a:xfrm>
          <a:prstGeom prst="rect">
            <a:avLst/>
          </a:prstGeom>
        </p:spPr>
      </p:pic>
    </p:spTree>
  </p:cSld>
  <p:clrMapOvr>
    <a:masterClrMapping/>
  </p:clrMapOvr>
  <p:transition spd="slow"/>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Shape 120"/>
          <p:cNvSpPr/>
          <p:nvPr/>
        </p:nvSpPr>
        <p:spPr>
          <a:xfrm>
            <a:off x="394836" y="-1"/>
            <a:ext cx="7789180"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000000"/>
          </a:solidFill>
          <a:ln w="12700">
            <a:miter lim="400000"/>
          </a:ln>
        </p:spPr>
        <p:txBody>
          <a:bodyPr lIns="45719" rIns="45719" anchor="ctr"/>
          <a:lstStyle/>
          <a:p>
            <a:pPr algn="ctr">
              <a:defRPr>
                <a:solidFill>
                  <a:srgbClr val="FFFFFF"/>
                </a:solidFill>
              </a:defRPr>
            </a:pPr>
            <a:endParaRPr/>
          </a:p>
        </p:txBody>
      </p:sp>
      <p:pic>
        <p:nvPicPr>
          <p:cNvPr id="121" name="image1.png"/>
          <p:cNvPicPr>
            <a:picLocks noChangeAspect="1"/>
          </p:cNvPicPr>
          <p:nvPr/>
        </p:nvPicPr>
        <p:blipFill>
          <a:blip r:embed="rId2">
            <a:extLst/>
          </a:blip>
          <a:stretch>
            <a:fillRect/>
          </a:stretch>
        </p:blipFill>
        <p:spPr>
          <a:xfrm>
            <a:off x="8493296" y="4500888"/>
            <a:ext cx="3214548" cy="1800148"/>
          </a:xfrm>
          <a:prstGeom prst="rect">
            <a:avLst/>
          </a:prstGeom>
          <a:ln w="12700">
            <a:miter lim="400000"/>
          </a:ln>
        </p:spPr>
      </p:pic>
      <p:sp>
        <p:nvSpPr>
          <p:cNvPr id="122" name="Shape 122"/>
          <p:cNvSpPr>
            <a:spLocks noGrp="1"/>
          </p:cNvSpPr>
          <p:nvPr>
            <p:ph type="subTitle" sz="quarter" idx="1"/>
          </p:nvPr>
        </p:nvSpPr>
        <p:spPr>
          <a:xfrm>
            <a:off x="9203452" y="6286141"/>
            <a:ext cx="1818386" cy="505543"/>
          </a:xfrm>
          <a:prstGeom prst="rect">
            <a:avLst/>
          </a:prstGeom>
        </p:spPr>
        <p:txBody>
          <a:bodyPr/>
          <a:lstStyle>
            <a:lvl1pPr>
              <a:defRPr sz="1800">
                <a:solidFill>
                  <a:srgbClr val="FFFFFF"/>
                </a:solidFill>
              </a:defRPr>
            </a:lvl1pPr>
          </a:lstStyle>
          <a:p>
            <a:r>
              <a:t>September 2018</a:t>
            </a:r>
          </a:p>
        </p:txBody>
      </p:sp>
      <p:sp>
        <p:nvSpPr>
          <p:cNvPr id="123" name="Shape 123"/>
          <p:cNvSpPr>
            <a:spLocks noGrp="1"/>
          </p:cNvSpPr>
          <p:nvPr>
            <p:ph type="sldNum" sz="quarter" idx="2"/>
          </p:nvPr>
        </p:nvSpPr>
        <p:spPr>
          <a:xfrm>
            <a:off x="11169739" y="6404292"/>
            <a:ext cx="184061" cy="26924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a:t>
            </a:fld>
            <a:endParaRPr/>
          </a:p>
        </p:txBody>
      </p:sp>
      <p:sp>
        <p:nvSpPr>
          <p:cNvPr id="124" name="Shape 124"/>
          <p:cNvSpPr/>
          <p:nvPr/>
        </p:nvSpPr>
        <p:spPr>
          <a:xfrm>
            <a:off x="1760965" y="1651423"/>
            <a:ext cx="7363620" cy="333502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a:lnSpc>
                <a:spcPct val="90000"/>
              </a:lnSpc>
              <a:defRPr sz="7800">
                <a:solidFill>
                  <a:srgbClr val="FFFFFF"/>
                </a:solidFill>
                <a:latin typeface="Calibri Light"/>
                <a:ea typeface="Calibri Light"/>
                <a:cs typeface="Calibri Light"/>
                <a:sym typeface="Calibri Light"/>
              </a:defRPr>
            </a:pPr>
            <a:r>
              <a:rPr>
                <a:latin typeface="Helvetica Light"/>
                <a:ea typeface="Helvetica Light"/>
                <a:cs typeface="Helvetica Light"/>
                <a:sym typeface="Helvetica Light"/>
              </a:rPr>
              <a:t>Thank you</a:t>
            </a:r>
            <a:endParaRPr sz="12000" b="1">
              <a:latin typeface="+mj-lt"/>
              <a:ea typeface="+mj-ea"/>
              <a:cs typeface="+mj-cs"/>
              <a:sym typeface="Helvetica"/>
            </a:endParaRPr>
          </a:p>
          <a:p>
            <a:pPr>
              <a:lnSpc>
                <a:spcPct val="120000"/>
              </a:lnSpc>
              <a:defRPr sz="4200">
                <a:solidFill>
                  <a:srgbClr val="FFFFFF"/>
                </a:solidFill>
                <a:latin typeface="Calibri Light"/>
                <a:ea typeface="Calibri Light"/>
                <a:cs typeface="Calibri Light"/>
                <a:sym typeface="Calibri Light"/>
              </a:defRPr>
            </a:pPr>
            <a:r>
              <a:rPr>
                <a:latin typeface="Helvetica Light"/>
                <a:ea typeface="Helvetica Light"/>
                <a:cs typeface="Helvetica Light"/>
                <a:sym typeface="Helvetica Light"/>
              </a:rPr>
              <a:t>for agreeing to be </a:t>
            </a:r>
          </a:p>
          <a:p>
            <a:pPr>
              <a:lnSpc>
                <a:spcPct val="120000"/>
              </a:lnSpc>
              <a:defRPr sz="4200">
                <a:solidFill>
                  <a:srgbClr val="FFFFFF"/>
                </a:solidFill>
                <a:latin typeface="Calibri Light"/>
                <a:ea typeface="Calibri Light"/>
                <a:cs typeface="Calibri Light"/>
                <a:sym typeface="Calibri Light"/>
              </a:defRPr>
            </a:pPr>
            <a:r>
              <a:rPr>
                <a:latin typeface="Helvetica Light"/>
                <a:ea typeface="Helvetica Light"/>
                <a:cs typeface="Helvetica Light"/>
                <a:sym typeface="Helvetica Light"/>
              </a:rPr>
              <a:t>a Volunteer</a:t>
            </a:r>
            <a:br>
              <a:rPr>
                <a:latin typeface="Helvetica Light"/>
                <a:ea typeface="Helvetica Light"/>
                <a:cs typeface="Helvetica Light"/>
                <a:sym typeface="Helvetica Light"/>
              </a:rPr>
            </a:br>
            <a:endParaRPr>
              <a:latin typeface="Helvetica Light"/>
              <a:ea typeface="Helvetica Light"/>
              <a:cs typeface="Helvetica Light"/>
              <a:sym typeface="Helvetica Light"/>
            </a:endParaRPr>
          </a:p>
        </p:txBody>
      </p:sp>
      <p:sp>
        <p:nvSpPr>
          <p:cNvPr id="125" name="Shape 125"/>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 name="Shape 273"/>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274" name="Shape 274"/>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275" name="Shape 275"/>
          <p:cNvSpPr>
            <a:spLocks noGrp="1"/>
          </p:cNvSpPr>
          <p:nvPr>
            <p:ph type="title"/>
          </p:nvPr>
        </p:nvSpPr>
        <p:spPr>
          <a:xfrm>
            <a:off x="839787" y="571500"/>
            <a:ext cx="3932239" cy="2998738"/>
          </a:xfrm>
          <a:prstGeom prst="rect">
            <a:avLst/>
          </a:prstGeom>
        </p:spPr>
        <p:txBody>
          <a:bodyPr anchor="t">
            <a:noAutofit/>
          </a:bodyPr>
          <a:lstStyle/>
          <a:p>
            <a:pPr>
              <a:defRPr sz="2400"/>
            </a:pPr>
            <a:r>
              <a:rPr b="1"/>
              <a:t>Your duties:</a:t>
            </a:r>
            <a:r>
              <a:t> </a:t>
            </a:r>
          </a:p>
          <a:p>
            <a:pPr>
              <a:defRPr sz="3000" b="1">
                <a:solidFill>
                  <a:srgbClr val="E52F0D"/>
                </a:solidFill>
              </a:defRPr>
            </a:pPr>
            <a:r>
              <a:t>Greeting patient</a:t>
            </a:r>
          </a:p>
          <a:p>
            <a:pPr>
              <a:defRPr sz="3000" b="1">
                <a:solidFill>
                  <a:srgbClr val="E52F0D"/>
                </a:solidFill>
              </a:defRPr>
            </a:pPr>
            <a:endParaRPr/>
          </a:p>
          <a:p>
            <a:pPr>
              <a:defRPr sz="3000" b="1">
                <a:solidFill>
                  <a:srgbClr val="E52F0D"/>
                </a:solidFill>
              </a:defRPr>
            </a:pPr>
            <a:endParaRPr/>
          </a:p>
          <a:p>
            <a:pPr>
              <a:defRPr sz="2400" b="1"/>
            </a:pPr>
            <a:r>
              <a:t>Without </a:t>
            </a:r>
            <a:r>
              <a:rPr b="0"/>
              <a:t>a </a:t>
            </a:r>
          </a:p>
          <a:p>
            <a:pPr>
              <a:defRPr sz="2400"/>
            </a:pPr>
            <a:r>
              <a:t>Food Voucher</a:t>
            </a:r>
          </a:p>
        </p:txBody>
      </p:sp>
      <p:sp>
        <p:nvSpPr>
          <p:cNvPr id="276" name="Shape 276"/>
          <p:cNvSpPr/>
          <p:nvPr/>
        </p:nvSpPr>
        <p:spPr>
          <a:xfrm>
            <a:off x="5040922" y="-179103"/>
            <a:ext cx="1270001" cy="1270001"/>
          </a:xfrm>
          <a:prstGeom prst="ellipse">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nchor="ctr"/>
          <a:lstStyle>
            <a:lvl1pPr algn="ctr">
              <a:defRPr sz="4600">
                <a:solidFill>
                  <a:srgbClr val="E52F0D"/>
                </a:solidFill>
              </a:defRPr>
            </a:lvl1pPr>
          </a:lstStyle>
          <a:p>
            <a:r>
              <a:t>3</a:t>
            </a:r>
          </a:p>
        </p:txBody>
      </p:sp>
      <p:sp>
        <p:nvSpPr>
          <p:cNvPr id="277" name="Shape 27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20</a:t>
            </a:fld>
            <a:endParaRPr/>
          </a:p>
        </p:txBody>
      </p:sp>
      <p:sp>
        <p:nvSpPr>
          <p:cNvPr id="278" name="Shape 278"/>
          <p:cNvSpPr>
            <a:spLocks noGrp="1"/>
          </p:cNvSpPr>
          <p:nvPr>
            <p:ph type="body" idx="1"/>
          </p:nvPr>
        </p:nvSpPr>
        <p:spPr>
          <a:xfrm>
            <a:off x="5131736" y="1182947"/>
            <a:ext cx="6018864" cy="6071316"/>
          </a:xfrm>
          <a:prstGeom prst="rect">
            <a:avLst/>
          </a:prstGeom>
        </p:spPr>
        <p:txBody>
          <a:bodyPr>
            <a:noAutofit/>
          </a:bodyPr>
          <a:lstStyle/>
          <a:p>
            <a:pPr marL="365760" indent="-365760">
              <a:lnSpc>
                <a:spcPct val="90000"/>
              </a:lnSpc>
              <a:defRPr sz="2400"/>
            </a:pPr>
            <a:r>
              <a:t>If someone who does not have a voucher is seeking help you can </a:t>
            </a:r>
            <a:r>
              <a:rPr b="1"/>
              <a:t>politely offer them the community resource list</a:t>
            </a:r>
            <a:r>
              <a:t>. </a:t>
            </a:r>
          </a:p>
        </p:txBody>
      </p:sp>
      <p:pic>
        <p:nvPicPr>
          <p:cNvPr id="279" name="image21.png" descr="Screen Shot 2018-09-12 at 5.32.02 PM.png"/>
          <p:cNvPicPr>
            <a:picLocks noChangeAspect="1"/>
          </p:cNvPicPr>
          <p:nvPr/>
        </p:nvPicPr>
        <p:blipFill>
          <a:blip r:embed="rId2">
            <a:extLst/>
          </a:blip>
          <a:stretch>
            <a:fillRect/>
          </a:stretch>
        </p:blipFill>
        <p:spPr>
          <a:xfrm>
            <a:off x="8855327" y="2758747"/>
            <a:ext cx="2853598" cy="3828993"/>
          </a:xfrm>
          <a:prstGeom prst="rect">
            <a:avLst/>
          </a:prstGeom>
          <a:ln w="12700">
            <a:miter lim="400000"/>
          </a:ln>
        </p:spPr>
      </p:pic>
      <p:pic>
        <p:nvPicPr>
          <p:cNvPr id="280" name="image22.png" descr="Screen Shot 2018-09-12 at 5.31.37 PM.png"/>
          <p:cNvPicPr>
            <a:picLocks noChangeAspect="1"/>
          </p:cNvPicPr>
          <p:nvPr/>
        </p:nvPicPr>
        <p:blipFill>
          <a:blip r:embed="rId3">
            <a:extLst/>
          </a:blip>
          <a:stretch>
            <a:fillRect/>
          </a:stretch>
        </p:blipFill>
        <p:spPr>
          <a:xfrm>
            <a:off x="5523739" y="2718581"/>
            <a:ext cx="3061199" cy="3828993"/>
          </a:xfrm>
          <a:prstGeom prst="rect">
            <a:avLst/>
          </a:prstGeom>
          <a:ln w="12700">
            <a:miter lim="400000"/>
          </a:ln>
        </p:spPr>
      </p:pic>
      <p:sp>
        <p:nvSpPr>
          <p:cNvPr id="281" name="Shape 281"/>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 name="Shape 283"/>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284" name="Shape 284"/>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285" name="Shape 285"/>
          <p:cNvSpPr>
            <a:spLocks noGrp="1"/>
          </p:cNvSpPr>
          <p:nvPr>
            <p:ph type="title"/>
          </p:nvPr>
        </p:nvSpPr>
        <p:spPr>
          <a:xfrm>
            <a:off x="839787" y="571500"/>
            <a:ext cx="3932239" cy="2998738"/>
          </a:xfrm>
          <a:prstGeom prst="rect">
            <a:avLst/>
          </a:prstGeom>
        </p:spPr>
        <p:txBody>
          <a:bodyPr anchor="t">
            <a:noAutofit/>
          </a:bodyPr>
          <a:lstStyle/>
          <a:p>
            <a:pPr>
              <a:defRPr sz="2400"/>
            </a:pPr>
            <a:r>
              <a:rPr b="1"/>
              <a:t>Your duties:</a:t>
            </a:r>
            <a:r>
              <a:t> </a:t>
            </a:r>
          </a:p>
          <a:p>
            <a:pPr>
              <a:defRPr sz="3000" b="1">
                <a:solidFill>
                  <a:srgbClr val="E52F0D"/>
                </a:solidFill>
              </a:defRPr>
            </a:pPr>
            <a:r>
              <a:t>Greeting patient</a:t>
            </a:r>
          </a:p>
          <a:p>
            <a:pPr>
              <a:defRPr sz="3000" b="1">
                <a:solidFill>
                  <a:srgbClr val="E52F0D"/>
                </a:solidFill>
              </a:defRPr>
            </a:pPr>
            <a:endParaRPr/>
          </a:p>
          <a:p>
            <a:pPr>
              <a:defRPr sz="3000" b="1">
                <a:solidFill>
                  <a:srgbClr val="E52F0D"/>
                </a:solidFill>
              </a:defRPr>
            </a:pPr>
            <a:endParaRPr/>
          </a:p>
          <a:p>
            <a:pPr>
              <a:defRPr sz="2400" b="1"/>
            </a:pPr>
            <a:r>
              <a:t>About the food</a:t>
            </a:r>
          </a:p>
        </p:txBody>
      </p:sp>
      <p:sp>
        <p:nvSpPr>
          <p:cNvPr id="286" name="Shape 286"/>
          <p:cNvSpPr/>
          <p:nvPr/>
        </p:nvSpPr>
        <p:spPr>
          <a:xfrm>
            <a:off x="5040922" y="-179103"/>
            <a:ext cx="1270001" cy="1270001"/>
          </a:xfrm>
          <a:prstGeom prst="ellipse">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nchor="ctr"/>
          <a:lstStyle>
            <a:lvl1pPr algn="ctr">
              <a:defRPr sz="4600">
                <a:solidFill>
                  <a:srgbClr val="E52F0D"/>
                </a:solidFill>
              </a:defRPr>
            </a:lvl1pPr>
          </a:lstStyle>
          <a:p>
            <a:r>
              <a:t>4</a:t>
            </a:r>
          </a:p>
        </p:txBody>
      </p:sp>
      <p:sp>
        <p:nvSpPr>
          <p:cNvPr id="287" name="Shape 28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21</a:t>
            </a:fld>
            <a:endParaRPr/>
          </a:p>
        </p:txBody>
      </p:sp>
      <p:sp>
        <p:nvSpPr>
          <p:cNvPr id="288" name="Shape 288"/>
          <p:cNvSpPr>
            <a:spLocks noGrp="1"/>
          </p:cNvSpPr>
          <p:nvPr>
            <p:ph type="body" idx="1"/>
          </p:nvPr>
        </p:nvSpPr>
        <p:spPr>
          <a:xfrm>
            <a:off x="5131736" y="1182947"/>
            <a:ext cx="6018864" cy="6071316"/>
          </a:xfrm>
          <a:prstGeom prst="rect">
            <a:avLst/>
          </a:prstGeom>
        </p:spPr>
        <p:txBody>
          <a:bodyPr>
            <a:noAutofit/>
          </a:bodyPr>
          <a:lstStyle/>
          <a:p>
            <a:pPr marL="365760" indent="-365760">
              <a:lnSpc>
                <a:spcPct val="90000"/>
              </a:lnSpc>
              <a:defRPr sz="2400" i="1"/>
            </a:pPr>
            <a:r>
              <a:rPr dirty="0"/>
              <a:t>We are giving you </a:t>
            </a:r>
            <a:r>
              <a:rPr b="1" dirty="0"/>
              <a:t>a bag of healthy food</a:t>
            </a:r>
            <a:r>
              <a:rPr dirty="0"/>
              <a:t> that meets the diet prescription your doctor gave you in case you don’t have enough food at home. This will </a:t>
            </a:r>
            <a:r>
              <a:rPr b="1" dirty="0"/>
              <a:t>last a</a:t>
            </a:r>
            <a:r>
              <a:rPr lang="en-US" b="1" dirty="0"/>
              <a:t> few days</a:t>
            </a:r>
            <a:r>
              <a:rPr b="1" dirty="0"/>
              <a:t> until you can link up with resources in your community</a:t>
            </a:r>
            <a:r>
              <a:rPr dirty="0"/>
              <a:t>.</a:t>
            </a:r>
          </a:p>
          <a:p>
            <a:pPr marL="365760" indent="-365760">
              <a:lnSpc>
                <a:spcPct val="90000"/>
              </a:lnSpc>
              <a:defRPr sz="2400" i="1"/>
            </a:pPr>
            <a:r>
              <a:rPr dirty="0"/>
              <a:t>The food has been </a:t>
            </a:r>
            <a:r>
              <a:rPr b="1" dirty="0"/>
              <a:t>donated</a:t>
            </a:r>
            <a:r>
              <a:rPr dirty="0"/>
              <a:t> to the Food Bank of Central and Eastern North Carolina </a:t>
            </a:r>
            <a:r>
              <a:rPr b="1" dirty="0"/>
              <a:t>by people in our community</a:t>
            </a:r>
            <a:r>
              <a:rPr dirty="0"/>
              <a:t>.   The Brody medical students lead food drives that keep the shelves stocked. Vidant Health and ECU Physician employees donate food and money.  Some organizations give money to buy these foods. </a:t>
            </a:r>
          </a:p>
        </p:txBody>
      </p:sp>
      <p:sp>
        <p:nvSpPr>
          <p:cNvPr id="289" name="Shape 289"/>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 name="Shape 291"/>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292" name="Shape 292"/>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293" name="Shape 293"/>
          <p:cNvSpPr>
            <a:spLocks noGrp="1"/>
          </p:cNvSpPr>
          <p:nvPr>
            <p:ph type="title"/>
          </p:nvPr>
        </p:nvSpPr>
        <p:spPr>
          <a:xfrm>
            <a:off x="839787" y="571500"/>
            <a:ext cx="3932239" cy="2998738"/>
          </a:xfrm>
          <a:prstGeom prst="rect">
            <a:avLst/>
          </a:prstGeom>
        </p:spPr>
        <p:txBody>
          <a:bodyPr anchor="t">
            <a:noAutofit/>
          </a:bodyPr>
          <a:lstStyle/>
          <a:p>
            <a:pPr>
              <a:defRPr sz="2400"/>
            </a:pPr>
            <a:r>
              <a:rPr b="1"/>
              <a:t>Your duties:</a:t>
            </a:r>
            <a:r>
              <a:t> </a:t>
            </a:r>
          </a:p>
          <a:p>
            <a:pPr>
              <a:defRPr sz="3000" b="1">
                <a:solidFill>
                  <a:srgbClr val="E52F0D"/>
                </a:solidFill>
              </a:defRPr>
            </a:pPr>
            <a:r>
              <a:t>Greeting patient</a:t>
            </a:r>
          </a:p>
          <a:p>
            <a:pPr>
              <a:defRPr sz="3000" b="1">
                <a:solidFill>
                  <a:srgbClr val="E52F0D"/>
                </a:solidFill>
              </a:defRPr>
            </a:pPr>
            <a:endParaRPr/>
          </a:p>
          <a:p>
            <a:pPr>
              <a:defRPr sz="3000" b="1">
                <a:solidFill>
                  <a:srgbClr val="E52F0D"/>
                </a:solidFill>
              </a:defRPr>
            </a:pPr>
            <a:endParaRPr/>
          </a:p>
          <a:p>
            <a:pPr>
              <a:defRPr sz="2400" b="1"/>
            </a:pPr>
            <a:r>
              <a:t>About the food</a:t>
            </a:r>
          </a:p>
        </p:txBody>
      </p:sp>
      <p:sp>
        <p:nvSpPr>
          <p:cNvPr id="294" name="Shape 294"/>
          <p:cNvSpPr/>
          <p:nvPr/>
        </p:nvSpPr>
        <p:spPr>
          <a:xfrm>
            <a:off x="5040922" y="-179103"/>
            <a:ext cx="1270001" cy="1270001"/>
          </a:xfrm>
          <a:prstGeom prst="ellipse">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nchor="ctr"/>
          <a:lstStyle>
            <a:lvl1pPr algn="ctr">
              <a:defRPr sz="4600">
                <a:solidFill>
                  <a:srgbClr val="E52F0D"/>
                </a:solidFill>
              </a:defRPr>
            </a:lvl1pPr>
          </a:lstStyle>
          <a:p>
            <a:r>
              <a:t>5</a:t>
            </a:r>
          </a:p>
        </p:txBody>
      </p:sp>
      <p:sp>
        <p:nvSpPr>
          <p:cNvPr id="295" name="Shape 295"/>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22</a:t>
            </a:fld>
            <a:endParaRPr/>
          </a:p>
        </p:txBody>
      </p:sp>
      <p:sp>
        <p:nvSpPr>
          <p:cNvPr id="296" name="Shape 296"/>
          <p:cNvSpPr>
            <a:spLocks noGrp="1"/>
          </p:cNvSpPr>
          <p:nvPr>
            <p:ph type="body" sz="half" idx="1"/>
          </p:nvPr>
        </p:nvSpPr>
        <p:spPr>
          <a:xfrm>
            <a:off x="5131736" y="1182947"/>
            <a:ext cx="6167140" cy="5311366"/>
          </a:xfrm>
          <a:prstGeom prst="rect">
            <a:avLst/>
          </a:prstGeom>
        </p:spPr>
        <p:txBody>
          <a:bodyPr>
            <a:noAutofit/>
          </a:bodyPr>
          <a:lstStyle/>
          <a:p>
            <a:pPr marL="285750" indent="-285750">
              <a:lnSpc>
                <a:spcPct val="90000"/>
              </a:lnSpc>
              <a:defRPr sz="2400" i="1"/>
            </a:pPr>
            <a:r>
              <a:t>“This food bag is meant only to get you through a few days. So, I would like to go over a handout with you that shows affordable healthy foods to help you heal. Is that ok?  It will only take a few minutes.”</a:t>
            </a:r>
          </a:p>
          <a:p>
            <a:pPr marL="285750" indent="-285750">
              <a:lnSpc>
                <a:spcPct val="90000"/>
              </a:lnSpc>
              <a:defRPr sz="2400"/>
            </a:pPr>
            <a:r>
              <a:t>If the patient or driver says they do not have time, just fill the food order and hand them the appropriate handout and recipe and ask them to read the material when they get home.   </a:t>
            </a:r>
          </a:p>
          <a:p>
            <a:pPr marL="285750" indent="-285750">
              <a:lnSpc>
                <a:spcPct val="90000"/>
              </a:lnSpc>
              <a:defRPr sz="2400"/>
            </a:pPr>
            <a:r>
              <a:t>If the patient has not already given it, take the voucher </a:t>
            </a:r>
            <a:r>
              <a:rPr i="1"/>
              <a:t>(see a copy on the next slide)</a:t>
            </a:r>
            <a:r>
              <a:t> from them. </a:t>
            </a:r>
          </a:p>
        </p:txBody>
      </p:sp>
      <p:sp>
        <p:nvSpPr>
          <p:cNvPr id="297" name="Shape 297"/>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9" name="Shape 299"/>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chemeClr val="accent3">
              <a:lumOff val="17647"/>
            </a:schemeClr>
          </a:solidFill>
          <a:ln w="12700">
            <a:miter lim="400000"/>
          </a:ln>
        </p:spPr>
        <p:txBody>
          <a:bodyPr lIns="45719" rIns="45719" anchor="ctr"/>
          <a:lstStyle/>
          <a:p>
            <a:pPr algn="ctr">
              <a:defRPr>
                <a:solidFill>
                  <a:srgbClr val="FFFFFF"/>
                </a:solidFill>
              </a:defRPr>
            </a:pPr>
            <a:endParaRPr/>
          </a:p>
        </p:txBody>
      </p:sp>
      <p:pic>
        <p:nvPicPr>
          <p:cNvPr id="300" name="image27.png"/>
          <p:cNvPicPr>
            <a:picLocks noChangeAspect="1"/>
          </p:cNvPicPr>
          <p:nvPr/>
        </p:nvPicPr>
        <p:blipFill>
          <a:blip r:embed="rId2">
            <a:extLst/>
          </a:blip>
          <a:stretch>
            <a:fillRect/>
          </a:stretch>
        </p:blipFill>
        <p:spPr>
          <a:xfrm>
            <a:off x="5078939" y="117404"/>
            <a:ext cx="5149531" cy="6623192"/>
          </a:xfrm>
          <a:prstGeom prst="rect">
            <a:avLst/>
          </a:prstGeom>
          <a:ln w="12700">
            <a:miter lim="400000"/>
          </a:ln>
        </p:spPr>
      </p:pic>
      <p:sp>
        <p:nvSpPr>
          <p:cNvPr id="301" name="Shape 30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23</a:t>
            </a:fld>
            <a:endParaRPr/>
          </a:p>
        </p:txBody>
      </p:sp>
      <p:sp>
        <p:nvSpPr>
          <p:cNvPr id="302" name="Shape 302"/>
          <p:cNvSpPr/>
          <p:nvPr/>
        </p:nvSpPr>
        <p:spPr>
          <a:xfrm>
            <a:off x="839787" y="558800"/>
            <a:ext cx="3377805" cy="557406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pPr>
              <a:defRPr sz="2400" b="1"/>
            </a:pPr>
            <a:r>
              <a:t>Medical </a:t>
            </a:r>
            <a:r>
              <a:rPr b="0"/>
              <a:t>Food Pantry</a:t>
            </a:r>
          </a:p>
          <a:p>
            <a:pPr>
              <a:defRPr sz="3600" b="1"/>
            </a:pPr>
            <a:r>
              <a:t>Food Voucher</a:t>
            </a:r>
          </a:p>
          <a:p>
            <a:pPr>
              <a:defRPr sz="3600" b="1"/>
            </a:pPr>
            <a:endParaRPr/>
          </a:p>
          <a:p>
            <a:pPr>
              <a:lnSpc>
                <a:spcPct val="90000"/>
              </a:lnSpc>
              <a:spcBef>
                <a:spcPts val="1000"/>
              </a:spcBef>
              <a:buFont typeface="Arial"/>
              <a:defRPr sz="2000"/>
            </a:pPr>
            <a:r>
              <a:rPr b="1"/>
              <a:t>Sample</a:t>
            </a:r>
          </a:p>
          <a:p>
            <a:pPr>
              <a:lnSpc>
                <a:spcPct val="90000"/>
              </a:lnSpc>
              <a:defRPr sz="3000" b="1"/>
            </a:pPr>
            <a:endParaRPr b="1"/>
          </a:p>
          <a:p>
            <a:pPr>
              <a:defRPr sz="2400"/>
            </a:pPr>
            <a:r>
              <a:t> </a:t>
            </a:r>
          </a:p>
          <a:p>
            <a:pPr>
              <a:defRPr sz="2400">
                <a:solidFill>
                  <a:srgbClr val="FFFFFF"/>
                </a:solidFill>
              </a:defRPr>
            </a:pPr>
            <a:r>
              <a:t> </a:t>
            </a:r>
          </a:p>
          <a:p>
            <a:pPr>
              <a:defRPr sz="2400" b="1">
                <a:solidFill>
                  <a:srgbClr val="FFFFFF"/>
                </a:solidFill>
              </a:defRPr>
            </a:pPr>
            <a:endParaRPr/>
          </a:p>
          <a:p>
            <a:pPr>
              <a:defRPr sz="2400" b="1">
                <a:solidFill>
                  <a:srgbClr val="FFFFFF"/>
                </a:solidFill>
              </a:defRPr>
            </a:pPr>
            <a:r>
              <a:t> </a:t>
            </a:r>
          </a:p>
        </p:txBody>
      </p:sp>
      <p:sp>
        <p:nvSpPr>
          <p:cNvPr id="303" name="Shape 303"/>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5" name="Shape 305"/>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306" name="Shape 306"/>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307" name="Shape 307"/>
          <p:cNvSpPr>
            <a:spLocks noGrp="1"/>
          </p:cNvSpPr>
          <p:nvPr>
            <p:ph type="title"/>
          </p:nvPr>
        </p:nvSpPr>
        <p:spPr>
          <a:xfrm>
            <a:off x="839787" y="571500"/>
            <a:ext cx="3932239" cy="2998738"/>
          </a:xfrm>
          <a:prstGeom prst="rect">
            <a:avLst/>
          </a:prstGeom>
        </p:spPr>
        <p:txBody>
          <a:bodyPr anchor="t">
            <a:noAutofit/>
          </a:bodyPr>
          <a:lstStyle/>
          <a:p>
            <a:pPr>
              <a:defRPr sz="2400"/>
            </a:pPr>
            <a:r>
              <a:rPr b="1"/>
              <a:t>Your duties:</a:t>
            </a:r>
            <a:r>
              <a:t> </a:t>
            </a:r>
          </a:p>
          <a:p>
            <a:pPr>
              <a:defRPr sz="3000" b="1">
                <a:solidFill>
                  <a:srgbClr val="E52F0D"/>
                </a:solidFill>
              </a:defRPr>
            </a:pPr>
            <a:r>
              <a:t>Greeting patient</a:t>
            </a:r>
          </a:p>
          <a:p>
            <a:pPr>
              <a:defRPr sz="3000" b="1">
                <a:solidFill>
                  <a:srgbClr val="E52F0D"/>
                </a:solidFill>
              </a:defRPr>
            </a:pPr>
            <a:endParaRPr/>
          </a:p>
          <a:p>
            <a:pPr>
              <a:defRPr sz="3000" b="1">
                <a:solidFill>
                  <a:srgbClr val="E52F0D"/>
                </a:solidFill>
              </a:defRPr>
            </a:pPr>
            <a:endParaRPr/>
          </a:p>
          <a:p>
            <a:pPr>
              <a:defRPr sz="2400" b="1"/>
            </a:pPr>
            <a:r>
              <a:rPr u="sng"/>
              <a:t>Give</a:t>
            </a:r>
            <a:r>
              <a:t> the food</a:t>
            </a:r>
          </a:p>
        </p:txBody>
      </p:sp>
      <p:sp>
        <p:nvSpPr>
          <p:cNvPr id="308" name="Shape 308"/>
          <p:cNvSpPr/>
          <p:nvPr/>
        </p:nvSpPr>
        <p:spPr>
          <a:xfrm>
            <a:off x="5040922" y="-179103"/>
            <a:ext cx="1270001" cy="1270001"/>
          </a:xfrm>
          <a:prstGeom prst="ellipse">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nchor="ctr"/>
          <a:lstStyle>
            <a:lvl1pPr algn="ctr">
              <a:defRPr sz="4600">
                <a:solidFill>
                  <a:srgbClr val="E52F0D"/>
                </a:solidFill>
              </a:defRPr>
            </a:lvl1pPr>
          </a:lstStyle>
          <a:p>
            <a:r>
              <a:t>6</a:t>
            </a:r>
          </a:p>
        </p:txBody>
      </p:sp>
      <p:sp>
        <p:nvSpPr>
          <p:cNvPr id="309" name="Shape 30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24</a:t>
            </a:fld>
            <a:endParaRPr/>
          </a:p>
        </p:txBody>
      </p:sp>
      <p:sp>
        <p:nvSpPr>
          <p:cNvPr id="310" name="Shape 310"/>
          <p:cNvSpPr>
            <a:spLocks noGrp="1"/>
          </p:cNvSpPr>
          <p:nvPr>
            <p:ph type="body" idx="1"/>
          </p:nvPr>
        </p:nvSpPr>
        <p:spPr>
          <a:xfrm>
            <a:off x="5131736" y="1182947"/>
            <a:ext cx="6484857" cy="5311366"/>
          </a:xfrm>
          <a:prstGeom prst="rect">
            <a:avLst/>
          </a:prstGeom>
        </p:spPr>
        <p:txBody>
          <a:bodyPr>
            <a:noAutofit/>
          </a:bodyPr>
          <a:lstStyle/>
          <a:p>
            <a:pPr marL="285750" indent="-285750">
              <a:lnSpc>
                <a:spcPct val="90000"/>
              </a:lnSpc>
              <a:defRPr sz="2400"/>
            </a:pPr>
            <a:r>
              <a:t>The type of bag will be checked: carbohydrate controlled-</a:t>
            </a:r>
            <a:r>
              <a:rPr b="1"/>
              <a:t>green</a:t>
            </a:r>
            <a:r>
              <a:t>, </a:t>
            </a:r>
            <a:br/>
            <a:r>
              <a:t>low sodium-</a:t>
            </a:r>
            <a:r>
              <a:rPr b="1"/>
              <a:t>blue</a:t>
            </a:r>
            <a:r>
              <a:t> or balanced-</a:t>
            </a:r>
            <a:r>
              <a:rPr b="1"/>
              <a:t>purple</a:t>
            </a:r>
            <a:r>
              <a:t>. </a:t>
            </a:r>
          </a:p>
          <a:p>
            <a:pPr marL="742950" lvl="1" indent="-285750">
              <a:lnSpc>
                <a:spcPct val="90000"/>
              </a:lnSpc>
            </a:pPr>
            <a:r>
              <a:t>If there is another volunteer ask them to go to the pantry and get the correct colored and filled bag. If not, tell the patient/driver you will be right back with the food.</a:t>
            </a:r>
          </a:p>
          <a:p>
            <a:pPr marL="285750" indent="-285750">
              <a:lnSpc>
                <a:spcPct val="90000"/>
              </a:lnSpc>
              <a:defRPr sz="2400"/>
            </a:pPr>
            <a:r>
              <a:t>IMPORTANT:  </a:t>
            </a:r>
          </a:p>
          <a:p>
            <a:pPr marL="762000" lvl="1" indent="-304800">
              <a:lnSpc>
                <a:spcPct val="90000"/>
              </a:lnSpc>
              <a:buAutoNum type="arabicPeriod"/>
            </a:pPr>
            <a:r>
              <a:t>Fill in the blanks on the voucher. </a:t>
            </a:r>
          </a:p>
          <a:p>
            <a:pPr marL="762000" lvl="1" indent="-304800">
              <a:lnSpc>
                <a:spcPct val="90000"/>
              </a:lnSpc>
              <a:buAutoNum type="arabicPeriod"/>
            </a:pPr>
            <a:r>
              <a:t>Place the voucher in the gray box with a green label that read “please drop vouchers in this box” attached to the right wall. </a:t>
            </a:r>
            <a:r>
              <a:rPr>
                <a:solidFill>
                  <a:srgbClr val="FF0000"/>
                </a:solidFill>
              </a:rPr>
              <a:t>This is VERY IMPORTANT</a:t>
            </a:r>
            <a:r>
              <a:t>.</a:t>
            </a:r>
          </a:p>
          <a:p>
            <a:pPr marL="762000" lvl="1" indent="-304800">
              <a:lnSpc>
                <a:spcPct val="90000"/>
              </a:lnSpc>
              <a:buAutoNum type="arabicPeriod"/>
              <a:defRPr sz="2400"/>
            </a:pPr>
            <a:r>
              <a:rPr sz="2000" b="1"/>
              <a:t>Select the correct color bag and the correct Healing Plate handout</a:t>
            </a:r>
            <a:r>
              <a:rPr sz="2000"/>
              <a:t> (described in next slide) and take to the patient/driver</a:t>
            </a:r>
          </a:p>
        </p:txBody>
      </p:sp>
      <p:pic>
        <p:nvPicPr>
          <p:cNvPr id="311" name="image23.png"/>
          <p:cNvPicPr>
            <a:picLocks noChangeAspect="1"/>
          </p:cNvPicPr>
          <p:nvPr/>
        </p:nvPicPr>
        <p:blipFill>
          <a:blip r:embed="rId2">
            <a:extLst/>
          </a:blip>
          <a:stretch>
            <a:fillRect/>
          </a:stretch>
        </p:blipFill>
        <p:spPr>
          <a:xfrm>
            <a:off x="1967654" y="3953165"/>
            <a:ext cx="2996977" cy="2386352"/>
          </a:xfrm>
          <a:prstGeom prst="rect">
            <a:avLst/>
          </a:prstGeom>
          <a:ln w="12700">
            <a:miter lim="400000"/>
          </a:ln>
        </p:spPr>
      </p:pic>
      <p:pic>
        <p:nvPicPr>
          <p:cNvPr id="312" name="image24.png"/>
          <p:cNvPicPr>
            <a:picLocks noChangeAspect="1"/>
          </p:cNvPicPr>
          <p:nvPr/>
        </p:nvPicPr>
        <p:blipFill>
          <a:blip r:embed="rId3">
            <a:extLst/>
          </a:blip>
          <a:srcRect l="6646" t="5590" r="23991" b="1863"/>
          <a:stretch>
            <a:fillRect/>
          </a:stretch>
        </p:blipFill>
        <p:spPr>
          <a:xfrm rot="5400000">
            <a:off x="900314" y="2798402"/>
            <a:ext cx="1761725" cy="1762920"/>
          </a:xfrm>
          <a:prstGeom prst="rect">
            <a:avLst/>
          </a:prstGeom>
          <a:ln w="12700">
            <a:miter lim="400000"/>
          </a:ln>
        </p:spPr>
      </p:pic>
      <p:sp>
        <p:nvSpPr>
          <p:cNvPr id="313" name="Shape 313"/>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 name="image1.png"/>
          <p:cNvPicPr>
            <a:picLocks noChangeAspect="1"/>
          </p:cNvPicPr>
          <p:nvPr/>
        </p:nvPicPr>
        <p:blipFill>
          <a:blip r:embed="rId2">
            <a:extLst/>
          </a:blip>
          <a:stretch>
            <a:fillRect/>
          </a:stretch>
        </p:blipFill>
        <p:spPr>
          <a:xfrm>
            <a:off x="8493296" y="4500888"/>
            <a:ext cx="3214548" cy="1800148"/>
          </a:xfrm>
          <a:prstGeom prst="rect">
            <a:avLst/>
          </a:prstGeom>
          <a:ln w="12700">
            <a:miter lim="400000"/>
          </a:ln>
        </p:spPr>
      </p:pic>
      <p:sp>
        <p:nvSpPr>
          <p:cNvPr id="316" name="Shape 316"/>
          <p:cNvSpPr/>
          <p:nvPr/>
        </p:nvSpPr>
        <p:spPr>
          <a:xfrm>
            <a:off x="394836" y="-1"/>
            <a:ext cx="7789180"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000000"/>
          </a:solidFill>
          <a:ln w="12700">
            <a:miter lim="400000"/>
          </a:ln>
        </p:spPr>
        <p:txBody>
          <a:bodyPr lIns="45719" rIns="45719" anchor="ctr"/>
          <a:lstStyle/>
          <a:p>
            <a:pPr algn="ctr">
              <a:defRPr>
                <a:solidFill>
                  <a:srgbClr val="FFFFFF"/>
                </a:solidFill>
              </a:defRPr>
            </a:pPr>
            <a:endParaRPr/>
          </a:p>
        </p:txBody>
      </p:sp>
      <p:sp>
        <p:nvSpPr>
          <p:cNvPr id="317" name="Shape 317"/>
          <p:cNvSpPr>
            <a:spLocks noGrp="1"/>
          </p:cNvSpPr>
          <p:nvPr>
            <p:ph type="title"/>
          </p:nvPr>
        </p:nvSpPr>
        <p:spPr>
          <a:xfrm>
            <a:off x="1415740" y="1725267"/>
            <a:ext cx="6393153" cy="4294950"/>
          </a:xfrm>
          <a:prstGeom prst="rect">
            <a:avLst/>
          </a:prstGeom>
        </p:spPr>
        <p:txBody>
          <a:bodyPr anchor="t"/>
          <a:lstStyle/>
          <a:p>
            <a:pPr>
              <a:defRPr sz="5400">
                <a:solidFill>
                  <a:srgbClr val="FFFFFF"/>
                </a:solidFill>
              </a:defRPr>
            </a:pPr>
            <a:r>
              <a:t>Topic 3: </a:t>
            </a:r>
          </a:p>
          <a:p>
            <a:pPr>
              <a:defRPr sz="5400">
                <a:solidFill>
                  <a:srgbClr val="FFFFFF"/>
                </a:solidFill>
              </a:defRPr>
            </a:pPr>
            <a:r>
              <a:t>Talking with the patient about Healing Food</a:t>
            </a:r>
          </a:p>
        </p:txBody>
      </p:sp>
      <p:sp>
        <p:nvSpPr>
          <p:cNvPr id="318" name="Shape 318"/>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25</a:t>
            </a:fld>
            <a:endParaRPr/>
          </a:p>
        </p:txBody>
      </p:sp>
      <p:sp>
        <p:nvSpPr>
          <p:cNvPr id="319" name="Shape 319"/>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1" name="Shape 321"/>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322" name="Shape 322"/>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323" name="Shape 323"/>
          <p:cNvSpPr>
            <a:spLocks noGrp="1"/>
          </p:cNvSpPr>
          <p:nvPr>
            <p:ph type="title"/>
          </p:nvPr>
        </p:nvSpPr>
        <p:spPr>
          <a:xfrm>
            <a:off x="839787" y="546100"/>
            <a:ext cx="3932239" cy="4505673"/>
          </a:xfrm>
          <a:prstGeom prst="rect">
            <a:avLst/>
          </a:prstGeom>
        </p:spPr>
        <p:txBody>
          <a:bodyPr anchor="t">
            <a:noAutofit/>
          </a:bodyPr>
          <a:lstStyle/>
          <a:p>
            <a:pPr>
              <a:defRPr sz="2400"/>
            </a:pPr>
            <a:r>
              <a:rPr b="1"/>
              <a:t>Medical </a:t>
            </a:r>
            <a:r>
              <a:t>Food Pantry</a:t>
            </a:r>
          </a:p>
          <a:p>
            <a:pPr>
              <a:defRPr sz="3000" b="1">
                <a:solidFill>
                  <a:srgbClr val="E52F0D"/>
                </a:solidFill>
              </a:defRPr>
            </a:pPr>
            <a:r>
              <a:t>Healing Food</a:t>
            </a:r>
          </a:p>
          <a:p>
            <a:pPr>
              <a:defRPr sz="3000" b="1">
                <a:solidFill>
                  <a:srgbClr val="E52F0D"/>
                </a:solidFill>
              </a:defRPr>
            </a:pPr>
            <a:endParaRPr/>
          </a:p>
          <a:p>
            <a:pPr>
              <a:spcBef>
                <a:spcPts val="300"/>
              </a:spcBef>
              <a:defRPr sz="2400"/>
            </a:pPr>
            <a:r>
              <a:t>Shelf stable</a:t>
            </a:r>
          </a:p>
          <a:p>
            <a:pPr>
              <a:spcBef>
                <a:spcPts val="300"/>
              </a:spcBef>
              <a:defRPr sz="2400"/>
            </a:pPr>
            <a:r>
              <a:t>Affordable</a:t>
            </a:r>
          </a:p>
          <a:p>
            <a:pPr>
              <a:spcBef>
                <a:spcPts val="300"/>
              </a:spcBef>
              <a:defRPr sz="2400"/>
            </a:pPr>
            <a:r>
              <a:t>Healthy</a:t>
            </a:r>
          </a:p>
          <a:p>
            <a:pPr>
              <a:defRPr sz="3000" b="1">
                <a:solidFill>
                  <a:srgbClr val="E52F0D"/>
                </a:solidFill>
              </a:defRPr>
            </a:pPr>
            <a:endParaRPr/>
          </a:p>
          <a:p>
            <a:pPr>
              <a:defRPr sz="3000" b="1">
                <a:solidFill>
                  <a:srgbClr val="E52F0D"/>
                </a:solidFill>
              </a:defRPr>
            </a:pPr>
            <a:endParaRPr/>
          </a:p>
          <a:p>
            <a:pPr>
              <a:defRPr sz="2400" b="1"/>
            </a:pPr>
            <a:r>
              <a:rPr u="sng"/>
              <a:t> </a:t>
            </a:r>
          </a:p>
        </p:txBody>
      </p:sp>
      <p:sp>
        <p:nvSpPr>
          <p:cNvPr id="324" name="Shape 32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26</a:t>
            </a:fld>
            <a:endParaRPr/>
          </a:p>
        </p:txBody>
      </p:sp>
      <p:sp>
        <p:nvSpPr>
          <p:cNvPr id="325" name="Shape 325"/>
          <p:cNvSpPr>
            <a:spLocks noGrp="1"/>
          </p:cNvSpPr>
          <p:nvPr>
            <p:ph type="body" idx="1"/>
          </p:nvPr>
        </p:nvSpPr>
        <p:spPr>
          <a:xfrm>
            <a:off x="5131736" y="1182947"/>
            <a:ext cx="6378825" cy="5311366"/>
          </a:xfrm>
          <a:prstGeom prst="rect">
            <a:avLst/>
          </a:prstGeom>
        </p:spPr>
        <p:txBody>
          <a:bodyPr>
            <a:noAutofit/>
          </a:bodyPr>
          <a:lstStyle/>
          <a:p>
            <a:pPr marL="240631" indent="-240631">
              <a:lnSpc>
                <a:spcPct val="90000"/>
              </a:lnSpc>
              <a:buFontTx/>
              <a:defRPr sz="2400"/>
            </a:pPr>
            <a:r>
              <a:rPr dirty="0"/>
              <a:t>In this orientation module, you learn only </a:t>
            </a:r>
            <a:r>
              <a:rPr b="1" dirty="0"/>
              <a:t>the basic information</a:t>
            </a:r>
            <a:r>
              <a:rPr dirty="0"/>
              <a:t> about the foods given by the Medical Food Pantry.  </a:t>
            </a:r>
          </a:p>
          <a:p>
            <a:pPr marL="228600" indent="-228600">
              <a:lnSpc>
                <a:spcPct val="90000"/>
              </a:lnSpc>
              <a:defRPr sz="2400"/>
            </a:pPr>
            <a:r>
              <a:rPr dirty="0"/>
              <a:t>The bags are filled with </a:t>
            </a:r>
            <a:r>
              <a:rPr b="1" dirty="0"/>
              <a:t>about 20 pounds</a:t>
            </a:r>
            <a:r>
              <a:rPr dirty="0"/>
              <a:t> of shelf stable, affordable healthy foods. </a:t>
            </a:r>
          </a:p>
          <a:p>
            <a:pPr marL="228600" indent="-228600">
              <a:lnSpc>
                <a:spcPct val="90000"/>
              </a:lnSpc>
              <a:defRPr sz="2400"/>
            </a:pPr>
            <a:r>
              <a:rPr dirty="0"/>
              <a:t>Each bag has</a:t>
            </a:r>
            <a:r>
              <a:rPr b="1" dirty="0"/>
              <a:t> food from these categories</a:t>
            </a:r>
            <a:r>
              <a:rPr dirty="0"/>
              <a:t>:  meat or fish, vegetables, fruit, grains, cereal, beans, peanut butter and dairy. </a:t>
            </a:r>
          </a:p>
          <a:p>
            <a:pPr marL="228600" indent="-228600">
              <a:lnSpc>
                <a:spcPct val="90000"/>
              </a:lnSpc>
              <a:defRPr sz="2400"/>
            </a:pPr>
            <a:r>
              <a:rPr dirty="0"/>
              <a:t>The dieti</a:t>
            </a:r>
            <a:r>
              <a:rPr lang="en-US" dirty="0"/>
              <a:t>t</a:t>
            </a:r>
            <a:r>
              <a:rPr dirty="0"/>
              <a:t>ians from ECU Physicians and Vidant Health </a:t>
            </a:r>
            <a:r>
              <a:rPr b="1" dirty="0"/>
              <a:t>approved the amounts of each type of food</a:t>
            </a:r>
            <a:r>
              <a:rPr dirty="0"/>
              <a:t>.</a:t>
            </a:r>
          </a:p>
          <a:p>
            <a:pPr marL="240631" indent="-240631">
              <a:lnSpc>
                <a:spcPct val="90000"/>
              </a:lnSpc>
              <a:buFontTx/>
              <a:defRPr sz="2400" i="1"/>
            </a:pPr>
            <a:r>
              <a:rPr dirty="0"/>
              <a:t>We strongly encourage every</a:t>
            </a:r>
            <a:r>
              <a:rPr lang="en-US" dirty="0"/>
              <a:t> volunteer</a:t>
            </a:r>
            <a:r>
              <a:rPr dirty="0"/>
              <a:t> to </a:t>
            </a:r>
            <a:r>
              <a:rPr lang="en-US" dirty="0"/>
              <a:t>also</a:t>
            </a:r>
            <a:r>
              <a:rPr dirty="0"/>
              <a:t> to complete Module 2 (which is required for </a:t>
            </a:r>
            <a:br>
              <a:rPr dirty="0"/>
            </a:br>
            <a:r>
              <a:rPr dirty="0"/>
              <a:t>the volunteers </a:t>
            </a:r>
            <a:r>
              <a:rPr u="sng" dirty="0"/>
              <a:t>who pack bags</a:t>
            </a:r>
            <a:r>
              <a:rPr dirty="0"/>
              <a:t>).</a:t>
            </a:r>
          </a:p>
        </p:txBody>
      </p:sp>
      <p:sp>
        <p:nvSpPr>
          <p:cNvPr id="326" name="Shape 326"/>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8" name="Shape 328"/>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329" name="Shape 329"/>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330" name="Shape 330"/>
          <p:cNvSpPr>
            <a:spLocks noGrp="1"/>
          </p:cNvSpPr>
          <p:nvPr>
            <p:ph type="title"/>
          </p:nvPr>
        </p:nvSpPr>
        <p:spPr>
          <a:xfrm>
            <a:off x="839787" y="571499"/>
            <a:ext cx="3932239" cy="5715002"/>
          </a:xfrm>
          <a:prstGeom prst="rect">
            <a:avLst/>
          </a:prstGeom>
        </p:spPr>
        <p:txBody>
          <a:bodyPr anchor="t">
            <a:noAutofit/>
          </a:bodyPr>
          <a:lstStyle/>
          <a:p>
            <a:pPr>
              <a:defRPr sz="2400"/>
            </a:pPr>
            <a:r>
              <a:rPr b="1"/>
              <a:t>Medical </a:t>
            </a:r>
            <a:r>
              <a:t>Food Pantry</a:t>
            </a:r>
          </a:p>
          <a:p>
            <a:pPr>
              <a:defRPr sz="3000" b="1">
                <a:solidFill>
                  <a:srgbClr val="E52F0D"/>
                </a:solidFill>
              </a:defRPr>
            </a:pPr>
            <a:r>
              <a:t>Healing Food</a:t>
            </a:r>
          </a:p>
          <a:p>
            <a:pPr>
              <a:spcBef>
                <a:spcPts val="1000"/>
              </a:spcBef>
              <a:defRPr sz="2400" b="1"/>
            </a:pPr>
            <a:endParaRPr/>
          </a:p>
          <a:p>
            <a:pPr>
              <a:spcBef>
                <a:spcPts val="1000"/>
              </a:spcBef>
              <a:defRPr sz="2400" b="1"/>
            </a:pPr>
            <a:endParaRPr/>
          </a:p>
          <a:p>
            <a:pPr>
              <a:defRPr sz="2400" b="1"/>
            </a:pPr>
            <a:r>
              <a:t>Color-coded bags </a:t>
            </a:r>
          </a:p>
          <a:p>
            <a:pPr>
              <a:defRPr sz="2000"/>
            </a:pPr>
            <a:r>
              <a:t>that include:</a:t>
            </a:r>
            <a:br/>
            <a:endParaRPr/>
          </a:p>
          <a:p>
            <a:pPr>
              <a:defRPr sz="2400" b="1"/>
            </a:pPr>
            <a:r>
              <a:t>Food</a:t>
            </a:r>
          </a:p>
          <a:p>
            <a:pPr>
              <a:defRPr sz="2400" b="1">
                <a:solidFill>
                  <a:srgbClr val="FF2600"/>
                </a:solidFill>
              </a:defRPr>
            </a:pPr>
            <a:r>
              <a:t>+</a:t>
            </a:r>
          </a:p>
          <a:p>
            <a:pPr>
              <a:defRPr sz="2400" b="1"/>
            </a:pPr>
            <a:r>
              <a:t>Handout</a:t>
            </a:r>
            <a:br/>
            <a:r>
              <a:t>#1 or #2</a:t>
            </a:r>
          </a:p>
          <a:p>
            <a:pPr>
              <a:defRPr sz="2400" b="1">
                <a:solidFill>
                  <a:srgbClr val="FF2600"/>
                </a:solidFill>
              </a:defRPr>
            </a:pPr>
            <a:r>
              <a:t>+</a:t>
            </a:r>
          </a:p>
          <a:p>
            <a:pPr>
              <a:defRPr sz="2400" b="1"/>
            </a:pPr>
            <a:r>
              <a:t>Recipe </a:t>
            </a:r>
          </a:p>
          <a:p>
            <a:pPr>
              <a:defRPr sz="3000" b="1">
                <a:solidFill>
                  <a:srgbClr val="E52F0D"/>
                </a:solidFill>
              </a:defRPr>
            </a:pPr>
            <a:endParaRPr/>
          </a:p>
          <a:p>
            <a:pPr algn="ctr">
              <a:spcBef>
                <a:spcPts val="1000"/>
              </a:spcBef>
              <a:defRPr sz="2400"/>
            </a:pPr>
            <a:br/>
            <a:endParaRPr/>
          </a:p>
          <a:p>
            <a:pPr>
              <a:defRPr sz="3000" b="1">
                <a:solidFill>
                  <a:srgbClr val="E52F0D"/>
                </a:solidFill>
              </a:defRPr>
            </a:pPr>
            <a:endParaRPr/>
          </a:p>
          <a:p>
            <a:pPr>
              <a:defRPr sz="3000" b="1">
                <a:solidFill>
                  <a:srgbClr val="E52F0D"/>
                </a:solidFill>
              </a:defRPr>
            </a:pPr>
            <a:endParaRPr/>
          </a:p>
          <a:p>
            <a:pPr>
              <a:defRPr sz="2400" b="1"/>
            </a:pPr>
            <a:r>
              <a:rPr u="sng"/>
              <a:t> </a:t>
            </a:r>
          </a:p>
        </p:txBody>
      </p:sp>
      <p:sp>
        <p:nvSpPr>
          <p:cNvPr id="331" name="Shape 33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27</a:t>
            </a:fld>
            <a:endParaRPr/>
          </a:p>
        </p:txBody>
      </p:sp>
      <p:sp>
        <p:nvSpPr>
          <p:cNvPr id="332" name="Shape 332"/>
          <p:cNvSpPr>
            <a:spLocks noGrp="1"/>
          </p:cNvSpPr>
          <p:nvPr>
            <p:ph type="body" idx="1"/>
          </p:nvPr>
        </p:nvSpPr>
        <p:spPr>
          <a:xfrm>
            <a:off x="5086095" y="1157547"/>
            <a:ext cx="6766836" cy="5557962"/>
          </a:xfrm>
          <a:prstGeom prst="rect">
            <a:avLst/>
          </a:prstGeom>
        </p:spPr>
        <p:txBody>
          <a:bodyPr>
            <a:noAutofit/>
          </a:bodyPr>
          <a:lstStyle/>
          <a:p>
            <a:pPr marL="0" indent="0">
              <a:lnSpc>
                <a:spcPct val="90000"/>
              </a:lnSpc>
              <a:buSzTx/>
              <a:buNone/>
              <a:defRPr sz="2400"/>
            </a:pPr>
            <a:r>
              <a:rPr dirty="0"/>
              <a:t>The patient will receive a Healing Food </a:t>
            </a:r>
            <a:r>
              <a:rPr b="1" dirty="0"/>
              <a:t>bag which includes</a:t>
            </a:r>
            <a:r>
              <a:rPr dirty="0"/>
              <a:t> </a:t>
            </a:r>
            <a:r>
              <a:rPr b="1" dirty="0"/>
              <a:t>one</a:t>
            </a:r>
            <a:r>
              <a:rPr dirty="0"/>
              <a:t> of two different </a:t>
            </a:r>
            <a:r>
              <a:rPr b="1" dirty="0"/>
              <a:t>handouts</a:t>
            </a:r>
            <a:r>
              <a:rPr dirty="0"/>
              <a:t>:</a:t>
            </a:r>
            <a:endParaRPr sz="2000" dirty="0"/>
          </a:p>
          <a:p>
            <a:pPr marL="0" lvl="1" indent="50800">
              <a:lnSpc>
                <a:spcPct val="60000"/>
              </a:lnSpc>
              <a:buSzTx/>
              <a:buFontTx/>
              <a:buNone/>
            </a:pPr>
            <a:r>
              <a:rPr dirty="0"/>
              <a:t>#1- </a:t>
            </a:r>
            <a:r>
              <a:rPr i="1" dirty="0"/>
              <a:t>To Build Your Own Healing Box</a:t>
            </a:r>
            <a:r>
              <a:rPr dirty="0"/>
              <a:t>  </a:t>
            </a:r>
            <a:r>
              <a:rPr b="1" i="1" u="sng" dirty="0"/>
              <a:t>OR</a:t>
            </a:r>
          </a:p>
          <a:p>
            <a:pPr marL="0" lvl="1" indent="50800">
              <a:lnSpc>
                <a:spcPct val="60000"/>
              </a:lnSpc>
              <a:buSzTx/>
              <a:buFontTx/>
              <a:buNone/>
            </a:pPr>
            <a:r>
              <a:rPr dirty="0"/>
              <a:t>#2- </a:t>
            </a:r>
            <a:r>
              <a:rPr i="1" dirty="0"/>
              <a:t>To Build Your Own Healing Box</a:t>
            </a:r>
            <a:r>
              <a:rPr dirty="0"/>
              <a:t>—</a:t>
            </a:r>
            <a:r>
              <a:rPr b="1" dirty="0"/>
              <a:t>Carb Controlled</a:t>
            </a:r>
            <a:r>
              <a:rPr dirty="0"/>
              <a:t>.</a:t>
            </a:r>
          </a:p>
          <a:p>
            <a:pPr marL="0" indent="0">
              <a:lnSpc>
                <a:spcPct val="90000"/>
              </a:lnSpc>
              <a:spcBef>
                <a:spcPts val="1800"/>
              </a:spcBef>
              <a:buSzTx/>
              <a:buNone/>
              <a:defRPr sz="2400"/>
            </a:pPr>
            <a:r>
              <a:rPr dirty="0"/>
              <a:t>The </a:t>
            </a:r>
            <a:r>
              <a:rPr b="1" dirty="0">
                <a:solidFill>
                  <a:srgbClr val="9437FF"/>
                </a:solidFill>
              </a:rPr>
              <a:t>purple</a:t>
            </a:r>
            <a:r>
              <a:rPr dirty="0"/>
              <a:t> </a:t>
            </a:r>
            <a:r>
              <a:rPr b="1" dirty="0">
                <a:solidFill>
                  <a:srgbClr val="9437FF"/>
                </a:solidFill>
              </a:rPr>
              <a:t>bag</a:t>
            </a:r>
            <a:r>
              <a:rPr dirty="0"/>
              <a:t>: </a:t>
            </a:r>
            <a:r>
              <a:rPr dirty="0">
                <a:solidFill>
                  <a:srgbClr val="9437FF"/>
                </a:solidFill>
              </a:rPr>
              <a:t>no special prescribed diet;</a:t>
            </a:r>
          </a:p>
          <a:p>
            <a:pPr marL="0" indent="0">
              <a:lnSpc>
                <a:spcPct val="100000"/>
              </a:lnSpc>
              <a:spcBef>
                <a:spcPts val="700"/>
              </a:spcBef>
              <a:buSzTx/>
              <a:buNone/>
            </a:pPr>
            <a:r>
              <a:rPr dirty="0"/>
              <a:t>comes with</a:t>
            </a:r>
            <a:r>
              <a:rPr dirty="0">
                <a:solidFill>
                  <a:srgbClr val="9437FF"/>
                </a:solidFill>
              </a:rPr>
              <a:t> </a:t>
            </a:r>
            <a:r>
              <a:rPr u="sng" dirty="0"/>
              <a:t>#1</a:t>
            </a:r>
            <a:r>
              <a:rPr dirty="0">
                <a:solidFill>
                  <a:srgbClr val="9437FF"/>
                </a:solidFill>
              </a:rPr>
              <a:t> </a:t>
            </a:r>
            <a:r>
              <a:rPr i="1" dirty="0"/>
              <a:t>Build Your Own Health Box</a:t>
            </a:r>
            <a:r>
              <a:rPr dirty="0"/>
              <a:t> handout </a:t>
            </a:r>
            <a:br>
              <a:rPr dirty="0"/>
            </a:br>
            <a:r>
              <a:rPr dirty="0"/>
              <a:t>and a recipe that uses some of the products in the bag.</a:t>
            </a:r>
            <a:endParaRPr dirty="0">
              <a:solidFill>
                <a:srgbClr val="9437FF"/>
              </a:solidFill>
            </a:endParaRPr>
          </a:p>
          <a:p>
            <a:pPr marL="0" indent="0">
              <a:lnSpc>
                <a:spcPct val="90000"/>
              </a:lnSpc>
              <a:spcBef>
                <a:spcPts val="1600"/>
              </a:spcBef>
              <a:buSzTx/>
              <a:buNone/>
              <a:defRPr sz="2400"/>
            </a:pPr>
            <a:r>
              <a:rPr dirty="0"/>
              <a:t>The </a:t>
            </a:r>
            <a:r>
              <a:rPr b="1" dirty="0">
                <a:solidFill>
                  <a:srgbClr val="1729CC"/>
                </a:solidFill>
              </a:rPr>
              <a:t>blue bag</a:t>
            </a:r>
            <a:r>
              <a:rPr dirty="0"/>
              <a:t>: for </a:t>
            </a:r>
            <a:r>
              <a:rPr lang="en-US" dirty="0"/>
              <a:t> a patient with </a:t>
            </a:r>
            <a:r>
              <a:rPr dirty="0">
                <a:solidFill>
                  <a:srgbClr val="2E75B6"/>
                </a:solidFill>
              </a:rPr>
              <a:t>high blood pressure and/or heart failure</a:t>
            </a:r>
            <a:r>
              <a:rPr dirty="0"/>
              <a:t>;</a:t>
            </a:r>
          </a:p>
          <a:p>
            <a:pPr marL="0" indent="0">
              <a:lnSpc>
                <a:spcPct val="100000"/>
              </a:lnSpc>
              <a:spcBef>
                <a:spcPts val="700"/>
              </a:spcBef>
              <a:buSzTx/>
              <a:buNone/>
            </a:pPr>
            <a:r>
              <a:rPr dirty="0"/>
              <a:t>comes with</a:t>
            </a:r>
            <a:r>
              <a:rPr dirty="0">
                <a:solidFill>
                  <a:srgbClr val="9437FF"/>
                </a:solidFill>
              </a:rPr>
              <a:t> </a:t>
            </a:r>
            <a:r>
              <a:rPr u="sng" dirty="0"/>
              <a:t>#1</a:t>
            </a:r>
            <a:r>
              <a:rPr dirty="0">
                <a:solidFill>
                  <a:srgbClr val="9437FF"/>
                </a:solidFill>
              </a:rPr>
              <a:t> </a:t>
            </a:r>
            <a:r>
              <a:rPr i="1" dirty="0"/>
              <a:t>Build Your Own Health Box</a:t>
            </a:r>
            <a:r>
              <a:rPr dirty="0"/>
              <a:t> handout </a:t>
            </a:r>
            <a:br>
              <a:rPr dirty="0"/>
            </a:br>
            <a:r>
              <a:rPr dirty="0"/>
              <a:t>and a recipe that uses some of the products in the bag.</a:t>
            </a:r>
            <a:endParaRPr dirty="0">
              <a:solidFill>
                <a:srgbClr val="2E75B6"/>
              </a:solidFill>
            </a:endParaRPr>
          </a:p>
          <a:p>
            <a:pPr marL="0" indent="0">
              <a:lnSpc>
                <a:spcPct val="90000"/>
              </a:lnSpc>
              <a:spcBef>
                <a:spcPts val="1600"/>
              </a:spcBef>
              <a:buSzTx/>
              <a:buNone/>
              <a:defRPr sz="2400"/>
            </a:pPr>
            <a:r>
              <a:rPr dirty="0"/>
              <a:t>The </a:t>
            </a:r>
            <a:r>
              <a:rPr b="1" dirty="0">
                <a:solidFill>
                  <a:srgbClr val="008F00"/>
                </a:solidFill>
              </a:rPr>
              <a:t>green bag</a:t>
            </a:r>
            <a:r>
              <a:rPr dirty="0">
                <a:solidFill>
                  <a:srgbClr val="2E75B6"/>
                </a:solidFill>
              </a:rPr>
              <a:t>: </a:t>
            </a:r>
            <a:r>
              <a:rPr dirty="0"/>
              <a:t>for</a:t>
            </a:r>
            <a:r>
              <a:rPr dirty="0">
                <a:solidFill>
                  <a:srgbClr val="2E75B6"/>
                </a:solidFill>
              </a:rPr>
              <a:t> </a:t>
            </a:r>
            <a:r>
              <a:rPr lang="en-US" dirty="0">
                <a:solidFill>
                  <a:srgbClr val="2E75B6"/>
                </a:solidFill>
              </a:rPr>
              <a:t>a patient with </a:t>
            </a:r>
            <a:r>
              <a:rPr dirty="0">
                <a:solidFill>
                  <a:srgbClr val="548235"/>
                </a:solidFill>
              </a:rPr>
              <a:t>diabetes or obesity</a:t>
            </a:r>
            <a:r>
              <a:rPr lang="en-US" dirty="0">
                <a:solidFill>
                  <a:srgbClr val="548235"/>
                </a:solidFill>
              </a:rPr>
              <a:t>;</a:t>
            </a:r>
            <a:endParaRPr dirty="0">
              <a:solidFill>
                <a:srgbClr val="548235"/>
              </a:solidFill>
            </a:endParaRPr>
          </a:p>
          <a:p>
            <a:pPr marL="0" indent="0">
              <a:lnSpc>
                <a:spcPct val="100000"/>
              </a:lnSpc>
              <a:spcBef>
                <a:spcPts val="700"/>
              </a:spcBef>
              <a:buSzTx/>
              <a:buNone/>
            </a:pPr>
            <a:r>
              <a:rPr dirty="0"/>
              <a:t>comes</a:t>
            </a:r>
            <a:r>
              <a:rPr dirty="0">
                <a:solidFill>
                  <a:srgbClr val="9437FF"/>
                </a:solidFill>
              </a:rPr>
              <a:t> </a:t>
            </a:r>
            <a:r>
              <a:rPr u="sng" dirty="0"/>
              <a:t>#2</a:t>
            </a:r>
            <a:r>
              <a:rPr dirty="0">
                <a:solidFill>
                  <a:srgbClr val="9437FF"/>
                </a:solidFill>
              </a:rPr>
              <a:t> </a:t>
            </a:r>
            <a:r>
              <a:rPr i="1" dirty="0"/>
              <a:t>Build Your Own Health Box—</a:t>
            </a:r>
            <a:r>
              <a:rPr b="1" dirty="0"/>
              <a:t>Carb Controlled</a:t>
            </a:r>
            <a:r>
              <a:rPr dirty="0"/>
              <a:t> handout and recipe that uses some products in bag.</a:t>
            </a:r>
          </a:p>
        </p:txBody>
      </p:sp>
      <p:grpSp>
        <p:nvGrpSpPr>
          <p:cNvPr id="336" name="Group 336"/>
          <p:cNvGrpSpPr/>
          <p:nvPr/>
        </p:nvGrpSpPr>
        <p:grpSpPr>
          <a:xfrm>
            <a:off x="2879043" y="2788385"/>
            <a:ext cx="1903761" cy="3539333"/>
            <a:chOff x="0" y="0"/>
            <a:chExt cx="1903760" cy="3539332"/>
          </a:xfrm>
        </p:grpSpPr>
        <p:pic>
          <p:nvPicPr>
            <p:cNvPr id="333" name="image23-filtered.png"/>
            <p:cNvPicPr>
              <a:picLocks noChangeAspect="1"/>
            </p:cNvPicPr>
            <p:nvPr/>
          </p:nvPicPr>
          <p:blipFill>
            <a:blip r:embed="rId2">
              <a:extLst/>
            </a:blip>
            <a:srcRect l="6623" t="36369" r="53699" b="32830"/>
            <a:stretch>
              <a:fillRect/>
            </a:stretch>
          </p:blipFill>
          <p:spPr>
            <a:xfrm>
              <a:off x="14784" y="0"/>
              <a:ext cx="1872423" cy="1157362"/>
            </a:xfrm>
            <a:prstGeom prst="rect">
              <a:avLst/>
            </a:prstGeom>
            <a:ln w="12700" cap="flat">
              <a:noFill/>
              <a:miter lim="400000"/>
            </a:ln>
            <a:effectLst/>
          </p:spPr>
        </p:pic>
        <p:pic>
          <p:nvPicPr>
            <p:cNvPr id="334" name="image23-filtered.png"/>
            <p:cNvPicPr>
              <a:picLocks noChangeAspect="1"/>
            </p:cNvPicPr>
            <p:nvPr/>
          </p:nvPicPr>
          <p:blipFill>
            <a:blip r:embed="rId3">
              <a:extLst/>
            </a:blip>
            <a:srcRect l="7592" t="63209" r="52221" b="2382"/>
            <a:stretch>
              <a:fillRect/>
            </a:stretch>
          </p:blipFill>
          <p:spPr>
            <a:xfrm>
              <a:off x="11168" y="1173236"/>
              <a:ext cx="1892593" cy="1290314"/>
            </a:xfrm>
            <a:prstGeom prst="rect">
              <a:avLst/>
            </a:prstGeom>
            <a:ln w="12700" cap="flat">
              <a:noFill/>
              <a:miter lim="400000"/>
            </a:ln>
            <a:effectLst/>
          </p:spPr>
        </p:pic>
        <p:pic>
          <p:nvPicPr>
            <p:cNvPr id="335" name="image23-enhanced.png"/>
            <p:cNvPicPr>
              <a:picLocks noChangeAspect="1"/>
            </p:cNvPicPr>
            <p:nvPr/>
          </p:nvPicPr>
          <p:blipFill>
            <a:blip r:embed="rId4">
              <a:extLst/>
            </a:blip>
            <a:srcRect t="4971" r="52221" b="61316"/>
            <a:stretch>
              <a:fillRect/>
            </a:stretch>
          </p:blipFill>
          <p:spPr>
            <a:xfrm>
              <a:off x="0" y="2479449"/>
              <a:ext cx="1886488" cy="1059884"/>
            </a:xfrm>
            <a:prstGeom prst="rect">
              <a:avLst/>
            </a:prstGeom>
            <a:ln w="12700" cap="flat">
              <a:noFill/>
              <a:miter lim="400000"/>
            </a:ln>
            <a:effectLst/>
          </p:spPr>
        </p:pic>
      </p:grpSp>
      <p:sp>
        <p:nvSpPr>
          <p:cNvPr id="337" name="Shape 337"/>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9" name="Shape 339"/>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340" name="Shape 340"/>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341" name="Shape 34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28</a:t>
            </a:fld>
            <a:endParaRPr/>
          </a:p>
        </p:txBody>
      </p:sp>
      <p:sp>
        <p:nvSpPr>
          <p:cNvPr id="342" name="Shape 342"/>
          <p:cNvSpPr>
            <a:spLocks noGrp="1"/>
          </p:cNvSpPr>
          <p:nvPr>
            <p:ph type="body" sz="half" idx="1"/>
          </p:nvPr>
        </p:nvSpPr>
        <p:spPr>
          <a:xfrm>
            <a:off x="5828200" y="1157547"/>
            <a:ext cx="5814784" cy="5557962"/>
          </a:xfrm>
          <a:prstGeom prst="rect">
            <a:avLst/>
          </a:prstGeom>
        </p:spPr>
        <p:txBody>
          <a:bodyPr>
            <a:noAutofit/>
          </a:bodyPr>
          <a:lstStyle/>
          <a:p>
            <a:pPr marL="0" indent="0">
              <a:lnSpc>
                <a:spcPct val="90000"/>
              </a:lnSpc>
              <a:spcBef>
                <a:spcPts val="1900"/>
              </a:spcBef>
              <a:buSzTx/>
              <a:buFontTx/>
              <a:buNone/>
              <a:defRPr sz="2400"/>
            </a:pPr>
            <a:r>
              <a:t>Points to review with the patient</a:t>
            </a:r>
          </a:p>
          <a:p>
            <a:pPr marL="0" indent="0">
              <a:lnSpc>
                <a:spcPct val="90000"/>
              </a:lnSpc>
              <a:spcBef>
                <a:spcPts val="0"/>
              </a:spcBef>
              <a:buSzTx/>
              <a:buFontTx/>
              <a:buNone/>
              <a:defRPr sz="2400" b="1"/>
            </a:pPr>
            <a:endParaRPr sz="2000"/>
          </a:p>
          <a:p>
            <a:pPr marL="285750" indent="-285750">
              <a:lnSpc>
                <a:spcPct val="90000"/>
              </a:lnSpc>
              <a:defRPr sz="2400" i="1"/>
            </a:pPr>
            <a:r>
              <a:rPr sz="2000"/>
              <a:t>“</a:t>
            </a:r>
            <a:r>
              <a:t>Your emergency food bag is filled with healthy, shelf stable and safe foods. </a:t>
            </a:r>
          </a:p>
          <a:p>
            <a:pPr marL="342900" indent="-342900">
              <a:lnSpc>
                <a:spcPct val="90000"/>
              </a:lnSpc>
              <a:defRPr sz="2400" i="1"/>
            </a:pPr>
            <a:r>
              <a:t>Some items may have a date that has passed, but these foods are perfectly safe for you to eat.”</a:t>
            </a:r>
          </a:p>
          <a:p>
            <a:pPr marL="0" indent="0">
              <a:lnSpc>
                <a:spcPct val="90000"/>
              </a:lnSpc>
              <a:spcBef>
                <a:spcPts val="0"/>
              </a:spcBef>
              <a:buSzTx/>
              <a:buNone/>
              <a:defRPr sz="2400" i="1"/>
            </a:pPr>
            <a:endParaRPr sz="2000"/>
          </a:p>
          <a:p>
            <a:pPr marL="285750" indent="-285750">
              <a:lnSpc>
                <a:spcPct val="90000"/>
              </a:lnSpc>
              <a:defRPr sz="2400" i="1"/>
            </a:pPr>
            <a:r>
              <a:rPr sz="2000" b="1" i="0">
                <a:solidFill>
                  <a:srgbClr val="FF2600"/>
                </a:solidFill>
              </a:rPr>
              <a:t>Show the patient the handout</a:t>
            </a:r>
            <a:r>
              <a:rPr sz="2000" b="1" i="0"/>
              <a:t> </a:t>
            </a:r>
            <a:br>
              <a:rPr sz="2000"/>
            </a:br>
            <a:r>
              <a:rPr sz="2000"/>
              <a:t>“</a:t>
            </a:r>
            <a:r>
              <a:t>This side of the handout shows the  foods you can buy or ask others to </a:t>
            </a:r>
            <a:br/>
            <a:r>
              <a:t>give you </a:t>
            </a:r>
            <a:r>
              <a:rPr b="1"/>
              <a:t>to help you heal or manage your condition.”</a:t>
            </a:r>
          </a:p>
        </p:txBody>
      </p:sp>
      <p:pic>
        <p:nvPicPr>
          <p:cNvPr id="343" name="image28.png"/>
          <p:cNvPicPr>
            <a:picLocks noChangeAspect="1"/>
          </p:cNvPicPr>
          <p:nvPr/>
        </p:nvPicPr>
        <p:blipFill>
          <a:blip r:embed="rId2">
            <a:extLst/>
          </a:blip>
          <a:stretch>
            <a:fillRect/>
          </a:stretch>
        </p:blipFill>
        <p:spPr>
          <a:xfrm>
            <a:off x="257162" y="2232486"/>
            <a:ext cx="5511397" cy="4247019"/>
          </a:xfrm>
          <a:prstGeom prst="rect">
            <a:avLst/>
          </a:prstGeom>
          <a:ln w="12700">
            <a:miter lim="400000"/>
          </a:ln>
        </p:spPr>
      </p:pic>
      <p:sp>
        <p:nvSpPr>
          <p:cNvPr id="344" name="Shape 344"/>
          <p:cNvSpPr>
            <a:spLocks noGrp="1"/>
          </p:cNvSpPr>
          <p:nvPr>
            <p:ph type="title"/>
          </p:nvPr>
        </p:nvSpPr>
        <p:spPr>
          <a:xfrm>
            <a:off x="839787" y="571500"/>
            <a:ext cx="3932239" cy="4505673"/>
          </a:xfrm>
          <a:prstGeom prst="rect">
            <a:avLst/>
          </a:prstGeom>
        </p:spPr>
        <p:txBody>
          <a:bodyPr anchor="t">
            <a:noAutofit/>
          </a:bodyPr>
          <a:lstStyle/>
          <a:p>
            <a:pPr>
              <a:defRPr sz="2400" b="1"/>
            </a:pPr>
            <a:r>
              <a:t>Handout #1</a:t>
            </a:r>
          </a:p>
          <a:p>
            <a:pPr>
              <a:defRPr sz="3000" b="1">
                <a:solidFill>
                  <a:srgbClr val="E52F0D"/>
                </a:solidFill>
              </a:defRPr>
            </a:pPr>
            <a:r>
              <a:t>Healing Food</a:t>
            </a:r>
          </a:p>
          <a:p>
            <a:pPr>
              <a:defRPr sz="3000" b="1"/>
            </a:pPr>
            <a:r>
              <a:t>Balanced and </a:t>
            </a:r>
          </a:p>
          <a:p>
            <a:pPr>
              <a:defRPr sz="3000" b="1"/>
            </a:pPr>
            <a:r>
              <a:t>low sodium</a:t>
            </a:r>
          </a:p>
          <a:p>
            <a:pPr>
              <a:spcBef>
                <a:spcPts val="1000"/>
              </a:spcBef>
              <a:defRPr sz="2400"/>
            </a:pPr>
            <a:endParaRPr/>
          </a:p>
          <a:p>
            <a:pPr>
              <a:spcBef>
                <a:spcPts val="1900"/>
              </a:spcBef>
              <a:defRPr sz="2400"/>
            </a:pPr>
            <a:endParaRPr/>
          </a:p>
          <a:p>
            <a:pPr>
              <a:defRPr sz="3000" b="1">
                <a:solidFill>
                  <a:srgbClr val="E52F0D"/>
                </a:solidFill>
              </a:defRPr>
            </a:pPr>
            <a:endParaRPr/>
          </a:p>
          <a:p>
            <a:pPr algn="ctr">
              <a:spcBef>
                <a:spcPts val="1000"/>
              </a:spcBef>
              <a:defRPr sz="2400"/>
            </a:pPr>
            <a:br/>
            <a:endParaRPr/>
          </a:p>
          <a:p>
            <a:pPr>
              <a:defRPr sz="3000" b="1">
                <a:solidFill>
                  <a:srgbClr val="E52F0D"/>
                </a:solidFill>
              </a:defRPr>
            </a:pPr>
            <a:endParaRPr/>
          </a:p>
          <a:p>
            <a:pPr>
              <a:defRPr sz="3000" b="1">
                <a:solidFill>
                  <a:srgbClr val="E52F0D"/>
                </a:solidFill>
              </a:defRPr>
            </a:pPr>
            <a:endParaRPr/>
          </a:p>
          <a:p>
            <a:pPr>
              <a:spcBef>
                <a:spcPts val="1000"/>
              </a:spcBef>
              <a:defRPr sz="2400"/>
            </a:pPr>
            <a:r>
              <a:t> </a:t>
            </a:r>
          </a:p>
          <a:p>
            <a:pPr>
              <a:spcBef>
                <a:spcPts val="1900"/>
              </a:spcBef>
              <a:defRPr sz="2400"/>
            </a:pPr>
            <a:endParaRPr/>
          </a:p>
          <a:p>
            <a:pPr>
              <a:defRPr sz="3000" b="1">
                <a:solidFill>
                  <a:srgbClr val="E52F0D"/>
                </a:solidFill>
              </a:defRPr>
            </a:pPr>
            <a:endParaRPr/>
          </a:p>
          <a:p>
            <a:pPr algn="ctr">
              <a:spcBef>
                <a:spcPts val="1000"/>
              </a:spcBef>
              <a:defRPr sz="2400"/>
            </a:pPr>
            <a:br/>
            <a:endParaRPr/>
          </a:p>
          <a:p>
            <a:pPr>
              <a:defRPr sz="3000" b="1">
                <a:solidFill>
                  <a:srgbClr val="E52F0D"/>
                </a:solidFill>
              </a:defRPr>
            </a:pPr>
            <a:endParaRPr/>
          </a:p>
          <a:p>
            <a:pPr>
              <a:defRPr sz="3000" b="1">
                <a:solidFill>
                  <a:srgbClr val="E52F0D"/>
                </a:solidFill>
              </a:defRPr>
            </a:pPr>
            <a:endParaRPr/>
          </a:p>
          <a:p>
            <a:pPr>
              <a:defRPr sz="2400" b="1"/>
            </a:pPr>
            <a:r>
              <a:rPr u="sng"/>
              <a:t> </a:t>
            </a:r>
          </a:p>
        </p:txBody>
      </p:sp>
      <p:sp>
        <p:nvSpPr>
          <p:cNvPr id="345" name="Shape 345"/>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7" name="Shape 347"/>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348" name="Shape 348"/>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349" name="Shape 349"/>
          <p:cNvSpPr>
            <a:spLocks noGrp="1"/>
          </p:cNvSpPr>
          <p:nvPr>
            <p:ph type="title"/>
          </p:nvPr>
        </p:nvSpPr>
        <p:spPr>
          <a:xfrm>
            <a:off x="839787" y="571500"/>
            <a:ext cx="3932239" cy="4505673"/>
          </a:xfrm>
          <a:prstGeom prst="rect">
            <a:avLst/>
          </a:prstGeom>
        </p:spPr>
        <p:txBody>
          <a:bodyPr anchor="t">
            <a:noAutofit/>
          </a:bodyPr>
          <a:lstStyle/>
          <a:p>
            <a:pPr>
              <a:defRPr sz="2400" b="1"/>
            </a:pPr>
            <a:r>
              <a:rPr dirty="0"/>
              <a:t>Handout #1</a:t>
            </a:r>
          </a:p>
          <a:p>
            <a:pPr>
              <a:defRPr sz="3000" b="1">
                <a:solidFill>
                  <a:srgbClr val="E52F0D"/>
                </a:solidFill>
              </a:defRPr>
            </a:pPr>
            <a:r>
              <a:rPr dirty="0"/>
              <a:t>Healing Food</a:t>
            </a:r>
          </a:p>
          <a:p>
            <a:pPr>
              <a:defRPr sz="3000" b="1"/>
            </a:pPr>
            <a:r>
              <a:rPr dirty="0"/>
              <a:t>Balanced and </a:t>
            </a:r>
          </a:p>
          <a:p>
            <a:pPr>
              <a:defRPr sz="3000" b="1"/>
            </a:pPr>
            <a:r>
              <a:rPr lang="en-US" dirty="0"/>
              <a:t>L</a:t>
            </a:r>
            <a:r>
              <a:rPr dirty="0"/>
              <a:t>ow sodium</a:t>
            </a:r>
          </a:p>
          <a:p>
            <a:pPr>
              <a:spcBef>
                <a:spcPts val="1000"/>
              </a:spcBef>
              <a:defRPr sz="2400"/>
            </a:pPr>
            <a:endParaRPr dirty="0"/>
          </a:p>
          <a:p>
            <a:pPr>
              <a:spcBef>
                <a:spcPts val="1900"/>
              </a:spcBef>
              <a:defRPr sz="2400"/>
            </a:pPr>
            <a:endParaRPr dirty="0"/>
          </a:p>
          <a:p>
            <a:pPr>
              <a:defRPr sz="3000" b="1">
                <a:solidFill>
                  <a:srgbClr val="E52F0D"/>
                </a:solidFill>
              </a:defRPr>
            </a:pPr>
            <a:endParaRPr dirty="0"/>
          </a:p>
          <a:p>
            <a:pPr algn="ctr">
              <a:spcBef>
                <a:spcPts val="1000"/>
              </a:spcBef>
              <a:defRPr sz="2400"/>
            </a:pPr>
            <a:br>
              <a:rPr dirty="0"/>
            </a:br>
            <a:endParaRPr dirty="0"/>
          </a:p>
          <a:p>
            <a:pPr>
              <a:defRPr sz="3000" b="1">
                <a:solidFill>
                  <a:srgbClr val="E52F0D"/>
                </a:solidFill>
              </a:defRPr>
            </a:pPr>
            <a:endParaRPr dirty="0"/>
          </a:p>
          <a:p>
            <a:pPr>
              <a:defRPr sz="3000" b="1">
                <a:solidFill>
                  <a:srgbClr val="E52F0D"/>
                </a:solidFill>
              </a:defRPr>
            </a:pPr>
            <a:endParaRPr dirty="0"/>
          </a:p>
          <a:p>
            <a:pPr>
              <a:spcBef>
                <a:spcPts val="1000"/>
              </a:spcBef>
              <a:defRPr sz="2400"/>
            </a:pPr>
            <a:r>
              <a:rPr dirty="0"/>
              <a:t> </a:t>
            </a:r>
          </a:p>
          <a:p>
            <a:pPr>
              <a:spcBef>
                <a:spcPts val="1900"/>
              </a:spcBef>
              <a:defRPr sz="2400"/>
            </a:pPr>
            <a:endParaRPr dirty="0"/>
          </a:p>
          <a:p>
            <a:pPr>
              <a:defRPr sz="3000" b="1">
                <a:solidFill>
                  <a:srgbClr val="E52F0D"/>
                </a:solidFill>
              </a:defRPr>
            </a:pPr>
            <a:endParaRPr dirty="0"/>
          </a:p>
          <a:p>
            <a:pPr algn="ctr">
              <a:spcBef>
                <a:spcPts val="1000"/>
              </a:spcBef>
              <a:defRPr sz="2400"/>
            </a:pPr>
            <a:br>
              <a:rPr dirty="0"/>
            </a:br>
            <a:endParaRPr dirty="0"/>
          </a:p>
          <a:p>
            <a:pPr>
              <a:defRPr sz="3000" b="1">
                <a:solidFill>
                  <a:srgbClr val="E52F0D"/>
                </a:solidFill>
              </a:defRPr>
            </a:pPr>
            <a:endParaRPr dirty="0"/>
          </a:p>
          <a:p>
            <a:pPr>
              <a:defRPr sz="3000" b="1">
                <a:solidFill>
                  <a:srgbClr val="E52F0D"/>
                </a:solidFill>
              </a:defRPr>
            </a:pPr>
            <a:endParaRPr dirty="0"/>
          </a:p>
          <a:p>
            <a:pPr>
              <a:defRPr sz="2400" b="1"/>
            </a:pPr>
            <a:r>
              <a:rPr u="sng" dirty="0"/>
              <a:t> </a:t>
            </a:r>
          </a:p>
        </p:txBody>
      </p:sp>
      <p:sp>
        <p:nvSpPr>
          <p:cNvPr id="350" name="Shape 35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29</a:t>
            </a:fld>
            <a:endParaRPr/>
          </a:p>
        </p:txBody>
      </p:sp>
      <p:sp>
        <p:nvSpPr>
          <p:cNvPr id="351" name="Shape 351"/>
          <p:cNvSpPr>
            <a:spLocks noGrp="1"/>
          </p:cNvSpPr>
          <p:nvPr>
            <p:ph type="body" idx="1"/>
          </p:nvPr>
        </p:nvSpPr>
        <p:spPr>
          <a:xfrm>
            <a:off x="5828200" y="1157547"/>
            <a:ext cx="6024731" cy="5557962"/>
          </a:xfrm>
          <a:prstGeom prst="rect">
            <a:avLst/>
          </a:prstGeom>
        </p:spPr>
        <p:txBody>
          <a:bodyPr>
            <a:noAutofit/>
          </a:bodyPr>
          <a:lstStyle/>
          <a:p>
            <a:pPr marL="0" indent="0">
              <a:lnSpc>
                <a:spcPct val="90000"/>
              </a:lnSpc>
              <a:spcBef>
                <a:spcPts val="1900"/>
              </a:spcBef>
              <a:buSzTx/>
              <a:buFontTx/>
              <a:buNone/>
              <a:defRPr sz="2400"/>
            </a:pPr>
            <a:r>
              <a:rPr dirty="0"/>
              <a:t>This plate is a reminder</a:t>
            </a:r>
          </a:p>
          <a:p>
            <a:pPr marL="285750" indent="-285750">
              <a:lnSpc>
                <a:spcPct val="90000"/>
              </a:lnSpc>
              <a:defRPr sz="2400" i="1"/>
            </a:pPr>
            <a:r>
              <a:rPr sz="2000" dirty="0"/>
              <a:t>“</a:t>
            </a:r>
            <a:r>
              <a:rPr dirty="0"/>
              <a:t>Adults can fill a 9-inch plate; </a:t>
            </a:r>
            <a:br>
              <a:rPr dirty="0"/>
            </a:br>
            <a:r>
              <a:rPr dirty="0"/>
              <a:t>children a 7-inch plate</a:t>
            </a:r>
          </a:p>
          <a:p>
            <a:pPr marL="285750" indent="-285750">
              <a:lnSpc>
                <a:spcPct val="90000"/>
              </a:lnSpc>
              <a:defRPr sz="2400" i="1"/>
            </a:pPr>
            <a:r>
              <a:rPr dirty="0"/>
              <a:t>Your dietitian or nurse already explained the diet your doctor prescribed for you </a:t>
            </a:r>
          </a:p>
          <a:p>
            <a:pPr marL="285750" indent="-285750">
              <a:lnSpc>
                <a:spcPct val="90000"/>
              </a:lnSpc>
              <a:defRPr sz="2400" i="1"/>
            </a:pPr>
            <a:r>
              <a:rPr dirty="0"/>
              <a:t>The hands show ways to measure the right amount of food for you</a:t>
            </a:r>
          </a:p>
          <a:p>
            <a:pPr marL="285750" indent="-285750">
              <a:lnSpc>
                <a:spcPct val="90000"/>
              </a:lnSpc>
              <a:defRPr sz="2400" i="1"/>
            </a:pPr>
            <a:r>
              <a:rPr dirty="0"/>
              <a:t>Everyone needs to avoid too much sugar and too much salt</a:t>
            </a:r>
          </a:p>
          <a:p>
            <a:pPr marL="285750" indent="-285750">
              <a:lnSpc>
                <a:spcPct val="90000"/>
              </a:lnSpc>
              <a:defRPr sz="2400" i="1"/>
            </a:pPr>
            <a:r>
              <a:rPr dirty="0"/>
              <a:t>If you are allergic to any foods in the bag, do not eat them.”</a:t>
            </a:r>
          </a:p>
        </p:txBody>
      </p:sp>
      <p:pic>
        <p:nvPicPr>
          <p:cNvPr id="352" name="image29.png"/>
          <p:cNvPicPr>
            <a:picLocks noChangeAspect="1"/>
          </p:cNvPicPr>
          <p:nvPr/>
        </p:nvPicPr>
        <p:blipFill>
          <a:blip r:embed="rId3">
            <a:extLst/>
          </a:blip>
          <a:srcRect r="3946"/>
          <a:stretch>
            <a:fillRect/>
          </a:stretch>
        </p:blipFill>
        <p:spPr>
          <a:xfrm>
            <a:off x="-51792" y="2116594"/>
            <a:ext cx="5715390" cy="4480949"/>
          </a:xfrm>
          <a:prstGeom prst="rect">
            <a:avLst/>
          </a:prstGeom>
          <a:ln w="12700">
            <a:miter lim="400000"/>
          </a:ln>
        </p:spPr>
      </p:pic>
      <p:sp>
        <p:nvSpPr>
          <p:cNvPr id="353" name="Shape 353"/>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 name="Shape 127"/>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9" rIns="45719" anchor="ctr"/>
          <a:lstStyle/>
          <a:p>
            <a:pPr algn="ctr">
              <a:defRPr>
                <a:solidFill>
                  <a:srgbClr val="FFFFFF"/>
                </a:solidFill>
              </a:defRPr>
            </a:pPr>
            <a:endParaRPr/>
          </a:p>
        </p:txBody>
      </p:sp>
      <p:sp>
        <p:nvSpPr>
          <p:cNvPr id="128" name="Shape 128"/>
          <p:cNvSpPr>
            <a:spLocks noGrp="1"/>
          </p:cNvSpPr>
          <p:nvPr>
            <p:ph type="body" idx="13"/>
          </p:nvPr>
        </p:nvSpPr>
        <p:spPr>
          <a:xfrm>
            <a:off x="839787" y="2364539"/>
            <a:ext cx="3522614" cy="2602395"/>
          </a:xfrm>
          <a:prstGeom prst="rect">
            <a:avLst/>
          </a:prstGeom>
          <a:extLst>
            <a:ext uri="{C572A759-6A51-4108-AA02-DFA0A04FC94B}">
              <ma14:wrappingTextBoxFlag xmlns:ma14="http://schemas.microsoft.com/office/mac/drawingml/2011/main" xmlns="" val="1"/>
            </a:ext>
          </a:extLst>
        </p:spPr>
        <p:txBody>
          <a:bodyPr/>
          <a:lstStyle/>
          <a:p>
            <a:pPr marL="0" indent="0">
              <a:lnSpc>
                <a:spcPct val="100000"/>
              </a:lnSpc>
              <a:buClr>
                <a:srgbClr val="000000"/>
              </a:buClr>
              <a:buSzTx/>
              <a:buFontTx/>
              <a:buNone/>
              <a:defRPr sz="1600">
                <a:solidFill>
                  <a:srgbClr val="FFFFFF"/>
                </a:solidFill>
              </a:defRPr>
            </a:pPr>
            <a:r>
              <a:t>It is a partnership of the </a:t>
            </a:r>
            <a:br/>
            <a:r>
              <a:t>Food Bank of Central and </a:t>
            </a:r>
            <a:br/>
            <a:r>
              <a:t>Eastern NC, </a:t>
            </a:r>
            <a:br/>
            <a:r>
              <a:t>the Brody School of Medicine </a:t>
            </a:r>
            <a:br/>
            <a:r>
              <a:t>and ECU Physicians </a:t>
            </a:r>
            <a:br/>
            <a:r>
              <a:t>and Vidant Health.</a:t>
            </a:r>
          </a:p>
          <a:p>
            <a:pPr marL="0" indent="0">
              <a:lnSpc>
                <a:spcPct val="100000"/>
              </a:lnSpc>
              <a:spcBef>
                <a:spcPts val="0"/>
              </a:spcBef>
              <a:buClr>
                <a:srgbClr val="000000"/>
              </a:buClr>
              <a:buSzTx/>
              <a:buFontTx/>
              <a:buNone/>
              <a:defRPr sz="1600">
                <a:solidFill>
                  <a:srgbClr val="FFFFFF"/>
                </a:solidFill>
              </a:defRPr>
            </a:pPr>
            <a:r>
              <a:t> </a:t>
            </a:r>
            <a:br/>
            <a:r>
              <a:t>Eastern AHEC is </a:t>
            </a:r>
            <a:br/>
            <a:r>
              <a:t>the training partner.</a:t>
            </a:r>
          </a:p>
        </p:txBody>
      </p:sp>
      <p:sp>
        <p:nvSpPr>
          <p:cNvPr id="129" name="Shape 129"/>
          <p:cNvSpPr>
            <a:spLocks noGrp="1"/>
          </p:cNvSpPr>
          <p:nvPr>
            <p:ph type="body" idx="1"/>
          </p:nvPr>
        </p:nvSpPr>
        <p:spPr>
          <a:xfrm>
            <a:off x="5068887" y="1191022"/>
            <a:ext cx="6666160" cy="5025628"/>
          </a:xfrm>
          <a:prstGeom prst="rect">
            <a:avLst/>
          </a:prstGeom>
        </p:spPr>
        <p:txBody>
          <a:bodyPr>
            <a:noAutofit/>
          </a:bodyPr>
          <a:lstStyle/>
          <a:p>
            <a:pPr marL="0" indent="0">
              <a:lnSpc>
                <a:spcPct val="100000"/>
              </a:lnSpc>
              <a:spcBef>
                <a:spcPts val="1200"/>
              </a:spcBef>
              <a:buClr>
                <a:srgbClr val="000000"/>
              </a:buClr>
              <a:buSzTx/>
              <a:buFontTx/>
              <a:buNone/>
              <a:defRPr sz="2400"/>
            </a:pPr>
            <a:r>
              <a:t>It is an </a:t>
            </a:r>
            <a:r>
              <a:rPr b="1"/>
              <a:t>emergency source of healthy foods                for patients</a:t>
            </a:r>
            <a:r>
              <a:t> of VMC and ECU Physicians </a:t>
            </a:r>
          </a:p>
          <a:p>
            <a:pPr marL="228599" indent="-228599">
              <a:lnSpc>
                <a:spcPct val="100000"/>
              </a:lnSpc>
              <a:spcBef>
                <a:spcPts val="1200"/>
              </a:spcBef>
              <a:defRPr sz="2400"/>
            </a:pPr>
            <a:r>
              <a:t>It addresses the immediate need of patients for health-promoting food</a:t>
            </a:r>
          </a:p>
          <a:p>
            <a:pPr marL="228599" indent="-228599">
              <a:lnSpc>
                <a:spcPct val="100000"/>
              </a:lnSpc>
              <a:spcBef>
                <a:spcPts val="1200"/>
              </a:spcBef>
              <a:defRPr sz="2400"/>
            </a:pPr>
            <a:r>
              <a:t>It provides trained volunteers to give patients a brief instruction on food as medicine </a:t>
            </a:r>
          </a:p>
          <a:p>
            <a:pPr marL="228599" indent="-228599">
              <a:lnSpc>
                <a:spcPct val="100000"/>
              </a:lnSpc>
              <a:spcBef>
                <a:spcPts val="1200"/>
              </a:spcBef>
              <a:defRPr sz="2400"/>
            </a:pPr>
            <a:r>
              <a:t>It links patients to follow-up food resources</a:t>
            </a:r>
            <a:br/>
            <a:r>
              <a:t>in their home community</a:t>
            </a:r>
          </a:p>
        </p:txBody>
      </p:sp>
      <p:pic>
        <p:nvPicPr>
          <p:cNvPr id="130" name="image2.png"/>
          <p:cNvPicPr>
            <a:picLocks noChangeAspect="1"/>
          </p:cNvPicPr>
          <p:nvPr/>
        </p:nvPicPr>
        <p:blipFill>
          <a:blip r:embed="rId3">
            <a:extLst/>
          </a:blip>
          <a:stretch>
            <a:fillRect/>
          </a:stretch>
        </p:blipFill>
        <p:spPr>
          <a:xfrm>
            <a:off x="3153952" y="5615053"/>
            <a:ext cx="1696849" cy="759601"/>
          </a:xfrm>
          <a:prstGeom prst="rect">
            <a:avLst/>
          </a:prstGeom>
          <a:ln w="12700">
            <a:miter lim="400000"/>
          </a:ln>
        </p:spPr>
      </p:pic>
      <p:sp>
        <p:nvSpPr>
          <p:cNvPr id="131" name="Shape 131"/>
          <p:cNvSpPr/>
          <p:nvPr/>
        </p:nvSpPr>
        <p:spPr>
          <a:xfrm>
            <a:off x="-969695" y="3499366"/>
            <a:ext cx="490003" cy="332741"/>
          </a:xfrm>
          <a:prstGeom prst="rect">
            <a:avLst/>
          </a:prstGeom>
          <a:ln w="12700">
            <a:miter lim="400000"/>
          </a:ln>
        </p:spPr>
        <p:txBody>
          <a:bodyPr wrap="none" lIns="45719" rIns="45719">
            <a:spAutoFit/>
          </a:bodyPr>
          <a:lstStyle/>
          <a:p>
            <a:pPr>
              <a:spcBef>
                <a:spcPts val="1000"/>
              </a:spcBef>
              <a:buClr>
                <a:srgbClr val="000000"/>
              </a:buClr>
              <a:defRPr sz="1600"/>
            </a:pPr>
            <a:endParaRPr/>
          </a:p>
        </p:txBody>
      </p:sp>
      <p:sp>
        <p:nvSpPr>
          <p:cNvPr id="132" name="Shape 132"/>
          <p:cNvSpPr>
            <a:spLocks noGrp="1"/>
          </p:cNvSpPr>
          <p:nvPr>
            <p:ph type="title"/>
          </p:nvPr>
        </p:nvSpPr>
        <p:spPr>
          <a:xfrm>
            <a:off x="823053" y="559941"/>
            <a:ext cx="3890574" cy="2862048"/>
          </a:xfrm>
          <a:prstGeom prst="rect">
            <a:avLst/>
          </a:prstGeom>
        </p:spPr>
        <p:txBody>
          <a:bodyPr anchor="t">
            <a:noAutofit/>
          </a:bodyPr>
          <a:lstStyle/>
          <a:p>
            <a:pPr>
              <a:lnSpc>
                <a:spcPct val="100000"/>
              </a:lnSpc>
              <a:buClr>
                <a:srgbClr val="000000"/>
              </a:buClr>
              <a:defRPr sz="2400" b="1">
                <a:solidFill>
                  <a:srgbClr val="FFFFFF"/>
                </a:solidFill>
              </a:defRPr>
            </a:pPr>
            <a:r>
              <a:rPr b="0"/>
              <a:t>What is the</a:t>
            </a:r>
            <a:r>
              <a:t> </a:t>
            </a:r>
          </a:p>
          <a:p>
            <a:pPr>
              <a:lnSpc>
                <a:spcPct val="100000"/>
              </a:lnSpc>
              <a:buClr>
                <a:srgbClr val="000000"/>
              </a:buClr>
              <a:defRPr sz="2400" b="1"/>
            </a:pPr>
            <a:r>
              <a:rPr sz="3000">
                <a:solidFill>
                  <a:srgbClr val="E52F0D"/>
                </a:solidFill>
              </a:rPr>
              <a:t>Medical Food Pantry</a:t>
            </a:r>
            <a:r>
              <a:t> </a:t>
            </a:r>
          </a:p>
          <a:p>
            <a:pPr>
              <a:lnSpc>
                <a:spcPct val="100000"/>
              </a:lnSpc>
              <a:buClr>
                <a:srgbClr val="000000"/>
              </a:buClr>
              <a:defRPr sz="1700">
                <a:solidFill>
                  <a:srgbClr val="FFFFFF"/>
                </a:solidFill>
              </a:defRPr>
            </a:pPr>
            <a:r>
              <a:t>at Vidant Medical Center (VMC)?</a:t>
            </a:r>
          </a:p>
        </p:txBody>
      </p:sp>
      <p:sp>
        <p:nvSpPr>
          <p:cNvPr id="133" name="Shape 133"/>
          <p:cNvSpPr>
            <a:spLocks noGrp="1"/>
          </p:cNvSpPr>
          <p:nvPr>
            <p:ph type="sldNum" sz="quarter" idx="2"/>
          </p:nvPr>
        </p:nvSpPr>
        <p:spPr>
          <a:xfrm>
            <a:off x="11169739" y="6404292"/>
            <a:ext cx="184061" cy="26924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a:t>
            </a:fld>
            <a:endParaRPr/>
          </a:p>
        </p:txBody>
      </p:sp>
      <p:pic>
        <p:nvPicPr>
          <p:cNvPr id="134" name="image1.png"/>
          <p:cNvPicPr>
            <a:picLocks noChangeAspect="1"/>
          </p:cNvPicPr>
          <p:nvPr/>
        </p:nvPicPr>
        <p:blipFill>
          <a:blip r:embed="rId4">
            <a:extLst/>
          </a:blip>
          <a:stretch>
            <a:fillRect/>
          </a:stretch>
        </p:blipFill>
        <p:spPr>
          <a:xfrm>
            <a:off x="8577963" y="4712554"/>
            <a:ext cx="3214548" cy="1800148"/>
          </a:xfrm>
          <a:prstGeom prst="rect">
            <a:avLst/>
          </a:prstGeom>
          <a:ln w="12700">
            <a:miter lim="400000"/>
          </a:ln>
        </p:spPr>
      </p:pic>
      <p:sp>
        <p:nvSpPr>
          <p:cNvPr id="135" name="Shape 135"/>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5" name="Shape 355"/>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356" name="Shape 356"/>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357" name="Shape 3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30</a:t>
            </a:fld>
            <a:endParaRPr/>
          </a:p>
        </p:txBody>
      </p:sp>
      <p:sp>
        <p:nvSpPr>
          <p:cNvPr id="358" name="Shape 358"/>
          <p:cNvSpPr>
            <a:spLocks noGrp="1"/>
          </p:cNvSpPr>
          <p:nvPr>
            <p:ph type="body" idx="1"/>
          </p:nvPr>
        </p:nvSpPr>
        <p:spPr>
          <a:xfrm>
            <a:off x="5654358" y="1157547"/>
            <a:ext cx="6211026" cy="5557962"/>
          </a:xfrm>
          <a:prstGeom prst="rect">
            <a:avLst/>
          </a:prstGeom>
        </p:spPr>
        <p:txBody>
          <a:bodyPr>
            <a:noAutofit/>
          </a:bodyPr>
          <a:lstStyle/>
          <a:p>
            <a:pPr marL="0" indent="0">
              <a:lnSpc>
                <a:spcPct val="90000"/>
              </a:lnSpc>
              <a:spcBef>
                <a:spcPts val="1900"/>
              </a:spcBef>
              <a:buSzTx/>
              <a:buFontTx/>
              <a:buNone/>
              <a:defRPr b="1"/>
            </a:pPr>
            <a:r>
              <a:t>Points to review with the patient</a:t>
            </a:r>
          </a:p>
          <a:p>
            <a:pPr marL="342900" indent="-342900">
              <a:lnSpc>
                <a:spcPct val="90000"/>
              </a:lnSpc>
              <a:defRPr sz="2400" i="1"/>
            </a:pPr>
            <a:r>
              <a:t>“Your emergency food bag is filled with healthy, shelf stable and safe foods. </a:t>
            </a:r>
          </a:p>
          <a:p>
            <a:pPr marL="342900" indent="-342900">
              <a:lnSpc>
                <a:spcPct val="90000"/>
              </a:lnSpc>
              <a:defRPr sz="2400" i="1"/>
            </a:pPr>
            <a:r>
              <a:t>Some items may have a date that has passed, but these foods are perfectly safe for you to eat.</a:t>
            </a:r>
          </a:p>
          <a:p>
            <a:pPr marL="0" indent="0">
              <a:lnSpc>
                <a:spcPct val="90000"/>
              </a:lnSpc>
              <a:spcBef>
                <a:spcPts val="1800"/>
              </a:spcBef>
              <a:buClr>
                <a:srgbClr val="000000"/>
              </a:buClr>
              <a:buSzTx/>
              <a:buNone/>
              <a:defRPr b="1"/>
            </a:pPr>
            <a:r>
              <a:t>For patients who receive the </a:t>
            </a:r>
            <a:r>
              <a:rPr>
                <a:solidFill>
                  <a:srgbClr val="9437FF"/>
                </a:solidFill>
              </a:rPr>
              <a:t>Carb-Controlled bag</a:t>
            </a:r>
            <a:r>
              <a:t>, explain this handout:</a:t>
            </a:r>
          </a:p>
          <a:p>
            <a:pPr marL="498763" indent="-498763">
              <a:lnSpc>
                <a:spcPct val="90000"/>
              </a:lnSpc>
              <a:buFontTx/>
              <a:defRPr sz="2400" b="1" i="1">
                <a:solidFill>
                  <a:srgbClr val="9437FF"/>
                </a:solidFill>
              </a:defRPr>
            </a:pPr>
            <a:r>
              <a:t>“To heal or feel better, your doctor </a:t>
            </a:r>
            <a:br/>
            <a:r>
              <a:t>said you should be eating foods that </a:t>
            </a:r>
            <a:br/>
            <a:r>
              <a:t>are lower in carbs.”</a:t>
            </a:r>
          </a:p>
        </p:txBody>
      </p:sp>
      <p:pic>
        <p:nvPicPr>
          <p:cNvPr id="359" name="image28.png"/>
          <p:cNvPicPr>
            <a:picLocks noChangeAspect="1"/>
          </p:cNvPicPr>
          <p:nvPr/>
        </p:nvPicPr>
        <p:blipFill>
          <a:blip r:embed="rId2">
            <a:extLst/>
          </a:blip>
          <a:stretch>
            <a:fillRect/>
          </a:stretch>
        </p:blipFill>
        <p:spPr>
          <a:xfrm>
            <a:off x="231162" y="1922241"/>
            <a:ext cx="5238526" cy="4931544"/>
          </a:xfrm>
          <a:prstGeom prst="rect">
            <a:avLst/>
          </a:prstGeom>
          <a:ln w="12700">
            <a:miter lim="400000"/>
          </a:ln>
        </p:spPr>
      </p:pic>
      <p:sp>
        <p:nvSpPr>
          <p:cNvPr id="360" name="Shape 360"/>
          <p:cNvSpPr>
            <a:spLocks noGrp="1"/>
          </p:cNvSpPr>
          <p:nvPr>
            <p:ph type="title"/>
          </p:nvPr>
        </p:nvSpPr>
        <p:spPr>
          <a:xfrm>
            <a:off x="839787" y="571500"/>
            <a:ext cx="3932239" cy="4505673"/>
          </a:xfrm>
          <a:prstGeom prst="rect">
            <a:avLst/>
          </a:prstGeom>
        </p:spPr>
        <p:txBody>
          <a:bodyPr anchor="t">
            <a:noAutofit/>
          </a:bodyPr>
          <a:lstStyle/>
          <a:p>
            <a:pPr>
              <a:defRPr sz="2400"/>
            </a:pPr>
            <a:r>
              <a:rPr b="1"/>
              <a:t>Handout #2</a:t>
            </a:r>
          </a:p>
          <a:p>
            <a:pPr>
              <a:defRPr sz="3000" b="1">
                <a:solidFill>
                  <a:srgbClr val="E52F0D"/>
                </a:solidFill>
              </a:defRPr>
            </a:pPr>
            <a:r>
              <a:t>Healing Food</a:t>
            </a:r>
          </a:p>
          <a:p>
            <a:pPr>
              <a:defRPr sz="3000" b="1">
                <a:solidFill>
                  <a:srgbClr val="9437FF"/>
                </a:solidFill>
              </a:defRPr>
            </a:pPr>
            <a:r>
              <a:t>Carb-Control</a:t>
            </a:r>
          </a:p>
          <a:p>
            <a:pPr>
              <a:spcBef>
                <a:spcPts val="1900"/>
              </a:spcBef>
              <a:defRPr sz="2400"/>
            </a:pPr>
            <a:endParaRPr/>
          </a:p>
          <a:p>
            <a:pPr>
              <a:defRPr sz="3000" b="1">
                <a:solidFill>
                  <a:srgbClr val="E52F0D"/>
                </a:solidFill>
              </a:defRPr>
            </a:pPr>
            <a:endParaRPr/>
          </a:p>
          <a:p>
            <a:pPr algn="ctr">
              <a:spcBef>
                <a:spcPts val="1000"/>
              </a:spcBef>
              <a:defRPr sz="2400"/>
            </a:pPr>
            <a:br/>
            <a:endParaRPr/>
          </a:p>
          <a:p>
            <a:pPr>
              <a:defRPr sz="3000" b="1">
                <a:solidFill>
                  <a:srgbClr val="E52F0D"/>
                </a:solidFill>
              </a:defRPr>
            </a:pPr>
            <a:endParaRPr/>
          </a:p>
          <a:p>
            <a:pPr>
              <a:defRPr sz="3000" b="1">
                <a:solidFill>
                  <a:srgbClr val="E52F0D"/>
                </a:solidFill>
              </a:defRPr>
            </a:pPr>
            <a:endParaRPr/>
          </a:p>
          <a:p>
            <a:pPr>
              <a:defRPr sz="2400" b="1"/>
            </a:pPr>
            <a:r>
              <a:rPr u="sng"/>
              <a:t> </a:t>
            </a:r>
          </a:p>
        </p:txBody>
      </p:sp>
      <p:sp>
        <p:nvSpPr>
          <p:cNvPr id="361" name="Shape 361"/>
          <p:cNvSpPr/>
          <p:nvPr/>
        </p:nvSpPr>
        <p:spPr>
          <a:xfrm>
            <a:off x="6331994" y="640429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3" name="Shape 363"/>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364" name="Shape 364"/>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365" name="Shape 365"/>
          <p:cNvSpPr>
            <a:spLocks noGrp="1"/>
          </p:cNvSpPr>
          <p:nvPr>
            <p:ph type="title"/>
          </p:nvPr>
        </p:nvSpPr>
        <p:spPr>
          <a:xfrm>
            <a:off x="839787" y="571500"/>
            <a:ext cx="3932239" cy="4505673"/>
          </a:xfrm>
          <a:prstGeom prst="rect">
            <a:avLst/>
          </a:prstGeom>
        </p:spPr>
        <p:txBody>
          <a:bodyPr anchor="t">
            <a:noAutofit/>
          </a:bodyPr>
          <a:lstStyle/>
          <a:p>
            <a:pPr>
              <a:defRPr sz="2400"/>
            </a:pPr>
            <a:r>
              <a:rPr b="1"/>
              <a:t>Handout #2</a:t>
            </a:r>
          </a:p>
          <a:p>
            <a:pPr>
              <a:defRPr sz="3000" b="1">
                <a:solidFill>
                  <a:srgbClr val="E52F0D"/>
                </a:solidFill>
              </a:defRPr>
            </a:pPr>
            <a:r>
              <a:t>Healing Food</a:t>
            </a:r>
          </a:p>
          <a:p>
            <a:pPr>
              <a:defRPr sz="3000" b="1">
                <a:solidFill>
                  <a:srgbClr val="9437FF"/>
                </a:solidFill>
              </a:defRPr>
            </a:pPr>
            <a:r>
              <a:t>Carb-Control</a:t>
            </a:r>
          </a:p>
          <a:p>
            <a:pPr>
              <a:spcBef>
                <a:spcPts val="1900"/>
              </a:spcBef>
              <a:defRPr sz="2400"/>
            </a:pPr>
            <a:endParaRPr/>
          </a:p>
          <a:p>
            <a:pPr>
              <a:defRPr sz="3000" b="1">
                <a:solidFill>
                  <a:srgbClr val="E52F0D"/>
                </a:solidFill>
              </a:defRPr>
            </a:pPr>
            <a:endParaRPr/>
          </a:p>
          <a:p>
            <a:pPr algn="ctr">
              <a:spcBef>
                <a:spcPts val="1000"/>
              </a:spcBef>
              <a:defRPr sz="2400"/>
            </a:pPr>
            <a:br/>
            <a:endParaRPr/>
          </a:p>
          <a:p>
            <a:pPr>
              <a:defRPr sz="3000" b="1">
                <a:solidFill>
                  <a:srgbClr val="E52F0D"/>
                </a:solidFill>
              </a:defRPr>
            </a:pPr>
            <a:endParaRPr/>
          </a:p>
          <a:p>
            <a:pPr>
              <a:defRPr sz="3000" b="1">
                <a:solidFill>
                  <a:srgbClr val="E52F0D"/>
                </a:solidFill>
              </a:defRPr>
            </a:pPr>
            <a:endParaRPr/>
          </a:p>
          <a:p>
            <a:pPr>
              <a:defRPr sz="2400" b="1"/>
            </a:pPr>
            <a:r>
              <a:rPr u="sng"/>
              <a:t> </a:t>
            </a:r>
          </a:p>
        </p:txBody>
      </p:sp>
      <p:sp>
        <p:nvSpPr>
          <p:cNvPr id="366" name="Shape 366"/>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31</a:t>
            </a:fld>
            <a:endParaRPr/>
          </a:p>
        </p:txBody>
      </p:sp>
      <p:sp>
        <p:nvSpPr>
          <p:cNvPr id="367" name="Shape 367"/>
          <p:cNvSpPr>
            <a:spLocks noGrp="1"/>
          </p:cNvSpPr>
          <p:nvPr>
            <p:ph type="body" sz="half" idx="1"/>
          </p:nvPr>
        </p:nvSpPr>
        <p:spPr>
          <a:xfrm>
            <a:off x="5671687" y="1157547"/>
            <a:ext cx="5981646" cy="5557962"/>
          </a:xfrm>
          <a:prstGeom prst="rect">
            <a:avLst/>
          </a:prstGeom>
        </p:spPr>
        <p:txBody>
          <a:bodyPr>
            <a:noAutofit/>
          </a:bodyPr>
          <a:lstStyle/>
          <a:p>
            <a:pPr marL="0" indent="0">
              <a:lnSpc>
                <a:spcPct val="90000"/>
              </a:lnSpc>
              <a:spcBef>
                <a:spcPts val="1900"/>
              </a:spcBef>
              <a:buSzTx/>
              <a:buFontTx/>
              <a:buNone/>
              <a:defRPr b="1"/>
            </a:pPr>
            <a:r>
              <a:t>Point to the columns</a:t>
            </a:r>
          </a:p>
          <a:p>
            <a:pPr marL="228600" indent="-228600">
              <a:lnSpc>
                <a:spcPct val="90000"/>
              </a:lnSpc>
              <a:buFontTx/>
              <a:defRPr sz="2400"/>
            </a:pPr>
            <a:r>
              <a:t>“</a:t>
            </a:r>
            <a:r>
              <a:rPr i="1"/>
              <a:t>When you do get more food </a:t>
            </a:r>
            <a:br>
              <a:rPr i="1"/>
            </a:br>
            <a:r>
              <a:rPr i="1"/>
              <a:t>try to </a:t>
            </a:r>
            <a:r>
              <a:rPr b="1" i="1"/>
              <a:t>get the foods listed </a:t>
            </a:r>
            <a:br>
              <a:rPr b="1" i="1"/>
            </a:br>
            <a:r>
              <a:rPr b="1" i="1"/>
              <a:t>on this side of the handout</a:t>
            </a:r>
            <a:r>
              <a:rPr i="1"/>
              <a:t> </a:t>
            </a:r>
          </a:p>
          <a:p>
            <a:pPr marL="228600" indent="-228600">
              <a:lnSpc>
                <a:spcPct val="90000"/>
              </a:lnSpc>
              <a:buFontTx/>
              <a:defRPr sz="2400"/>
            </a:pPr>
            <a:r>
              <a:rPr i="1"/>
              <a:t> Avoid those foods in the column </a:t>
            </a:r>
            <a:br>
              <a:rPr i="1"/>
            </a:br>
            <a:r>
              <a:rPr i="1"/>
              <a:t>that says ‘no thanks’.”</a:t>
            </a:r>
            <a:endParaRPr b="1"/>
          </a:p>
          <a:p>
            <a:pPr marL="285750" indent="-285750">
              <a:lnSpc>
                <a:spcPct val="90000"/>
              </a:lnSpc>
              <a:defRPr sz="2400" b="1" i="1"/>
            </a:pPr>
            <a:r>
              <a:rPr b="0"/>
              <a:t>It lists foods you should try to say, </a:t>
            </a:r>
            <a:br>
              <a:rPr b="0"/>
            </a:br>
            <a:r>
              <a:rPr>
                <a:solidFill>
                  <a:srgbClr val="9437FF"/>
                </a:solidFill>
              </a:rPr>
              <a:t>“no thanks” to</a:t>
            </a:r>
            <a:r>
              <a:rPr b="0"/>
              <a:t> </a:t>
            </a:r>
            <a:r>
              <a:rPr>
                <a:solidFill>
                  <a:srgbClr val="9437FF"/>
                </a:solidFill>
              </a:rPr>
              <a:t>because they will </a:t>
            </a:r>
            <a:br>
              <a:rPr>
                <a:solidFill>
                  <a:srgbClr val="9437FF"/>
                </a:solidFill>
              </a:rPr>
            </a:br>
            <a:r>
              <a:rPr>
                <a:solidFill>
                  <a:srgbClr val="9437FF"/>
                </a:solidFill>
              </a:rPr>
              <a:t>not help you heal</a:t>
            </a:r>
            <a:r>
              <a:t>.</a:t>
            </a:r>
          </a:p>
        </p:txBody>
      </p:sp>
      <p:pic>
        <p:nvPicPr>
          <p:cNvPr id="368" name="image28.png"/>
          <p:cNvPicPr>
            <a:picLocks noChangeAspect="1"/>
          </p:cNvPicPr>
          <p:nvPr/>
        </p:nvPicPr>
        <p:blipFill>
          <a:blip r:embed="rId2">
            <a:extLst/>
          </a:blip>
          <a:stretch>
            <a:fillRect/>
          </a:stretch>
        </p:blipFill>
        <p:spPr>
          <a:xfrm>
            <a:off x="214593" y="1875758"/>
            <a:ext cx="5284227" cy="4974568"/>
          </a:xfrm>
          <a:prstGeom prst="rect">
            <a:avLst/>
          </a:prstGeom>
          <a:ln w="12700">
            <a:miter lim="400000"/>
          </a:ln>
        </p:spPr>
      </p:pic>
      <p:sp>
        <p:nvSpPr>
          <p:cNvPr id="369" name="Shape 369"/>
          <p:cNvSpPr/>
          <p:nvPr/>
        </p:nvSpPr>
        <p:spPr>
          <a:xfrm>
            <a:off x="5908152"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1" name="Shape 371"/>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372" name="Shape 372"/>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373" name="Shape 373"/>
          <p:cNvSpPr>
            <a:spLocks noGrp="1"/>
          </p:cNvSpPr>
          <p:nvPr>
            <p:ph type="title"/>
          </p:nvPr>
        </p:nvSpPr>
        <p:spPr>
          <a:xfrm>
            <a:off x="839787" y="571500"/>
            <a:ext cx="3932239" cy="4505673"/>
          </a:xfrm>
          <a:prstGeom prst="rect">
            <a:avLst/>
          </a:prstGeom>
        </p:spPr>
        <p:txBody>
          <a:bodyPr anchor="t">
            <a:noAutofit/>
          </a:bodyPr>
          <a:lstStyle/>
          <a:p>
            <a:pPr>
              <a:defRPr sz="2400"/>
            </a:pPr>
            <a:r>
              <a:rPr b="1"/>
              <a:t>Handout #2</a:t>
            </a:r>
          </a:p>
          <a:p>
            <a:pPr>
              <a:defRPr sz="3000" b="1">
                <a:solidFill>
                  <a:srgbClr val="E52F0D"/>
                </a:solidFill>
              </a:defRPr>
            </a:pPr>
            <a:r>
              <a:t>Healing Food</a:t>
            </a:r>
          </a:p>
          <a:p>
            <a:pPr>
              <a:defRPr sz="3000" b="1">
                <a:solidFill>
                  <a:srgbClr val="9437FF"/>
                </a:solidFill>
              </a:defRPr>
            </a:pPr>
            <a:r>
              <a:t>Carb-control</a:t>
            </a:r>
          </a:p>
          <a:p>
            <a:pPr>
              <a:spcBef>
                <a:spcPts val="1900"/>
              </a:spcBef>
              <a:defRPr sz="2400"/>
            </a:pPr>
            <a:endParaRPr/>
          </a:p>
          <a:p>
            <a:pPr>
              <a:defRPr sz="3000" b="1">
                <a:solidFill>
                  <a:srgbClr val="E52F0D"/>
                </a:solidFill>
              </a:defRPr>
            </a:pPr>
            <a:endParaRPr/>
          </a:p>
          <a:p>
            <a:pPr algn="ctr">
              <a:spcBef>
                <a:spcPts val="1000"/>
              </a:spcBef>
              <a:defRPr sz="2400"/>
            </a:pPr>
            <a:br/>
            <a:endParaRPr/>
          </a:p>
          <a:p>
            <a:pPr>
              <a:defRPr sz="3000" b="1">
                <a:solidFill>
                  <a:srgbClr val="E52F0D"/>
                </a:solidFill>
              </a:defRPr>
            </a:pPr>
            <a:endParaRPr/>
          </a:p>
          <a:p>
            <a:pPr>
              <a:defRPr sz="3000" b="1">
                <a:solidFill>
                  <a:srgbClr val="E52F0D"/>
                </a:solidFill>
              </a:defRPr>
            </a:pPr>
            <a:endParaRPr/>
          </a:p>
          <a:p>
            <a:pPr>
              <a:defRPr sz="2400" b="1"/>
            </a:pPr>
            <a:r>
              <a:rPr u="sng"/>
              <a:t> </a:t>
            </a:r>
          </a:p>
        </p:txBody>
      </p:sp>
      <p:sp>
        <p:nvSpPr>
          <p:cNvPr id="374" name="Shape 374"/>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32</a:t>
            </a:fld>
            <a:endParaRPr/>
          </a:p>
        </p:txBody>
      </p:sp>
      <p:sp>
        <p:nvSpPr>
          <p:cNvPr id="375" name="Shape 375"/>
          <p:cNvSpPr>
            <a:spLocks noGrp="1"/>
          </p:cNvSpPr>
          <p:nvPr>
            <p:ph type="body" idx="1"/>
          </p:nvPr>
        </p:nvSpPr>
        <p:spPr>
          <a:xfrm>
            <a:off x="5422476" y="1157547"/>
            <a:ext cx="6303944" cy="5557962"/>
          </a:xfrm>
          <a:prstGeom prst="rect">
            <a:avLst/>
          </a:prstGeom>
        </p:spPr>
        <p:txBody>
          <a:bodyPr>
            <a:noAutofit/>
          </a:bodyPr>
          <a:lstStyle/>
          <a:p>
            <a:pPr marL="0" indent="0">
              <a:lnSpc>
                <a:spcPct val="90000"/>
              </a:lnSpc>
              <a:buSzTx/>
              <a:buFontTx/>
              <a:buNone/>
              <a:defRPr sz="2400"/>
            </a:pPr>
            <a:r>
              <a:rPr sz="2000" b="1"/>
              <a:t>Show the plate.</a:t>
            </a:r>
            <a:r>
              <a:t>  </a:t>
            </a:r>
          </a:p>
          <a:p>
            <a:pPr marL="498763" indent="-498763">
              <a:lnSpc>
                <a:spcPct val="90000"/>
              </a:lnSpc>
              <a:buFontTx/>
              <a:defRPr sz="2400" i="1"/>
            </a:pPr>
            <a:r>
              <a:t>You should fill </a:t>
            </a:r>
            <a:r>
              <a:rPr b="1"/>
              <a:t>more than half the plate with fruits and vegetables</a:t>
            </a:r>
            <a:r>
              <a:t>. </a:t>
            </a:r>
          </a:p>
          <a:p>
            <a:pPr marL="498763" indent="-498763">
              <a:lnSpc>
                <a:spcPct val="90000"/>
              </a:lnSpc>
              <a:buFontTx/>
              <a:defRPr sz="2400" i="1"/>
            </a:pPr>
            <a:r>
              <a:t>Canned fruits and vegetables are healthy, if they </a:t>
            </a:r>
            <a:r>
              <a:rPr b="1"/>
              <a:t>don’t have added sugar or fat. </a:t>
            </a:r>
            <a:endParaRPr sz="2000" b="1"/>
          </a:p>
          <a:p>
            <a:pPr marL="498763" indent="-498763">
              <a:lnSpc>
                <a:spcPct val="90000"/>
              </a:lnSpc>
              <a:buFontTx/>
              <a:defRPr sz="2400" i="1"/>
            </a:pPr>
            <a:r>
              <a:t>You should eat </a:t>
            </a:r>
            <a:r>
              <a:rPr b="1"/>
              <a:t>healthy grains and small portions</a:t>
            </a:r>
            <a:r>
              <a:t> of lean meats, fish, and poultry. Canned products are healthy.</a:t>
            </a:r>
            <a:endParaRPr sz="2000"/>
          </a:p>
          <a:p>
            <a:pPr marL="498763" indent="-498763">
              <a:lnSpc>
                <a:spcPct val="90000"/>
              </a:lnSpc>
              <a:buFontTx/>
              <a:defRPr sz="2400" i="1"/>
            </a:pPr>
            <a:r>
              <a:t>Drink low fat milk or drinks </a:t>
            </a:r>
            <a:r>
              <a:rPr b="1"/>
              <a:t>without added sugars.  </a:t>
            </a:r>
            <a:endParaRPr sz="2000" b="1"/>
          </a:p>
          <a:p>
            <a:pPr marL="498763" indent="-498763">
              <a:lnSpc>
                <a:spcPct val="90000"/>
              </a:lnSpc>
              <a:buFontTx/>
              <a:defRPr sz="2400" i="1"/>
            </a:pPr>
            <a:r>
              <a:t>Use your hands to get the </a:t>
            </a:r>
            <a:r>
              <a:rPr b="1"/>
              <a:t>right amount </a:t>
            </a:r>
            <a:r>
              <a:t>of food for you.</a:t>
            </a:r>
          </a:p>
        </p:txBody>
      </p:sp>
      <p:pic>
        <p:nvPicPr>
          <p:cNvPr id="376" name="image31.png"/>
          <p:cNvPicPr>
            <a:picLocks noChangeAspect="1"/>
          </p:cNvPicPr>
          <p:nvPr/>
        </p:nvPicPr>
        <p:blipFill>
          <a:blip r:embed="rId2">
            <a:extLst/>
          </a:blip>
          <a:stretch>
            <a:fillRect/>
          </a:stretch>
        </p:blipFill>
        <p:spPr>
          <a:xfrm>
            <a:off x="73090" y="2121182"/>
            <a:ext cx="5182050" cy="3987131"/>
          </a:xfrm>
          <a:prstGeom prst="rect">
            <a:avLst/>
          </a:prstGeom>
          <a:ln w="12700">
            <a:miter lim="400000"/>
          </a:ln>
        </p:spPr>
      </p:pic>
      <p:sp>
        <p:nvSpPr>
          <p:cNvPr id="377" name="Shape 377"/>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9" name="Shape 379"/>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380" name="Shape 380"/>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381" name="Shape 381"/>
          <p:cNvSpPr>
            <a:spLocks noGrp="1"/>
          </p:cNvSpPr>
          <p:nvPr>
            <p:ph type="title"/>
          </p:nvPr>
        </p:nvSpPr>
        <p:spPr>
          <a:xfrm>
            <a:off x="839787" y="533400"/>
            <a:ext cx="3932239" cy="4505673"/>
          </a:xfrm>
          <a:prstGeom prst="rect">
            <a:avLst/>
          </a:prstGeom>
        </p:spPr>
        <p:txBody>
          <a:bodyPr anchor="t">
            <a:noAutofit/>
          </a:bodyPr>
          <a:lstStyle/>
          <a:p>
            <a:pPr>
              <a:defRPr sz="2400"/>
            </a:pPr>
            <a:r>
              <a:rPr b="1"/>
              <a:t>Medical </a:t>
            </a:r>
            <a:r>
              <a:t>Food Pantry</a:t>
            </a:r>
          </a:p>
          <a:p>
            <a:pPr>
              <a:defRPr sz="3000" b="1">
                <a:solidFill>
                  <a:srgbClr val="E52F0D"/>
                </a:solidFill>
              </a:defRPr>
            </a:pPr>
            <a:r>
              <a:t>Healing Food</a:t>
            </a:r>
          </a:p>
          <a:p>
            <a:pPr>
              <a:defRPr sz="3000" b="1"/>
            </a:pPr>
            <a:endParaRPr/>
          </a:p>
          <a:p>
            <a:pPr>
              <a:defRPr sz="3000" b="1"/>
            </a:pPr>
            <a:r>
              <a:t>Comparison</a:t>
            </a:r>
          </a:p>
          <a:p>
            <a:pPr>
              <a:spcBef>
                <a:spcPts val="1900"/>
              </a:spcBef>
              <a:defRPr sz="2400"/>
            </a:pPr>
            <a:endParaRPr/>
          </a:p>
          <a:p>
            <a:pPr>
              <a:defRPr sz="3000" b="1">
                <a:solidFill>
                  <a:srgbClr val="E52F0D"/>
                </a:solidFill>
              </a:defRPr>
            </a:pPr>
            <a:endParaRPr/>
          </a:p>
          <a:p>
            <a:pPr algn="ctr">
              <a:spcBef>
                <a:spcPts val="1000"/>
              </a:spcBef>
              <a:defRPr sz="2400"/>
            </a:pPr>
            <a:br/>
            <a:endParaRPr/>
          </a:p>
          <a:p>
            <a:pPr>
              <a:defRPr sz="3000" b="1">
                <a:solidFill>
                  <a:srgbClr val="E52F0D"/>
                </a:solidFill>
              </a:defRPr>
            </a:pPr>
            <a:endParaRPr/>
          </a:p>
          <a:p>
            <a:pPr>
              <a:defRPr sz="3000" b="1">
                <a:solidFill>
                  <a:srgbClr val="E52F0D"/>
                </a:solidFill>
              </a:defRPr>
            </a:pPr>
            <a:endParaRPr/>
          </a:p>
          <a:p>
            <a:pPr>
              <a:defRPr sz="2400" b="1"/>
            </a:pPr>
            <a:r>
              <a:rPr u="sng"/>
              <a:t> </a:t>
            </a:r>
          </a:p>
        </p:txBody>
      </p:sp>
      <p:sp>
        <p:nvSpPr>
          <p:cNvPr id="382" name="Shape 382"/>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33</a:t>
            </a:fld>
            <a:endParaRPr/>
          </a:p>
        </p:txBody>
      </p:sp>
      <p:sp>
        <p:nvSpPr>
          <p:cNvPr id="383" name="Shape 383"/>
          <p:cNvSpPr>
            <a:spLocks noGrp="1"/>
          </p:cNvSpPr>
          <p:nvPr>
            <p:ph type="body" idx="1"/>
          </p:nvPr>
        </p:nvSpPr>
        <p:spPr>
          <a:xfrm>
            <a:off x="4946345" y="1144847"/>
            <a:ext cx="6872428" cy="5557962"/>
          </a:xfrm>
          <a:prstGeom prst="rect">
            <a:avLst/>
          </a:prstGeom>
        </p:spPr>
        <p:txBody>
          <a:bodyPr>
            <a:noAutofit/>
          </a:bodyPr>
          <a:lstStyle/>
          <a:p>
            <a:pPr marL="0" indent="0">
              <a:buSzTx/>
              <a:buFontTx/>
              <a:buNone/>
              <a:defRPr sz="2400"/>
            </a:pPr>
            <a:r>
              <a:t>The </a:t>
            </a:r>
            <a:r>
              <a:rPr b="1">
                <a:solidFill>
                  <a:srgbClr val="9437FF"/>
                </a:solidFill>
              </a:rPr>
              <a:t>carb-controlled plate</a:t>
            </a:r>
            <a:r>
              <a:t> (left) has more non-starchy vegetables, and a separate serving of fruit, than the </a:t>
            </a:r>
            <a:r>
              <a:rPr b="1"/>
              <a:t>balanced and low sodium</a:t>
            </a:r>
            <a:r>
              <a:t> plates.</a:t>
            </a:r>
          </a:p>
        </p:txBody>
      </p:sp>
      <p:pic>
        <p:nvPicPr>
          <p:cNvPr id="384" name="image31.png"/>
          <p:cNvPicPr>
            <a:picLocks noChangeAspect="1"/>
          </p:cNvPicPr>
          <p:nvPr/>
        </p:nvPicPr>
        <p:blipFill>
          <a:blip r:embed="rId2">
            <a:extLst/>
          </a:blip>
          <a:stretch>
            <a:fillRect/>
          </a:stretch>
        </p:blipFill>
        <p:spPr>
          <a:xfrm>
            <a:off x="352265" y="2472304"/>
            <a:ext cx="5545184" cy="4266531"/>
          </a:xfrm>
          <a:prstGeom prst="rect">
            <a:avLst/>
          </a:prstGeom>
          <a:ln w="12700">
            <a:miter lim="400000"/>
          </a:ln>
        </p:spPr>
      </p:pic>
      <p:pic>
        <p:nvPicPr>
          <p:cNvPr id="385" name="image29.png"/>
          <p:cNvPicPr>
            <a:picLocks noChangeAspect="1"/>
          </p:cNvPicPr>
          <p:nvPr/>
        </p:nvPicPr>
        <p:blipFill>
          <a:blip r:embed="rId3">
            <a:extLst/>
          </a:blip>
          <a:srcRect r="3946"/>
          <a:stretch>
            <a:fillRect/>
          </a:stretch>
        </p:blipFill>
        <p:spPr>
          <a:xfrm>
            <a:off x="6368722" y="2512847"/>
            <a:ext cx="5441966" cy="4266581"/>
          </a:xfrm>
          <a:prstGeom prst="rect">
            <a:avLst/>
          </a:prstGeom>
          <a:ln w="12700">
            <a:miter lim="400000"/>
          </a:ln>
        </p:spPr>
      </p:pic>
      <p:sp>
        <p:nvSpPr>
          <p:cNvPr id="386" name="Shape 386"/>
          <p:cNvSpPr/>
          <p:nvPr/>
        </p:nvSpPr>
        <p:spPr>
          <a:xfrm>
            <a:off x="281075" y="6646406"/>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8" name="Shape 388"/>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389" name="Shape 389"/>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390" name="Shape 390"/>
          <p:cNvSpPr>
            <a:spLocks noGrp="1"/>
          </p:cNvSpPr>
          <p:nvPr>
            <p:ph type="title"/>
          </p:nvPr>
        </p:nvSpPr>
        <p:spPr>
          <a:xfrm>
            <a:off x="839787" y="533400"/>
            <a:ext cx="3932239" cy="4505673"/>
          </a:xfrm>
          <a:prstGeom prst="rect">
            <a:avLst/>
          </a:prstGeom>
        </p:spPr>
        <p:txBody>
          <a:bodyPr anchor="t">
            <a:noAutofit/>
          </a:bodyPr>
          <a:lstStyle/>
          <a:p>
            <a:pPr>
              <a:defRPr sz="2400"/>
            </a:pPr>
            <a:r>
              <a:rPr b="1"/>
              <a:t>Medical </a:t>
            </a:r>
            <a:r>
              <a:t>Food Pantry</a:t>
            </a:r>
          </a:p>
          <a:p>
            <a:pPr>
              <a:defRPr sz="3000" b="1">
                <a:solidFill>
                  <a:srgbClr val="E52F0D"/>
                </a:solidFill>
              </a:defRPr>
            </a:pPr>
            <a:r>
              <a:t>Healing Food</a:t>
            </a:r>
          </a:p>
          <a:p>
            <a:pPr>
              <a:defRPr sz="3000" b="1">
                <a:solidFill>
                  <a:srgbClr val="9437FF"/>
                </a:solidFill>
              </a:defRPr>
            </a:pPr>
            <a:r>
              <a:t> </a:t>
            </a:r>
          </a:p>
          <a:p>
            <a:pPr>
              <a:spcBef>
                <a:spcPts val="1900"/>
              </a:spcBef>
              <a:defRPr sz="2400"/>
            </a:pPr>
            <a:endParaRPr/>
          </a:p>
          <a:p>
            <a:pPr>
              <a:defRPr sz="3000" b="1">
                <a:solidFill>
                  <a:srgbClr val="E52F0D"/>
                </a:solidFill>
              </a:defRPr>
            </a:pPr>
            <a:endParaRPr/>
          </a:p>
          <a:p>
            <a:pPr algn="ctr">
              <a:spcBef>
                <a:spcPts val="1000"/>
              </a:spcBef>
              <a:defRPr sz="2400"/>
            </a:pPr>
            <a:br/>
            <a:endParaRPr/>
          </a:p>
          <a:p>
            <a:pPr>
              <a:defRPr sz="3000" b="1">
                <a:solidFill>
                  <a:srgbClr val="E52F0D"/>
                </a:solidFill>
              </a:defRPr>
            </a:pPr>
            <a:endParaRPr/>
          </a:p>
          <a:p>
            <a:pPr>
              <a:defRPr sz="3000" b="1">
                <a:solidFill>
                  <a:srgbClr val="E52F0D"/>
                </a:solidFill>
              </a:defRPr>
            </a:pPr>
            <a:endParaRPr/>
          </a:p>
          <a:p>
            <a:pPr>
              <a:defRPr sz="2400" b="1"/>
            </a:pPr>
            <a:r>
              <a:rPr u="sng"/>
              <a:t> </a:t>
            </a:r>
          </a:p>
        </p:txBody>
      </p:sp>
      <p:sp>
        <p:nvSpPr>
          <p:cNvPr id="391" name="Shape 39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34</a:t>
            </a:fld>
            <a:endParaRPr/>
          </a:p>
        </p:txBody>
      </p:sp>
      <p:sp>
        <p:nvSpPr>
          <p:cNvPr id="392" name="Shape 392"/>
          <p:cNvSpPr>
            <a:spLocks noGrp="1"/>
          </p:cNvSpPr>
          <p:nvPr>
            <p:ph type="body" sz="half" idx="1"/>
          </p:nvPr>
        </p:nvSpPr>
        <p:spPr>
          <a:xfrm>
            <a:off x="5671687" y="1157547"/>
            <a:ext cx="5981646" cy="5557962"/>
          </a:xfrm>
          <a:prstGeom prst="rect">
            <a:avLst/>
          </a:prstGeom>
        </p:spPr>
        <p:txBody>
          <a:bodyPr>
            <a:noAutofit/>
          </a:bodyPr>
          <a:lstStyle/>
          <a:p>
            <a:pPr marL="228600" indent="-228600">
              <a:lnSpc>
                <a:spcPct val="90000"/>
              </a:lnSpc>
              <a:buFontTx/>
              <a:defRPr sz="2400"/>
            </a:pPr>
            <a:r>
              <a:rPr dirty="0"/>
              <a:t>A great deal of thought and planning </a:t>
            </a:r>
            <a:br>
              <a:rPr dirty="0"/>
            </a:br>
            <a:r>
              <a:rPr dirty="0"/>
              <a:t>goes into the </a:t>
            </a:r>
            <a:r>
              <a:rPr b="1" dirty="0"/>
              <a:t>guides for the volunteers </a:t>
            </a:r>
            <a:r>
              <a:rPr dirty="0"/>
              <a:t>who pack the Healing Food bags.</a:t>
            </a:r>
          </a:p>
          <a:p>
            <a:pPr marL="228600" indent="-228600">
              <a:lnSpc>
                <a:spcPct val="90000"/>
              </a:lnSpc>
              <a:buFontTx/>
              <a:defRPr sz="2400"/>
            </a:pPr>
            <a:r>
              <a:rPr dirty="0"/>
              <a:t>The dieti</a:t>
            </a:r>
            <a:r>
              <a:rPr lang="en-US" dirty="0"/>
              <a:t>ti</a:t>
            </a:r>
            <a:r>
              <a:rPr dirty="0"/>
              <a:t>ans from ECU Physicians and Vidant Health agreed on the </a:t>
            </a:r>
            <a:r>
              <a:rPr b="1" dirty="0"/>
              <a:t>amount </a:t>
            </a:r>
            <a:br>
              <a:rPr b="1" dirty="0"/>
            </a:br>
            <a:r>
              <a:rPr b="1" dirty="0"/>
              <a:t>and kinds of food</a:t>
            </a:r>
            <a:r>
              <a:rPr dirty="0"/>
              <a:t> to provide. </a:t>
            </a:r>
          </a:p>
          <a:p>
            <a:pPr marL="228600" indent="-228600">
              <a:lnSpc>
                <a:spcPct val="90000"/>
              </a:lnSpc>
              <a:buFontTx/>
              <a:defRPr sz="2400"/>
            </a:pPr>
            <a:r>
              <a:rPr dirty="0"/>
              <a:t>Learn more in  Module</a:t>
            </a:r>
            <a:r>
              <a:rPr lang="en-US" dirty="0"/>
              <a:t> 2: Healing </a:t>
            </a:r>
            <a:r>
              <a:rPr dirty="0"/>
              <a:t> Food </a:t>
            </a:r>
          </a:p>
        </p:txBody>
      </p:sp>
      <p:pic>
        <p:nvPicPr>
          <p:cNvPr id="393" name="image35.png"/>
          <p:cNvPicPr>
            <a:picLocks noChangeAspect="1"/>
          </p:cNvPicPr>
          <p:nvPr/>
        </p:nvPicPr>
        <p:blipFill>
          <a:blip r:embed="rId2">
            <a:extLst/>
          </a:blip>
          <a:stretch>
            <a:fillRect/>
          </a:stretch>
        </p:blipFill>
        <p:spPr>
          <a:xfrm>
            <a:off x="241431" y="1495693"/>
            <a:ext cx="4771127" cy="2657286"/>
          </a:xfrm>
          <a:prstGeom prst="rect">
            <a:avLst/>
          </a:prstGeom>
          <a:ln w="12700">
            <a:miter lim="400000"/>
          </a:ln>
        </p:spPr>
      </p:pic>
      <p:pic>
        <p:nvPicPr>
          <p:cNvPr id="394" name="image34.png"/>
          <p:cNvPicPr>
            <a:picLocks noChangeAspect="1"/>
          </p:cNvPicPr>
          <p:nvPr/>
        </p:nvPicPr>
        <p:blipFill>
          <a:blip r:embed="rId3">
            <a:extLst/>
          </a:blip>
          <a:stretch>
            <a:fillRect/>
          </a:stretch>
        </p:blipFill>
        <p:spPr>
          <a:xfrm>
            <a:off x="569291" y="2420012"/>
            <a:ext cx="4777317" cy="2604559"/>
          </a:xfrm>
          <a:prstGeom prst="rect">
            <a:avLst/>
          </a:prstGeom>
          <a:ln w="12700">
            <a:miter lim="400000"/>
          </a:ln>
        </p:spPr>
      </p:pic>
      <p:pic>
        <p:nvPicPr>
          <p:cNvPr id="395" name="image33.png"/>
          <p:cNvPicPr>
            <a:picLocks noChangeAspect="1"/>
          </p:cNvPicPr>
          <p:nvPr/>
        </p:nvPicPr>
        <p:blipFill>
          <a:blip r:embed="rId4">
            <a:extLst/>
          </a:blip>
          <a:stretch>
            <a:fillRect/>
          </a:stretch>
        </p:blipFill>
        <p:spPr>
          <a:xfrm>
            <a:off x="748189" y="3609539"/>
            <a:ext cx="4784239" cy="2604559"/>
          </a:xfrm>
          <a:prstGeom prst="rect">
            <a:avLst/>
          </a:prstGeom>
          <a:ln w="12700">
            <a:miter lim="400000"/>
          </a:ln>
        </p:spPr>
      </p:pic>
      <p:sp>
        <p:nvSpPr>
          <p:cNvPr id="396" name="Shape 396"/>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 name="Shape 398"/>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399" name="Shape 399"/>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400" name="Shape 400"/>
          <p:cNvSpPr>
            <a:spLocks noGrp="1"/>
          </p:cNvSpPr>
          <p:nvPr>
            <p:ph type="title"/>
          </p:nvPr>
        </p:nvSpPr>
        <p:spPr>
          <a:xfrm>
            <a:off x="814387" y="546100"/>
            <a:ext cx="3932239" cy="5715000"/>
          </a:xfrm>
          <a:prstGeom prst="rect">
            <a:avLst/>
          </a:prstGeom>
        </p:spPr>
        <p:txBody>
          <a:bodyPr anchor="t">
            <a:noAutofit/>
          </a:bodyPr>
          <a:lstStyle/>
          <a:p>
            <a:pPr>
              <a:defRPr sz="2400"/>
            </a:pPr>
            <a:r>
              <a:rPr b="1"/>
              <a:t>Medical </a:t>
            </a:r>
            <a:r>
              <a:t>Food Pantry</a:t>
            </a:r>
          </a:p>
          <a:p>
            <a:pPr>
              <a:defRPr sz="3000" b="1">
                <a:solidFill>
                  <a:srgbClr val="E52F0D"/>
                </a:solidFill>
              </a:defRPr>
            </a:pPr>
            <a:r>
              <a:t>Healing Food -</a:t>
            </a:r>
          </a:p>
          <a:p>
            <a:pPr>
              <a:defRPr sz="3000" b="1"/>
            </a:pPr>
            <a:r>
              <a:t>Recipes</a:t>
            </a:r>
          </a:p>
          <a:p>
            <a:pPr>
              <a:spcBef>
                <a:spcPts val="1000"/>
              </a:spcBef>
              <a:defRPr sz="2400" b="1"/>
            </a:pPr>
            <a:endParaRPr/>
          </a:p>
          <a:p>
            <a:pPr>
              <a:spcBef>
                <a:spcPts val="1000"/>
              </a:spcBef>
              <a:defRPr sz="2400" b="1"/>
            </a:pPr>
            <a:endParaRPr/>
          </a:p>
          <a:p>
            <a:pPr>
              <a:defRPr sz="3000" b="1">
                <a:solidFill>
                  <a:srgbClr val="E52F0D"/>
                </a:solidFill>
              </a:defRPr>
            </a:pPr>
            <a:endParaRPr/>
          </a:p>
          <a:p>
            <a:pPr algn="ctr">
              <a:spcBef>
                <a:spcPts val="1000"/>
              </a:spcBef>
              <a:defRPr sz="2400"/>
            </a:pPr>
            <a:br/>
            <a:endParaRPr/>
          </a:p>
          <a:p>
            <a:pPr>
              <a:defRPr sz="3000" b="1">
                <a:solidFill>
                  <a:srgbClr val="E52F0D"/>
                </a:solidFill>
              </a:defRPr>
            </a:pPr>
            <a:endParaRPr/>
          </a:p>
          <a:p>
            <a:pPr>
              <a:defRPr sz="3000" b="1">
                <a:solidFill>
                  <a:srgbClr val="E52F0D"/>
                </a:solidFill>
              </a:defRPr>
            </a:pPr>
            <a:endParaRPr/>
          </a:p>
          <a:p>
            <a:pPr>
              <a:defRPr sz="2400" b="1"/>
            </a:pPr>
            <a:r>
              <a:rPr u="sng"/>
              <a:t> </a:t>
            </a:r>
          </a:p>
        </p:txBody>
      </p:sp>
      <p:sp>
        <p:nvSpPr>
          <p:cNvPr id="401" name="Shape 40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35</a:t>
            </a:fld>
            <a:endParaRPr/>
          </a:p>
        </p:txBody>
      </p:sp>
      <p:sp>
        <p:nvSpPr>
          <p:cNvPr id="402" name="Shape 402"/>
          <p:cNvSpPr>
            <a:spLocks noGrp="1"/>
          </p:cNvSpPr>
          <p:nvPr>
            <p:ph type="body" idx="1"/>
          </p:nvPr>
        </p:nvSpPr>
        <p:spPr>
          <a:xfrm>
            <a:off x="5086095" y="1157547"/>
            <a:ext cx="6292366" cy="5557962"/>
          </a:xfrm>
          <a:prstGeom prst="rect">
            <a:avLst/>
          </a:prstGeom>
        </p:spPr>
        <p:txBody>
          <a:bodyPr>
            <a:noAutofit/>
          </a:bodyPr>
          <a:lstStyle/>
          <a:p>
            <a:pPr marL="342900" indent="-342900">
              <a:lnSpc>
                <a:spcPct val="90000"/>
              </a:lnSpc>
              <a:defRPr sz="2400"/>
            </a:pPr>
            <a:r>
              <a:t>Each bag will have </a:t>
            </a:r>
            <a:r>
              <a:rPr b="1"/>
              <a:t>at least one recipe</a:t>
            </a:r>
            <a:r>
              <a:t> that </a:t>
            </a:r>
            <a:r>
              <a:rPr b="1"/>
              <a:t>uses a main ingredient</a:t>
            </a:r>
            <a:r>
              <a:t> found in the their bag. </a:t>
            </a:r>
          </a:p>
          <a:p>
            <a:pPr marL="342900" indent="-342900">
              <a:lnSpc>
                <a:spcPct val="90000"/>
              </a:lnSpc>
              <a:defRPr sz="2400"/>
            </a:pPr>
            <a:r>
              <a:t>The recipes have been gathered from other food banks, booklets of </a:t>
            </a:r>
            <a:r>
              <a:rPr b="1"/>
              <a:t>recipes for people with limited resources</a:t>
            </a:r>
            <a:r>
              <a:t> including money for food and skills in food preparation.</a:t>
            </a:r>
          </a:p>
          <a:p>
            <a:pPr marL="342900" indent="-342900">
              <a:lnSpc>
                <a:spcPct val="90000"/>
              </a:lnSpc>
              <a:defRPr sz="2400" b="1"/>
            </a:pPr>
            <a:r>
              <a:t>Each recipe has </a:t>
            </a:r>
          </a:p>
          <a:p>
            <a:pPr marL="800100" lvl="1" indent="-342900">
              <a:lnSpc>
                <a:spcPct val="90000"/>
              </a:lnSpc>
            </a:pPr>
            <a:r>
              <a:t>the ingredients, </a:t>
            </a:r>
          </a:p>
          <a:p>
            <a:pPr marL="800100" lvl="1" indent="-342900">
              <a:lnSpc>
                <a:spcPct val="90000"/>
              </a:lnSpc>
            </a:pPr>
            <a:r>
              <a:t>the equipment needed to prepare the recipe, </a:t>
            </a:r>
          </a:p>
          <a:p>
            <a:pPr marL="800100" lvl="1" indent="-342900">
              <a:lnSpc>
                <a:spcPct val="90000"/>
              </a:lnSpc>
            </a:pPr>
            <a:r>
              <a:t>the directions and </a:t>
            </a:r>
          </a:p>
          <a:p>
            <a:pPr marL="742950" lvl="1" indent="-285750">
              <a:lnSpc>
                <a:spcPct val="90000"/>
              </a:lnSpc>
              <a:defRPr sz="2400"/>
            </a:pPr>
            <a:r>
              <a:rPr sz="2000"/>
              <a:t>any special preparation or nutrition notes.</a:t>
            </a:r>
          </a:p>
        </p:txBody>
      </p:sp>
      <p:pic>
        <p:nvPicPr>
          <p:cNvPr id="403" name="image36.png"/>
          <p:cNvPicPr>
            <a:picLocks noChangeAspect="1"/>
          </p:cNvPicPr>
          <p:nvPr/>
        </p:nvPicPr>
        <p:blipFill>
          <a:blip r:embed="rId2">
            <a:extLst/>
          </a:blip>
          <a:stretch>
            <a:fillRect/>
          </a:stretch>
        </p:blipFill>
        <p:spPr>
          <a:xfrm>
            <a:off x="467437" y="2058012"/>
            <a:ext cx="3580753" cy="4327509"/>
          </a:xfrm>
          <a:prstGeom prst="rect">
            <a:avLst/>
          </a:prstGeom>
          <a:ln w="12700">
            <a:miter lim="400000"/>
          </a:ln>
        </p:spPr>
      </p:pic>
      <p:sp>
        <p:nvSpPr>
          <p:cNvPr id="404" name="Shape 404"/>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6" name="Shape 406"/>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407" name="Shape 407"/>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408" name="Shape 408"/>
          <p:cNvSpPr>
            <a:spLocks noGrp="1"/>
          </p:cNvSpPr>
          <p:nvPr>
            <p:ph type="title"/>
          </p:nvPr>
        </p:nvSpPr>
        <p:spPr>
          <a:xfrm>
            <a:off x="814387" y="546100"/>
            <a:ext cx="3932239" cy="5715000"/>
          </a:xfrm>
          <a:prstGeom prst="rect">
            <a:avLst/>
          </a:prstGeom>
        </p:spPr>
        <p:txBody>
          <a:bodyPr anchor="t">
            <a:noAutofit/>
          </a:bodyPr>
          <a:lstStyle/>
          <a:p>
            <a:pPr>
              <a:defRPr sz="2400"/>
            </a:pPr>
            <a:r>
              <a:rPr b="1"/>
              <a:t>Medical </a:t>
            </a:r>
            <a:r>
              <a:t>Food Pantry</a:t>
            </a:r>
          </a:p>
          <a:p>
            <a:pPr>
              <a:defRPr sz="3000" b="1">
                <a:solidFill>
                  <a:srgbClr val="E52F0D"/>
                </a:solidFill>
              </a:defRPr>
            </a:pPr>
            <a:r>
              <a:t>Healing Food -</a:t>
            </a:r>
          </a:p>
          <a:p>
            <a:pPr>
              <a:defRPr sz="3000" b="1"/>
            </a:pPr>
            <a:r>
              <a:t>Recipes</a:t>
            </a:r>
          </a:p>
          <a:p>
            <a:pPr>
              <a:spcBef>
                <a:spcPts val="1000"/>
              </a:spcBef>
              <a:defRPr sz="2400" b="1"/>
            </a:pPr>
            <a:endParaRPr/>
          </a:p>
          <a:p>
            <a:pPr>
              <a:spcBef>
                <a:spcPts val="1000"/>
              </a:spcBef>
              <a:defRPr sz="2400" b="1"/>
            </a:pPr>
            <a:endParaRPr/>
          </a:p>
          <a:p>
            <a:pPr>
              <a:defRPr sz="3000" b="1">
                <a:solidFill>
                  <a:srgbClr val="E52F0D"/>
                </a:solidFill>
              </a:defRPr>
            </a:pPr>
            <a:endParaRPr/>
          </a:p>
          <a:p>
            <a:pPr algn="ctr">
              <a:spcBef>
                <a:spcPts val="1000"/>
              </a:spcBef>
              <a:defRPr sz="2400"/>
            </a:pPr>
            <a:br/>
            <a:endParaRPr/>
          </a:p>
          <a:p>
            <a:pPr>
              <a:defRPr sz="3000" b="1">
                <a:solidFill>
                  <a:srgbClr val="E52F0D"/>
                </a:solidFill>
              </a:defRPr>
            </a:pPr>
            <a:endParaRPr/>
          </a:p>
          <a:p>
            <a:pPr>
              <a:defRPr sz="3000" b="1">
                <a:solidFill>
                  <a:srgbClr val="E52F0D"/>
                </a:solidFill>
              </a:defRPr>
            </a:pPr>
            <a:endParaRPr/>
          </a:p>
          <a:p>
            <a:pPr>
              <a:defRPr sz="2400" b="1"/>
            </a:pPr>
            <a:r>
              <a:rPr u="sng"/>
              <a:t> </a:t>
            </a:r>
          </a:p>
        </p:txBody>
      </p:sp>
      <p:sp>
        <p:nvSpPr>
          <p:cNvPr id="409" name="Shape 40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36</a:t>
            </a:fld>
            <a:endParaRPr/>
          </a:p>
        </p:txBody>
      </p:sp>
      <p:sp>
        <p:nvSpPr>
          <p:cNvPr id="410" name="Shape 410"/>
          <p:cNvSpPr>
            <a:spLocks noGrp="1"/>
          </p:cNvSpPr>
          <p:nvPr>
            <p:ph type="body" idx="1"/>
          </p:nvPr>
        </p:nvSpPr>
        <p:spPr>
          <a:xfrm>
            <a:off x="4781295" y="1157547"/>
            <a:ext cx="6961134" cy="5805404"/>
          </a:xfrm>
          <a:prstGeom prst="rect">
            <a:avLst/>
          </a:prstGeom>
        </p:spPr>
        <p:txBody>
          <a:bodyPr>
            <a:noAutofit/>
          </a:bodyPr>
          <a:lstStyle/>
          <a:p>
            <a:pPr marL="381000" indent="-381000">
              <a:lnSpc>
                <a:spcPct val="90000"/>
              </a:lnSpc>
              <a:defRPr sz="2400"/>
            </a:pPr>
            <a:r>
              <a:t>Each recipe has been analyzed for its </a:t>
            </a:r>
            <a:r>
              <a:rPr b="1"/>
              <a:t>nutrition value</a:t>
            </a:r>
            <a:r>
              <a:t>. </a:t>
            </a:r>
          </a:p>
          <a:p>
            <a:pPr marL="838200" lvl="1" indent="-381000">
              <a:lnSpc>
                <a:spcPct val="90000"/>
              </a:lnSpc>
            </a:pPr>
            <a:r>
              <a:t>Recipes that have fewer than 45 grams per serving of carbs are </a:t>
            </a:r>
            <a:r>
              <a:rPr b="1"/>
              <a:t>Carb Friendly</a:t>
            </a:r>
            <a:r>
              <a:t>. </a:t>
            </a:r>
          </a:p>
          <a:p>
            <a:pPr marL="838200" lvl="1" indent="-381000">
              <a:lnSpc>
                <a:spcPct val="90000"/>
              </a:lnSpc>
            </a:pPr>
            <a:r>
              <a:t>Recipes that have fewer than 700 milligrams </a:t>
            </a:r>
            <a:br/>
            <a:r>
              <a:t>of sodium if an </a:t>
            </a:r>
            <a:r>
              <a:rPr b="1"/>
              <a:t>entrée</a:t>
            </a:r>
            <a:r>
              <a:t>, and less than 300 milligrams if a </a:t>
            </a:r>
            <a:r>
              <a:rPr b="1"/>
              <a:t>side</a:t>
            </a:r>
            <a:r>
              <a:t>, </a:t>
            </a:r>
            <a:r>
              <a:rPr b="1"/>
              <a:t>dessert or snack</a:t>
            </a:r>
            <a:r>
              <a:t>, </a:t>
            </a:r>
            <a:br/>
            <a:r>
              <a:t>are </a:t>
            </a:r>
            <a:r>
              <a:rPr b="1"/>
              <a:t>Low Sodium</a:t>
            </a:r>
            <a:r>
              <a:t>.</a:t>
            </a:r>
          </a:p>
          <a:p>
            <a:pPr marL="381000" indent="-381000">
              <a:lnSpc>
                <a:spcPct val="90000"/>
              </a:lnSpc>
              <a:defRPr sz="2400"/>
            </a:pPr>
            <a:r>
              <a:t>The calories, fat and fiber are within the limits that meet Vidant Healthy Environment Policy.  </a:t>
            </a:r>
            <a:br/>
            <a:r>
              <a:t>     </a:t>
            </a:r>
            <a:r>
              <a:rPr sz="2000" b="1"/>
              <a:t>That includes:</a:t>
            </a:r>
            <a:r>
              <a:t>  </a:t>
            </a:r>
          </a:p>
          <a:p>
            <a:pPr marL="838200" lvl="1" indent="-381000">
              <a:lnSpc>
                <a:spcPct val="90000"/>
              </a:lnSpc>
              <a:spcBef>
                <a:spcPts val="700"/>
              </a:spcBef>
            </a:pPr>
            <a:r>
              <a:t>Entrees: Calories: &lt;550; </a:t>
            </a:r>
          </a:p>
          <a:p>
            <a:pPr marL="838200" lvl="1" indent="-381000">
              <a:lnSpc>
                <a:spcPct val="90000"/>
              </a:lnSpc>
              <a:spcBef>
                <a:spcPts val="0"/>
              </a:spcBef>
            </a:pPr>
            <a:r>
              <a:t>Sides:   &lt;225;  </a:t>
            </a:r>
          </a:p>
          <a:p>
            <a:pPr marL="838200" lvl="1" indent="-381000">
              <a:lnSpc>
                <a:spcPct val="90000"/>
              </a:lnSpc>
              <a:spcBef>
                <a:spcPts val="0"/>
              </a:spcBef>
            </a:pPr>
            <a:r>
              <a:t>Soups (8 oz)  &lt;225; </a:t>
            </a:r>
          </a:p>
          <a:p>
            <a:pPr marL="774700" lvl="1" indent="-317500">
              <a:lnSpc>
                <a:spcPct val="90000"/>
              </a:lnSpc>
              <a:spcBef>
                <a:spcPts val="0"/>
              </a:spcBef>
              <a:defRPr sz="2400"/>
            </a:pPr>
            <a:r>
              <a:rPr sz="2000"/>
              <a:t>Desserts and Snacks:&lt;200.</a:t>
            </a:r>
            <a:r>
              <a:t> </a:t>
            </a:r>
          </a:p>
          <a:p>
            <a:pPr marL="0" lvl="1" indent="0">
              <a:lnSpc>
                <a:spcPct val="80000"/>
              </a:lnSpc>
              <a:spcBef>
                <a:spcPts val="0"/>
              </a:spcBef>
              <a:buSzTx/>
              <a:buNone/>
              <a:defRPr sz="1600" b="1"/>
            </a:pPr>
            <a:br/>
            <a:r>
              <a:rPr sz="1800" i="1" spc="-18"/>
              <a:t>Volunteers are encouraged to submit recipes for consideration</a:t>
            </a:r>
            <a:r>
              <a:rPr sz="1800"/>
              <a:t>.</a:t>
            </a:r>
          </a:p>
        </p:txBody>
      </p:sp>
      <p:pic>
        <p:nvPicPr>
          <p:cNvPr id="411" name="image36.png"/>
          <p:cNvPicPr>
            <a:picLocks noChangeAspect="1"/>
          </p:cNvPicPr>
          <p:nvPr/>
        </p:nvPicPr>
        <p:blipFill>
          <a:blip r:embed="rId2">
            <a:extLst/>
          </a:blip>
          <a:srcRect t="68951" r="65884"/>
          <a:stretch>
            <a:fillRect/>
          </a:stretch>
        </p:blipFill>
        <p:spPr>
          <a:xfrm rot="21000000">
            <a:off x="320893" y="2011378"/>
            <a:ext cx="3532194" cy="3885089"/>
          </a:xfrm>
          <a:prstGeom prst="rect">
            <a:avLst/>
          </a:prstGeom>
          <a:ln w="12700">
            <a:miter lim="400000"/>
          </a:ln>
        </p:spPr>
      </p:pic>
      <p:sp>
        <p:nvSpPr>
          <p:cNvPr id="412" name="Shape 412"/>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4" name="image1.png"/>
          <p:cNvPicPr>
            <a:picLocks noChangeAspect="1"/>
          </p:cNvPicPr>
          <p:nvPr/>
        </p:nvPicPr>
        <p:blipFill>
          <a:blip r:embed="rId2">
            <a:extLst/>
          </a:blip>
          <a:stretch>
            <a:fillRect/>
          </a:stretch>
        </p:blipFill>
        <p:spPr>
          <a:xfrm>
            <a:off x="8493296" y="4500888"/>
            <a:ext cx="3214548" cy="1800148"/>
          </a:xfrm>
          <a:prstGeom prst="rect">
            <a:avLst/>
          </a:prstGeom>
          <a:ln w="12700">
            <a:miter lim="400000"/>
          </a:ln>
        </p:spPr>
      </p:pic>
      <p:sp>
        <p:nvSpPr>
          <p:cNvPr id="415" name="Shape 415"/>
          <p:cNvSpPr/>
          <p:nvPr/>
        </p:nvSpPr>
        <p:spPr>
          <a:xfrm>
            <a:off x="394836" y="-1"/>
            <a:ext cx="7789180"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000000"/>
          </a:solidFill>
          <a:ln w="12700">
            <a:miter lim="400000"/>
          </a:ln>
        </p:spPr>
        <p:txBody>
          <a:bodyPr lIns="45719" rIns="45719" anchor="ctr"/>
          <a:lstStyle/>
          <a:p>
            <a:pPr algn="ctr">
              <a:defRPr>
                <a:solidFill>
                  <a:srgbClr val="FFFFFF"/>
                </a:solidFill>
              </a:defRPr>
            </a:pPr>
            <a:endParaRPr/>
          </a:p>
        </p:txBody>
      </p:sp>
      <p:sp>
        <p:nvSpPr>
          <p:cNvPr id="416" name="Shape 416"/>
          <p:cNvSpPr>
            <a:spLocks noGrp="1"/>
          </p:cNvSpPr>
          <p:nvPr>
            <p:ph type="title"/>
          </p:nvPr>
        </p:nvSpPr>
        <p:spPr>
          <a:xfrm>
            <a:off x="1415740" y="1725267"/>
            <a:ext cx="6393153" cy="4294950"/>
          </a:xfrm>
          <a:prstGeom prst="rect">
            <a:avLst/>
          </a:prstGeom>
        </p:spPr>
        <p:txBody>
          <a:bodyPr anchor="t"/>
          <a:lstStyle/>
          <a:p>
            <a:pPr>
              <a:defRPr sz="5400">
                <a:solidFill>
                  <a:srgbClr val="FFFFFF"/>
                </a:solidFill>
              </a:defRPr>
            </a:pPr>
            <a:r>
              <a:t>Topic 4: </a:t>
            </a:r>
          </a:p>
          <a:p>
            <a:pPr>
              <a:defRPr sz="5400">
                <a:solidFill>
                  <a:srgbClr val="FFFFFF"/>
                </a:solidFill>
              </a:defRPr>
            </a:pPr>
            <a:r>
              <a:t>a few other things you need to know</a:t>
            </a:r>
          </a:p>
        </p:txBody>
      </p:sp>
      <p:sp>
        <p:nvSpPr>
          <p:cNvPr id="417" name="Shape 41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37</a:t>
            </a:fld>
            <a:endParaRPr/>
          </a:p>
        </p:txBody>
      </p:sp>
      <p:sp>
        <p:nvSpPr>
          <p:cNvPr id="418" name="Shape 418"/>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0" name="Shape 420"/>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421" name="Shape 421"/>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a:extLst>
            <a:ext uri="{C572A759-6A51-4108-AA02-DFA0A04FC94B}">
              <ma14:wrappingTextBoxFlag xmlns:ma14="http://schemas.microsoft.com/office/mac/drawingml/2011/main" xmlns="" val="1"/>
            </a:ext>
          </a:extLst>
        </p:spPr>
        <p:txBody>
          <a:bodyPr lIns="45719" rIns="45719" anchor="ctr"/>
          <a:lstStyle/>
          <a:p>
            <a:pPr>
              <a:lnSpc>
                <a:spcPct val="90000"/>
              </a:lnSpc>
              <a:spcBef>
                <a:spcPts val="300"/>
              </a:spcBef>
              <a:defRPr sz="2400"/>
            </a:pPr>
            <a:endParaRPr/>
          </a:p>
        </p:txBody>
      </p:sp>
      <p:sp>
        <p:nvSpPr>
          <p:cNvPr id="422" name="Shape 422"/>
          <p:cNvSpPr>
            <a:spLocks noGrp="1"/>
          </p:cNvSpPr>
          <p:nvPr>
            <p:ph type="title"/>
          </p:nvPr>
        </p:nvSpPr>
        <p:spPr>
          <a:xfrm>
            <a:off x="839787" y="546100"/>
            <a:ext cx="3932239" cy="4505673"/>
          </a:xfrm>
          <a:prstGeom prst="rect">
            <a:avLst/>
          </a:prstGeom>
        </p:spPr>
        <p:txBody>
          <a:bodyPr anchor="t">
            <a:noAutofit/>
          </a:bodyPr>
          <a:lstStyle/>
          <a:p>
            <a:pPr>
              <a:defRPr sz="2400"/>
            </a:pPr>
            <a:r>
              <a:rPr b="1"/>
              <a:t>Medical </a:t>
            </a:r>
            <a:r>
              <a:t>Food Pantry</a:t>
            </a:r>
          </a:p>
          <a:p>
            <a:pPr>
              <a:defRPr sz="3000" b="1">
                <a:solidFill>
                  <a:srgbClr val="E52F0D"/>
                </a:solidFill>
              </a:defRPr>
            </a:pPr>
            <a:r>
              <a:t>Volunteers</a:t>
            </a:r>
          </a:p>
          <a:p>
            <a:pPr>
              <a:defRPr sz="3000" b="1">
                <a:solidFill>
                  <a:srgbClr val="E52F0D"/>
                </a:solidFill>
              </a:defRPr>
            </a:pPr>
            <a:endParaRPr/>
          </a:p>
          <a:p>
            <a:pPr>
              <a:spcBef>
                <a:spcPts val="300"/>
              </a:spcBef>
              <a:defRPr sz="3000" b="1"/>
            </a:pPr>
            <a:r>
              <a:t>Call us when…</a:t>
            </a:r>
          </a:p>
          <a:p>
            <a:pPr>
              <a:defRPr sz="3000" b="1">
                <a:solidFill>
                  <a:srgbClr val="E52F0D"/>
                </a:solidFill>
              </a:defRPr>
            </a:pPr>
            <a:endParaRPr/>
          </a:p>
          <a:p>
            <a:pPr>
              <a:defRPr sz="2400" b="1"/>
            </a:pPr>
            <a:r>
              <a:rPr u="sng"/>
              <a:t> </a:t>
            </a:r>
          </a:p>
        </p:txBody>
      </p:sp>
      <p:sp>
        <p:nvSpPr>
          <p:cNvPr id="423" name="Shape 42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38</a:t>
            </a:fld>
            <a:endParaRPr/>
          </a:p>
        </p:txBody>
      </p:sp>
      <p:sp>
        <p:nvSpPr>
          <p:cNvPr id="424" name="Shape 424"/>
          <p:cNvSpPr>
            <a:spLocks noGrp="1"/>
          </p:cNvSpPr>
          <p:nvPr>
            <p:ph type="body" idx="1"/>
          </p:nvPr>
        </p:nvSpPr>
        <p:spPr>
          <a:xfrm>
            <a:off x="5131736" y="1182947"/>
            <a:ext cx="6378825" cy="5311366"/>
          </a:xfrm>
          <a:prstGeom prst="rect">
            <a:avLst/>
          </a:prstGeom>
        </p:spPr>
        <p:txBody>
          <a:bodyPr>
            <a:noAutofit/>
          </a:bodyPr>
          <a:lstStyle/>
          <a:p>
            <a:pPr marL="195942" indent="-195942">
              <a:lnSpc>
                <a:spcPct val="90000"/>
              </a:lnSpc>
              <a:defRPr sz="2400"/>
            </a:pPr>
            <a:r>
              <a:rPr dirty="0"/>
              <a:t>You are </a:t>
            </a:r>
            <a:r>
              <a:rPr b="1" dirty="0"/>
              <a:t>running late</a:t>
            </a:r>
            <a:r>
              <a:rPr dirty="0"/>
              <a:t> for your shift</a:t>
            </a:r>
          </a:p>
          <a:p>
            <a:pPr marL="195942" indent="-195942">
              <a:lnSpc>
                <a:spcPct val="90000"/>
              </a:lnSpc>
              <a:defRPr sz="2400"/>
            </a:pPr>
            <a:r>
              <a:rPr dirty="0"/>
              <a:t>You are </a:t>
            </a:r>
            <a:r>
              <a:rPr b="1" dirty="0"/>
              <a:t>sick</a:t>
            </a:r>
            <a:r>
              <a:rPr dirty="0"/>
              <a:t> and will not be able to work your shift</a:t>
            </a:r>
          </a:p>
          <a:p>
            <a:pPr marL="195942" indent="-195942">
              <a:lnSpc>
                <a:spcPct val="90000"/>
              </a:lnSpc>
              <a:defRPr sz="2400"/>
            </a:pPr>
            <a:r>
              <a:rPr dirty="0"/>
              <a:t>For </a:t>
            </a:r>
            <a:r>
              <a:rPr b="1" dirty="0"/>
              <a:t>any other contingency</a:t>
            </a:r>
            <a:r>
              <a:rPr dirty="0"/>
              <a:t>, </a:t>
            </a:r>
            <a:br>
              <a:rPr dirty="0"/>
            </a:br>
            <a:r>
              <a:rPr dirty="0"/>
              <a:t>you need to cancel your shift </a:t>
            </a:r>
            <a:br>
              <a:rPr dirty="0"/>
            </a:br>
            <a:r>
              <a:rPr b="1" dirty="0"/>
              <a:t>(Please provide 48 hrs. / 2 days notice)</a:t>
            </a:r>
            <a:endParaRPr lang="en-US" b="1" dirty="0"/>
          </a:p>
          <a:p>
            <a:pPr marL="0" indent="0">
              <a:lnSpc>
                <a:spcPct val="90000"/>
              </a:lnSpc>
              <a:buNone/>
              <a:defRPr sz="2400"/>
            </a:pPr>
            <a:endParaRPr lang="en-US" b="1" dirty="0"/>
          </a:p>
          <a:p>
            <a:pPr marL="195942" indent="-195942">
              <a:lnSpc>
                <a:spcPct val="90000"/>
              </a:lnSpc>
              <a:defRPr sz="2400"/>
            </a:pPr>
            <a:r>
              <a:rPr lang="en-US" b="1" dirty="0"/>
              <a:t>PLEASE CALL:  252-847-7821</a:t>
            </a:r>
            <a:endParaRPr b="1" dirty="0"/>
          </a:p>
        </p:txBody>
      </p:sp>
      <p:pic>
        <p:nvPicPr>
          <p:cNvPr id="425" name="image37.jpg"/>
          <p:cNvPicPr>
            <a:picLocks noChangeAspect="1"/>
          </p:cNvPicPr>
          <p:nvPr/>
        </p:nvPicPr>
        <p:blipFill>
          <a:blip r:embed="rId2">
            <a:extLst/>
          </a:blip>
          <a:stretch>
            <a:fillRect/>
          </a:stretch>
        </p:blipFill>
        <p:spPr>
          <a:xfrm>
            <a:off x="575840" y="3807701"/>
            <a:ext cx="1917548" cy="1563303"/>
          </a:xfrm>
          <a:prstGeom prst="rect">
            <a:avLst/>
          </a:prstGeom>
          <a:ln w="12700">
            <a:miter lim="400000"/>
          </a:ln>
        </p:spPr>
      </p:pic>
      <p:sp>
        <p:nvSpPr>
          <p:cNvPr id="426" name="Shape 426"/>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8" name="Shape 428"/>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429" name="Shape 429"/>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a:extLst>
            <a:ext uri="{C572A759-6A51-4108-AA02-DFA0A04FC94B}">
              <ma14:wrappingTextBoxFlag xmlns:ma14="http://schemas.microsoft.com/office/mac/drawingml/2011/main" xmlns="" val="1"/>
            </a:ext>
          </a:extLst>
        </p:spPr>
        <p:txBody>
          <a:bodyPr lIns="45719" rIns="45719" anchor="ctr"/>
          <a:lstStyle/>
          <a:p>
            <a:pPr>
              <a:lnSpc>
                <a:spcPct val="90000"/>
              </a:lnSpc>
              <a:spcBef>
                <a:spcPts val="300"/>
              </a:spcBef>
              <a:defRPr sz="2400"/>
            </a:pPr>
            <a:endParaRPr/>
          </a:p>
        </p:txBody>
      </p:sp>
      <p:sp>
        <p:nvSpPr>
          <p:cNvPr id="430" name="Shape 430"/>
          <p:cNvSpPr>
            <a:spLocks noGrp="1"/>
          </p:cNvSpPr>
          <p:nvPr>
            <p:ph type="title"/>
          </p:nvPr>
        </p:nvSpPr>
        <p:spPr>
          <a:xfrm>
            <a:off x="839787" y="546100"/>
            <a:ext cx="3932239" cy="4505673"/>
          </a:xfrm>
          <a:prstGeom prst="rect">
            <a:avLst/>
          </a:prstGeom>
        </p:spPr>
        <p:txBody>
          <a:bodyPr anchor="t">
            <a:noAutofit/>
          </a:bodyPr>
          <a:lstStyle/>
          <a:p>
            <a:pPr>
              <a:defRPr sz="2400"/>
            </a:pPr>
            <a:r>
              <a:rPr b="1"/>
              <a:t>Medical </a:t>
            </a:r>
            <a:r>
              <a:t>Food Pantry</a:t>
            </a:r>
          </a:p>
          <a:p>
            <a:pPr>
              <a:defRPr sz="3000" b="1">
                <a:solidFill>
                  <a:srgbClr val="E52F0D"/>
                </a:solidFill>
              </a:defRPr>
            </a:pPr>
            <a:r>
              <a:t>Volunteers</a:t>
            </a:r>
          </a:p>
          <a:p>
            <a:pPr>
              <a:defRPr sz="3000" b="1">
                <a:solidFill>
                  <a:srgbClr val="E52F0D"/>
                </a:solidFill>
              </a:defRPr>
            </a:pPr>
            <a:endParaRPr/>
          </a:p>
          <a:p>
            <a:pPr>
              <a:spcBef>
                <a:spcPts val="300"/>
              </a:spcBef>
              <a:defRPr sz="3000" b="1"/>
            </a:pPr>
            <a:r>
              <a:t>Please bring…</a:t>
            </a:r>
          </a:p>
          <a:p>
            <a:pPr>
              <a:defRPr sz="3000" b="1">
                <a:solidFill>
                  <a:srgbClr val="E52F0D"/>
                </a:solidFill>
              </a:defRPr>
            </a:pPr>
            <a:endParaRPr/>
          </a:p>
          <a:p>
            <a:pPr>
              <a:defRPr sz="2400" b="1"/>
            </a:pPr>
            <a:r>
              <a:rPr u="sng"/>
              <a:t> </a:t>
            </a:r>
          </a:p>
        </p:txBody>
      </p:sp>
      <p:sp>
        <p:nvSpPr>
          <p:cNvPr id="431" name="Shape 431"/>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39</a:t>
            </a:fld>
            <a:endParaRPr/>
          </a:p>
        </p:txBody>
      </p:sp>
      <p:sp>
        <p:nvSpPr>
          <p:cNvPr id="432" name="Shape 432"/>
          <p:cNvSpPr>
            <a:spLocks noGrp="1"/>
          </p:cNvSpPr>
          <p:nvPr>
            <p:ph type="body" idx="1"/>
          </p:nvPr>
        </p:nvSpPr>
        <p:spPr>
          <a:xfrm>
            <a:off x="5131736" y="1182947"/>
            <a:ext cx="6378825" cy="5311366"/>
          </a:xfrm>
          <a:prstGeom prst="rect">
            <a:avLst/>
          </a:prstGeom>
        </p:spPr>
        <p:txBody>
          <a:bodyPr>
            <a:noAutofit/>
          </a:bodyPr>
          <a:lstStyle/>
          <a:p>
            <a:pPr marL="195942" indent="-195942">
              <a:lnSpc>
                <a:spcPct val="90000"/>
              </a:lnSpc>
              <a:defRPr sz="2400"/>
            </a:pPr>
            <a:r>
              <a:rPr dirty="0"/>
              <a:t>A </a:t>
            </a:r>
            <a:r>
              <a:rPr b="1" dirty="0"/>
              <a:t>sweater</a:t>
            </a:r>
            <a:r>
              <a:rPr dirty="0"/>
              <a:t>, if you are cold-natured</a:t>
            </a:r>
          </a:p>
          <a:p>
            <a:pPr marL="195942" indent="-195942">
              <a:lnSpc>
                <a:spcPct val="90000"/>
              </a:lnSpc>
              <a:defRPr sz="2400"/>
            </a:pPr>
            <a:r>
              <a:rPr b="1" dirty="0"/>
              <a:t>Something to read</a:t>
            </a:r>
            <a:r>
              <a:rPr dirty="0"/>
              <a:t>, because there are times when the traffic in the pantry is slow</a:t>
            </a:r>
          </a:p>
          <a:p>
            <a:pPr marL="195942" indent="-195942">
              <a:lnSpc>
                <a:spcPct val="90000"/>
              </a:lnSpc>
              <a:defRPr sz="2400"/>
            </a:pPr>
            <a:r>
              <a:rPr dirty="0"/>
              <a:t>You may </a:t>
            </a:r>
            <a:r>
              <a:rPr b="1" dirty="0"/>
              <a:t>use the laptop to complete other training modules</a:t>
            </a:r>
            <a:r>
              <a:rPr dirty="0"/>
              <a:t>, but not for personal use</a:t>
            </a:r>
          </a:p>
          <a:p>
            <a:pPr marL="0" indent="0">
              <a:lnSpc>
                <a:spcPct val="90000"/>
              </a:lnSpc>
              <a:buSzTx/>
              <a:buNone/>
              <a:defRPr sz="2400" i="1"/>
            </a:pPr>
            <a:br>
              <a:rPr dirty="0"/>
            </a:br>
            <a:r>
              <a:rPr dirty="0"/>
              <a:t>Make sure you review the Pantry Policy book</a:t>
            </a:r>
            <a:r>
              <a:rPr lang="en-US" dirty="0"/>
              <a:t>—this is a white 3-ring binder located on the table in the pantry</a:t>
            </a:r>
            <a:endParaRPr dirty="0"/>
          </a:p>
        </p:txBody>
      </p:sp>
      <p:sp>
        <p:nvSpPr>
          <p:cNvPr id="433" name="Shape 433"/>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Shape 139"/>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140" name="Shape 140"/>
          <p:cNvSpPr/>
          <p:nvPr/>
        </p:nvSpPr>
        <p:spPr>
          <a:xfrm flipH="1">
            <a:off x="-198560" y="-1"/>
            <a:ext cx="4784468" cy="6858001"/>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pic>
        <p:nvPicPr>
          <p:cNvPr id="141" name="image5.png"/>
          <p:cNvPicPr>
            <a:picLocks noChangeAspect="1"/>
          </p:cNvPicPr>
          <p:nvPr/>
        </p:nvPicPr>
        <p:blipFill>
          <a:blip r:embed="rId2">
            <a:extLst/>
          </a:blip>
          <a:srcRect l="13511" r="4222"/>
          <a:stretch>
            <a:fillRect/>
          </a:stretch>
        </p:blipFill>
        <p:spPr>
          <a:xfrm>
            <a:off x="893365" y="1771054"/>
            <a:ext cx="3614282" cy="3316081"/>
          </a:xfrm>
          <a:prstGeom prst="rect">
            <a:avLst/>
          </a:prstGeom>
          <a:ln w="12700">
            <a:miter lim="400000"/>
          </a:ln>
        </p:spPr>
      </p:pic>
      <p:sp>
        <p:nvSpPr>
          <p:cNvPr id="142" name="Shape 142"/>
          <p:cNvSpPr>
            <a:spLocks noGrp="1"/>
          </p:cNvSpPr>
          <p:nvPr>
            <p:ph type="title"/>
          </p:nvPr>
        </p:nvSpPr>
        <p:spPr>
          <a:xfrm>
            <a:off x="827087" y="533400"/>
            <a:ext cx="3932239" cy="1600200"/>
          </a:xfrm>
          <a:prstGeom prst="rect">
            <a:avLst/>
          </a:prstGeom>
        </p:spPr>
        <p:txBody>
          <a:bodyPr anchor="t"/>
          <a:lstStyle/>
          <a:p>
            <a:pPr>
              <a:lnSpc>
                <a:spcPct val="100000"/>
              </a:lnSpc>
              <a:defRPr sz="2400"/>
            </a:pPr>
            <a:r>
              <a:t>Where is the</a:t>
            </a:r>
          </a:p>
          <a:p>
            <a:pPr>
              <a:lnSpc>
                <a:spcPct val="100000"/>
              </a:lnSpc>
              <a:defRPr sz="3000" b="1">
                <a:solidFill>
                  <a:srgbClr val="E52F0D"/>
                </a:solidFill>
              </a:defRPr>
            </a:pPr>
            <a:r>
              <a:t>Medical Food Pantry</a:t>
            </a:r>
          </a:p>
          <a:p>
            <a:pPr>
              <a:lnSpc>
                <a:spcPct val="100000"/>
              </a:lnSpc>
              <a:defRPr sz="2400"/>
            </a:pPr>
            <a:r>
              <a:t>located?</a:t>
            </a:r>
          </a:p>
        </p:txBody>
      </p:sp>
      <p:sp>
        <p:nvSpPr>
          <p:cNvPr id="143" name="Shape 143"/>
          <p:cNvSpPr>
            <a:spLocks noGrp="1"/>
          </p:cNvSpPr>
          <p:nvPr>
            <p:ph type="body" sz="half" idx="1"/>
          </p:nvPr>
        </p:nvSpPr>
        <p:spPr>
          <a:xfrm>
            <a:off x="5053260" y="1262881"/>
            <a:ext cx="6289428" cy="4598169"/>
          </a:xfrm>
          <a:prstGeom prst="rect">
            <a:avLst/>
          </a:prstGeom>
        </p:spPr>
        <p:txBody>
          <a:bodyPr>
            <a:noAutofit/>
          </a:bodyPr>
          <a:lstStyle/>
          <a:p>
            <a:pPr marL="0" indent="0">
              <a:buSzTx/>
              <a:buNone/>
              <a:defRPr sz="2400"/>
            </a:pPr>
            <a:r>
              <a:rPr dirty="0"/>
              <a:t>O</a:t>
            </a:r>
            <a:r>
              <a:rPr b="1" dirty="0"/>
              <a:t>n the VMC Campus</a:t>
            </a:r>
            <a:r>
              <a:rPr dirty="0"/>
              <a:t> off </a:t>
            </a:r>
            <a:r>
              <a:rPr dirty="0" err="1"/>
              <a:t>Moye</a:t>
            </a:r>
            <a:r>
              <a:rPr dirty="0"/>
              <a:t> Boulevard</a:t>
            </a:r>
          </a:p>
          <a:p>
            <a:pPr marL="0" indent="0">
              <a:buSzTx/>
              <a:buNone/>
            </a:pPr>
            <a:r>
              <a:rPr dirty="0"/>
              <a:t>It is inside the ECU Health Dental Clinic (white building) at the corner of East Campus Loop and East Gate and next to the Leo Jenkins Cancer Center (where there are two pantry parking spots).</a:t>
            </a:r>
          </a:p>
          <a:p>
            <a:pPr marL="0" indent="0">
              <a:buSzTx/>
              <a:buNone/>
              <a:defRPr sz="1400" b="1"/>
            </a:pPr>
            <a:r>
              <a:rPr dirty="0"/>
              <a:t>The hours of operation are Monday through Friday from 10 am to 6 pm.</a:t>
            </a:r>
          </a:p>
        </p:txBody>
      </p:sp>
      <p:pic>
        <p:nvPicPr>
          <p:cNvPr id="144" name="image4.png"/>
          <p:cNvPicPr>
            <a:picLocks noChangeAspect="1"/>
          </p:cNvPicPr>
          <p:nvPr/>
        </p:nvPicPr>
        <p:blipFill>
          <a:blip r:embed="rId3">
            <a:extLst/>
          </a:blip>
          <a:stretch>
            <a:fillRect/>
          </a:stretch>
        </p:blipFill>
        <p:spPr>
          <a:xfrm>
            <a:off x="2344575" y="3972093"/>
            <a:ext cx="2723212" cy="2225772"/>
          </a:xfrm>
          <a:prstGeom prst="rect">
            <a:avLst/>
          </a:prstGeom>
          <a:ln w="12700">
            <a:miter lim="400000"/>
          </a:ln>
        </p:spPr>
      </p:pic>
      <p:pic>
        <p:nvPicPr>
          <p:cNvPr id="145" name="image7.png"/>
          <p:cNvPicPr>
            <a:picLocks noChangeAspect="1"/>
          </p:cNvPicPr>
          <p:nvPr/>
        </p:nvPicPr>
        <p:blipFill>
          <a:blip r:embed="rId4">
            <a:extLst/>
          </a:blip>
          <a:stretch>
            <a:fillRect/>
          </a:stretch>
        </p:blipFill>
        <p:spPr>
          <a:xfrm>
            <a:off x="5157391" y="4016050"/>
            <a:ext cx="2723212" cy="2116621"/>
          </a:xfrm>
          <a:prstGeom prst="rect">
            <a:avLst/>
          </a:prstGeom>
          <a:ln w="12700">
            <a:miter lim="400000"/>
          </a:ln>
        </p:spPr>
      </p:pic>
      <p:pic>
        <p:nvPicPr>
          <p:cNvPr id="146" name="image6.png"/>
          <p:cNvPicPr>
            <a:picLocks noChangeAspect="1"/>
          </p:cNvPicPr>
          <p:nvPr/>
        </p:nvPicPr>
        <p:blipFill>
          <a:blip r:embed="rId5">
            <a:extLst/>
          </a:blip>
          <a:srcRect l="13079" r="15380"/>
          <a:stretch>
            <a:fillRect/>
          </a:stretch>
        </p:blipFill>
        <p:spPr>
          <a:xfrm>
            <a:off x="7532661" y="3987838"/>
            <a:ext cx="2110584" cy="1939815"/>
          </a:xfrm>
          <a:prstGeom prst="rect">
            <a:avLst/>
          </a:prstGeom>
          <a:ln w="12700">
            <a:miter lim="400000"/>
          </a:ln>
        </p:spPr>
      </p:pic>
      <p:sp>
        <p:nvSpPr>
          <p:cNvPr id="147" name="Shape 147"/>
          <p:cNvSpPr>
            <a:spLocks noGrp="1"/>
          </p:cNvSpPr>
          <p:nvPr>
            <p:ph type="sldNum" sz="quarter" idx="2"/>
          </p:nvPr>
        </p:nvSpPr>
        <p:spPr>
          <a:xfrm>
            <a:off x="11169739" y="6404292"/>
            <a:ext cx="184061" cy="26924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a:t>
            </a:fld>
            <a:endParaRPr/>
          </a:p>
        </p:txBody>
      </p:sp>
      <p:sp>
        <p:nvSpPr>
          <p:cNvPr id="148" name="Shape 148"/>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pic>
        <p:nvPicPr>
          <p:cNvPr id="2" name="Picture 1">
            <a:extLst>
              <a:ext uri="{FF2B5EF4-FFF2-40B4-BE49-F238E27FC236}">
                <a16:creationId xmlns:a16="http://schemas.microsoft.com/office/drawing/2014/main" id="{996BA614-8D9C-4803-8AE7-521FFFAC0925}"/>
              </a:ext>
            </a:extLst>
          </p:cNvPr>
          <p:cNvPicPr>
            <a:picLocks noChangeAspect="1"/>
          </p:cNvPicPr>
          <p:nvPr/>
        </p:nvPicPr>
        <p:blipFill>
          <a:blip r:embed="rId6"/>
          <a:stretch>
            <a:fillRect/>
          </a:stretch>
        </p:blipFill>
        <p:spPr>
          <a:xfrm>
            <a:off x="9721506" y="5000857"/>
            <a:ext cx="2322213" cy="1737360"/>
          </a:xfrm>
          <a:prstGeom prst="rect">
            <a:avLst/>
          </a:prstGeom>
        </p:spPr>
      </p:pic>
    </p:spTree>
  </p:cSld>
  <p:clrMapOvr>
    <a:masterClrMapping/>
  </p:clrMapOvr>
  <p:transition spd="slow"/>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5" name="Shape 435"/>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436" name="Shape 436"/>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a:extLst>
            <a:ext uri="{C572A759-6A51-4108-AA02-DFA0A04FC94B}">
              <ma14:wrappingTextBoxFlag xmlns:ma14="http://schemas.microsoft.com/office/mac/drawingml/2011/main" xmlns="" val="1"/>
            </a:ext>
          </a:extLst>
        </p:spPr>
        <p:txBody>
          <a:bodyPr lIns="45719" rIns="45719" anchor="ctr"/>
          <a:lstStyle/>
          <a:p>
            <a:pPr>
              <a:lnSpc>
                <a:spcPct val="90000"/>
              </a:lnSpc>
              <a:spcBef>
                <a:spcPts val="300"/>
              </a:spcBef>
              <a:defRPr sz="2400"/>
            </a:pPr>
            <a:endParaRPr/>
          </a:p>
        </p:txBody>
      </p:sp>
      <p:sp>
        <p:nvSpPr>
          <p:cNvPr id="437" name="Shape 43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40</a:t>
            </a:fld>
            <a:endParaRPr/>
          </a:p>
        </p:txBody>
      </p:sp>
      <p:sp>
        <p:nvSpPr>
          <p:cNvPr id="438" name="Shape 438"/>
          <p:cNvSpPr>
            <a:spLocks noGrp="1"/>
          </p:cNvSpPr>
          <p:nvPr>
            <p:ph type="title"/>
          </p:nvPr>
        </p:nvSpPr>
        <p:spPr>
          <a:xfrm>
            <a:off x="839787" y="533400"/>
            <a:ext cx="3993242" cy="4838270"/>
          </a:xfrm>
          <a:prstGeom prst="rect">
            <a:avLst/>
          </a:prstGeom>
        </p:spPr>
        <p:txBody>
          <a:bodyPr anchor="t">
            <a:noAutofit/>
          </a:bodyPr>
          <a:lstStyle/>
          <a:p>
            <a:pPr>
              <a:defRPr sz="2400"/>
            </a:pPr>
            <a:r>
              <a:rPr b="1"/>
              <a:t>Medical </a:t>
            </a:r>
            <a:r>
              <a:t>Food Pantry</a:t>
            </a:r>
          </a:p>
          <a:p>
            <a:pPr>
              <a:defRPr sz="3000" b="1">
                <a:solidFill>
                  <a:srgbClr val="E52F0D"/>
                </a:solidFill>
              </a:defRPr>
            </a:pPr>
            <a:r>
              <a:t>Volunteers</a:t>
            </a:r>
          </a:p>
          <a:p>
            <a:pPr>
              <a:defRPr sz="3000" b="1">
                <a:solidFill>
                  <a:srgbClr val="FFFFFF"/>
                </a:solidFill>
              </a:defRPr>
            </a:pPr>
            <a:endParaRPr/>
          </a:p>
          <a:p>
            <a:pPr>
              <a:defRPr sz="3000" b="1"/>
            </a:pPr>
            <a:r>
              <a:t>Dress Code</a:t>
            </a:r>
          </a:p>
        </p:txBody>
      </p:sp>
      <p:pic>
        <p:nvPicPr>
          <p:cNvPr id="439" name="image1.png"/>
          <p:cNvPicPr>
            <a:picLocks noChangeAspect="1"/>
          </p:cNvPicPr>
          <p:nvPr/>
        </p:nvPicPr>
        <p:blipFill>
          <a:blip r:embed="rId2">
            <a:extLst/>
          </a:blip>
          <a:stretch>
            <a:fillRect/>
          </a:stretch>
        </p:blipFill>
        <p:spPr>
          <a:xfrm>
            <a:off x="703578" y="3581218"/>
            <a:ext cx="2338175" cy="1309379"/>
          </a:xfrm>
          <a:prstGeom prst="rect">
            <a:avLst/>
          </a:prstGeom>
          <a:ln w="12700">
            <a:miter lim="400000"/>
          </a:ln>
        </p:spPr>
      </p:pic>
      <p:grpSp>
        <p:nvGrpSpPr>
          <p:cNvPr id="452" name="Group 452"/>
          <p:cNvGrpSpPr/>
          <p:nvPr/>
        </p:nvGrpSpPr>
        <p:grpSpPr>
          <a:xfrm>
            <a:off x="5109117" y="1040054"/>
            <a:ext cx="6089651" cy="5572126"/>
            <a:chOff x="0" y="0"/>
            <a:chExt cx="6089650" cy="5572125"/>
          </a:xfrm>
        </p:grpSpPr>
        <p:grpSp>
          <p:nvGrpSpPr>
            <p:cNvPr id="442" name="Group 442"/>
            <p:cNvGrpSpPr/>
            <p:nvPr/>
          </p:nvGrpSpPr>
          <p:grpSpPr>
            <a:xfrm>
              <a:off x="0" y="0"/>
              <a:ext cx="6089650" cy="1301687"/>
              <a:chOff x="0" y="0"/>
              <a:chExt cx="6089650" cy="1301686"/>
            </a:xfrm>
          </p:grpSpPr>
          <p:sp>
            <p:nvSpPr>
              <p:cNvPr id="440" name="Shape 440"/>
              <p:cNvSpPr/>
              <p:nvPr/>
            </p:nvSpPr>
            <p:spPr>
              <a:xfrm>
                <a:off x="0" y="0"/>
                <a:ext cx="6089650" cy="1301687"/>
              </a:xfrm>
              <a:prstGeom prst="roundRect">
                <a:avLst>
                  <a:gd name="adj" fmla="val 7500"/>
                </a:avLst>
              </a:prstGeom>
              <a:gradFill flip="none" rotWithShape="1">
                <a:gsLst>
                  <a:gs pos="0">
                    <a:srgbClr val="F18C54"/>
                  </a:gs>
                  <a:gs pos="50000">
                    <a:srgbClr val="F67B28"/>
                  </a:gs>
                  <a:gs pos="100000">
                    <a:srgbClr val="E46B1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49">
                    <a:solidFill>
                      <a:srgbClr val="FFFFFF"/>
                    </a:solidFill>
                  </a:defRPr>
                </a:pPr>
                <a:endParaRPr/>
              </a:p>
            </p:txBody>
          </p:sp>
          <p:sp>
            <p:nvSpPr>
              <p:cNvPr id="441" name="Shape 441"/>
              <p:cNvSpPr/>
              <p:nvPr/>
            </p:nvSpPr>
            <p:spPr>
              <a:xfrm>
                <a:off x="28564" y="166973"/>
                <a:ext cx="6032522" cy="9677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lgn="ctr">
                  <a:defRPr sz="2000">
                    <a:solidFill>
                      <a:srgbClr val="FFFFFF"/>
                    </a:solidFill>
                  </a:defRPr>
                </a:pPr>
                <a:r>
                  <a:rPr b="1"/>
                  <a:t>Casual &amp; Respectful </a:t>
                </a:r>
                <a:r>
                  <a:t>– volunteer t-shirt or similar shirt; long pants or shorts at appropriate length; </a:t>
                </a:r>
                <a:br/>
                <a:r>
                  <a:t>no tank tops, spaghetti straps, or cut offs</a:t>
                </a:r>
              </a:p>
            </p:txBody>
          </p:sp>
        </p:grpSp>
        <p:grpSp>
          <p:nvGrpSpPr>
            <p:cNvPr id="445" name="Group 445"/>
            <p:cNvGrpSpPr/>
            <p:nvPr/>
          </p:nvGrpSpPr>
          <p:grpSpPr>
            <a:xfrm>
              <a:off x="0" y="1423479"/>
              <a:ext cx="6089650" cy="1301687"/>
              <a:chOff x="0" y="0"/>
              <a:chExt cx="6089650" cy="1301686"/>
            </a:xfrm>
          </p:grpSpPr>
          <p:sp>
            <p:nvSpPr>
              <p:cNvPr id="443" name="Shape 443"/>
              <p:cNvSpPr/>
              <p:nvPr/>
            </p:nvSpPr>
            <p:spPr>
              <a:xfrm>
                <a:off x="0" y="0"/>
                <a:ext cx="6089650" cy="1301687"/>
              </a:xfrm>
              <a:prstGeom prst="roundRect">
                <a:avLst>
                  <a:gd name="adj" fmla="val 7500"/>
                </a:avLst>
              </a:prstGeom>
              <a:gradFill flip="none" rotWithShape="1">
                <a:gsLst>
                  <a:gs pos="0">
                    <a:srgbClr val="A36D5D"/>
                  </a:gs>
                  <a:gs pos="50000">
                    <a:srgbClr val="9B573E"/>
                  </a:gs>
                  <a:gs pos="100000">
                    <a:srgbClr val="8C4B33"/>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49">
                    <a:solidFill>
                      <a:srgbClr val="FFFFFF"/>
                    </a:solidFill>
                  </a:defRPr>
                </a:pPr>
                <a:endParaRPr/>
              </a:p>
            </p:txBody>
          </p:sp>
          <p:sp>
            <p:nvSpPr>
              <p:cNvPr id="444" name="Shape 444"/>
              <p:cNvSpPr/>
              <p:nvPr/>
            </p:nvSpPr>
            <p:spPr>
              <a:xfrm>
                <a:off x="28564" y="459073"/>
                <a:ext cx="6032522" cy="3835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lvl1pPr algn="ctr">
                  <a:defRPr sz="2000">
                    <a:solidFill>
                      <a:srgbClr val="FFFFFF"/>
                    </a:solidFill>
                  </a:defRPr>
                </a:lvl1pPr>
              </a:lstStyle>
              <a:p>
                <a:r>
                  <a:t>Shoes – no open-toed, high heels, or sandals</a:t>
                </a:r>
              </a:p>
            </p:txBody>
          </p:sp>
        </p:grpSp>
        <p:grpSp>
          <p:nvGrpSpPr>
            <p:cNvPr id="448" name="Group 448"/>
            <p:cNvGrpSpPr/>
            <p:nvPr/>
          </p:nvGrpSpPr>
          <p:grpSpPr>
            <a:xfrm>
              <a:off x="0" y="2846959"/>
              <a:ext cx="6089650" cy="1301687"/>
              <a:chOff x="0" y="0"/>
              <a:chExt cx="6089650" cy="1301686"/>
            </a:xfrm>
          </p:grpSpPr>
          <p:sp>
            <p:nvSpPr>
              <p:cNvPr id="446" name="Shape 446"/>
              <p:cNvSpPr/>
              <p:nvPr/>
            </p:nvSpPr>
            <p:spPr>
              <a:xfrm>
                <a:off x="0" y="0"/>
                <a:ext cx="6089650" cy="1301687"/>
              </a:xfrm>
              <a:prstGeom prst="roundRect">
                <a:avLst>
                  <a:gd name="adj" fmla="val 7500"/>
                </a:avLst>
              </a:prstGeom>
              <a:gradFill flip="none" rotWithShape="1">
                <a:gsLst>
                  <a:gs pos="0">
                    <a:srgbClr val="A88782"/>
                  </a:gs>
                  <a:gs pos="50000">
                    <a:srgbClr val="A0766F"/>
                  </a:gs>
                  <a:gs pos="100000">
                    <a:srgbClr val="906660"/>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49">
                    <a:solidFill>
                      <a:srgbClr val="FFFFFF"/>
                    </a:solidFill>
                  </a:defRPr>
                </a:pPr>
                <a:endParaRPr/>
              </a:p>
            </p:txBody>
          </p:sp>
          <p:sp>
            <p:nvSpPr>
              <p:cNvPr id="447" name="Shape 447"/>
              <p:cNvSpPr/>
              <p:nvPr/>
            </p:nvSpPr>
            <p:spPr>
              <a:xfrm>
                <a:off x="28564" y="459073"/>
                <a:ext cx="6032522" cy="3835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lgn="ctr">
                  <a:defRPr sz="2000" b="1">
                    <a:solidFill>
                      <a:srgbClr val="FFFFFF"/>
                    </a:solidFill>
                  </a:defRPr>
                </a:pPr>
                <a:r>
                  <a:t>No strong perfumes</a:t>
                </a:r>
                <a:r>
                  <a:rPr b="0"/>
                  <a:t> or lotions</a:t>
                </a:r>
              </a:p>
            </p:txBody>
          </p:sp>
        </p:grpSp>
        <p:grpSp>
          <p:nvGrpSpPr>
            <p:cNvPr id="451" name="Group 451"/>
            <p:cNvGrpSpPr/>
            <p:nvPr/>
          </p:nvGrpSpPr>
          <p:grpSpPr>
            <a:xfrm>
              <a:off x="0" y="4270438"/>
              <a:ext cx="6089650" cy="1301687"/>
              <a:chOff x="0" y="0"/>
              <a:chExt cx="6089650" cy="1301686"/>
            </a:xfrm>
          </p:grpSpPr>
          <p:sp>
            <p:nvSpPr>
              <p:cNvPr id="449" name="Shape 449"/>
              <p:cNvSpPr/>
              <p:nvPr/>
            </p:nvSpPr>
            <p:spPr>
              <a:xfrm>
                <a:off x="0" y="0"/>
                <a:ext cx="6089650" cy="1301687"/>
              </a:xfrm>
              <a:prstGeom prst="roundRect">
                <a:avLst>
                  <a:gd name="adj" fmla="val 7500"/>
                </a:avLst>
              </a:prstGeom>
              <a:gradFill flip="none" rotWithShape="1">
                <a:gsLst>
                  <a:gs pos="0">
                    <a:srgbClr val="AFAFAF"/>
                  </a:gs>
                  <a:gs pos="50000">
                    <a:schemeClr val="accent3"/>
                  </a:gs>
                  <a:gs pos="100000">
                    <a:srgbClr val="929292"/>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2049">
                    <a:solidFill>
                      <a:srgbClr val="FFFFFF"/>
                    </a:solidFill>
                  </a:defRPr>
                </a:pPr>
                <a:endParaRPr/>
              </a:p>
            </p:txBody>
          </p:sp>
          <p:sp>
            <p:nvSpPr>
              <p:cNvPr id="450" name="Shape 450"/>
              <p:cNvSpPr/>
              <p:nvPr/>
            </p:nvSpPr>
            <p:spPr>
              <a:xfrm>
                <a:off x="28564" y="465423"/>
                <a:ext cx="6032522" cy="37084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spAutoFit/>
              </a:bodyPr>
              <a:lstStyle/>
              <a:p>
                <a:pPr algn="ctr">
                  <a:defRPr sz="1900" b="1"/>
                </a:pPr>
                <a:r>
                  <a:rPr b="0"/>
                  <a:t>Long earrings or necklaces are</a:t>
                </a:r>
                <a:r>
                  <a:t> not recommended</a:t>
                </a:r>
              </a:p>
            </p:txBody>
          </p:sp>
        </p:grpSp>
      </p:grpSp>
      <p:sp>
        <p:nvSpPr>
          <p:cNvPr id="453" name="Shape 453"/>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5" name="Shape 455"/>
          <p:cNvSpPr/>
          <p:nvPr/>
        </p:nvSpPr>
        <p:spPr>
          <a:xfrm>
            <a:off x="-1" y="-6350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456" name="Shape 456"/>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a:extLst>
            <a:ext uri="{C572A759-6A51-4108-AA02-DFA0A04FC94B}">
              <ma14:wrappingTextBoxFlag xmlns:ma14="http://schemas.microsoft.com/office/mac/drawingml/2011/main" xmlns="" val="1"/>
            </a:ext>
          </a:extLst>
        </p:spPr>
        <p:txBody>
          <a:bodyPr lIns="45719" rIns="45719" anchor="ctr"/>
          <a:lstStyle/>
          <a:p>
            <a:pPr>
              <a:lnSpc>
                <a:spcPct val="90000"/>
              </a:lnSpc>
              <a:spcBef>
                <a:spcPts val="300"/>
              </a:spcBef>
              <a:defRPr sz="2400"/>
            </a:pPr>
            <a:endParaRPr/>
          </a:p>
        </p:txBody>
      </p:sp>
      <p:sp>
        <p:nvSpPr>
          <p:cNvPr id="457" name="Shape 45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41</a:t>
            </a:fld>
            <a:endParaRPr/>
          </a:p>
        </p:txBody>
      </p:sp>
      <p:sp>
        <p:nvSpPr>
          <p:cNvPr id="458" name="Shape 458"/>
          <p:cNvSpPr>
            <a:spLocks noGrp="1"/>
          </p:cNvSpPr>
          <p:nvPr>
            <p:ph type="title"/>
          </p:nvPr>
        </p:nvSpPr>
        <p:spPr>
          <a:xfrm>
            <a:off x="839787" y="533400"/>
            <a:ext cx="3993242" cy="4838270"/>
          </a:xfrm>
          <a:prstGeom prst="rect">
            <a:avLst/>
          </a:prstGeom>
        </p:spPr>
        <p:txBody>
          <a:bodyPr anchor="t">
            <a:noAutofit/>
          </a:bodyPr>
          <a:lstStyle/>
          <a:p>
            <a:pPr>
              <a:defRPr sz="2400"/>
            </a:pPr>
            <a:r>
              <a:rPr b="1"/>
              <a:t>Medical </a:t>
            </a:r>
            <a:r>
              <a:t>Food Pantry</a:t>
            </a:r>
          </a:p>
          <a:p>
            <a:pPr>
              <a:defRPr sz="3000" b="1">
                <a:solidFill>
                  <a:srgbClr val="E52F0D"/>
                </a:solidFill>
              </a:defRPr>
            </a:pPr>
            <a:r>
              <a:t>Volunteers</a:t>
            </a:r>
          </a:p>
          <a:p>
            <a:pPr>
              <a:defRPr sz="3000" b="1">
                <a:solidFill>
                  <a:srgbClr val="FFFFFF"/>
                </a:solidFill>
              </a:defRPr>
            </a:pPr>
            <a:endParaRPr/>
          </a:p>
          <a:p>
            <a:pPr>
              <a:defRPr sz="3000" b="1"/>
            </a:pPr>
            <a:r>
              <a:t>While you’re </a:t>
            </a:r>
          </a:p>
          <a:p>
            <a:pPr>
              <a:defRPr sz="3000" b="1"/>
            </a:pPr>
            <a:r>
              <a:t>working…</a:t>
            </a:r>
          </a:p>
        </p:txBody>
      </p:sp>
      <p:sp>
        <p:nvSpPr>
          <p:cNvPr id="459" name="Shape 459"/>
          <p:cNvSpPr/>
          <p:nvPr/>
        </p:nvSpPr>
        <p:spPr>
          <a:xfrm>
            <a:off x="413759" y="3810134"/>
            <a:ext cx="2636672" cy="1478946"/>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pPr>
              <a:defRPr sz="1574">
                <a:solidFill>
                  <a:srgbClr val="FFFFFF"/>
                </a:solidFill>
              </a:defRPr>
            </a:pPr>
            <a:r>
              <a:rPr sz="1874"/>
              <a:t>No food or drinks other than water </a:t>
            </a:r>
            <a:r>
              <a:t>are allowed in the lobby  - </a:t>
            </a:r>
          </a:p>
          <a:p>
            <a:pPr>
              <a:defRPr sz="1574">
                <a:solidFill>
                  <a:srgbClr val="FFFFFF"/>
                </a:solidFill>
              </a:defRPr>
            </a:pPr>
            <a:r>
              <a:t>You may bring a snack to eat in the pantry area</a:t>
            </a:r>
          </a:p>
        </p:txBody>
      </p:sp>
      <p:grpSp>
        <p:nvGrpSpPr>
          <p:cNvPr id="474" name="Group 474"/>
          <p:cNvGrpSpPr/>
          <p:nvPr/>
        </p:nvGrpSpPr>
        <p:grpSpPr>
          <a:xfrm>
            <a:off x="609141" y="3416477"/>
            <a:ext cx="11113744" cy="1509969"/>
            <a:chOff x="0" y="0"/>
            <a:chExt cx="11113742" cy="1509968"/>
          </a:xfrm>
        </p:grpSpPr>
        <p:sp>
          <p:nvSpPr>
            <p:cNvPr id="460" name="Shape 460"/>
            <p:cNvSpPr/>
            <p:nvPr/>
          </p:nvSpPr>
          <p:spPr>
            <a:xfrm>
              <a:off x="3049702" y="19892"/>
              <a:ext cx="2640974" cy="1478946"/>
            </a:xfrm>
            <a:prstGeom prst="roundRect">
              <a:avLst>
                <a:gd name="adj" fmla="val 7500"/>
              </a:avLst>
            </a:prstGeom>
            <a:gradFill flip="none" rotWithShape="1">
              <a:gsLst>
                <a:gs pos="0">
                  <a:srgbClr val="F18C54"/>
                </a:gs>
                <a:gs pos="50000">
                  <a:srgbClr val="F67B28"/>
                </a:gs>
                <a:gs pos="100000">
                  <a:srgbClr val="E46B1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1974">
                  <a:solidFill>
                    <a:srgbClr val="FFFFFF"/>
                  </a:solidFill>
                </a:defRPr>
              </a:pPr>
              <a:endParaRPr/>
            </a:p>
          </p:txBody>
        </p:sp>
        <p:sp>
          <p:nvSpPr>
            <p:cNvPr id="461" name="Shape 461"/>
            <p:cNvSpPr/>
            <p:nvPr/>
          </p:nvSpPr>
          <p:spPr>
            <a:xfrm>
              <a:off x="3082157" y="8761"/>
              <a:ext cx="2576064" cy="150120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noAutofit/>
            </a:bodyPr>
            <a:lstStyle/>
            <a:p>
              <a:pPr algn="ctr">
                <a:lnSpc>
                  <a:spcPct val="90000"/>
                </a:lnSpc>
                <a:defRPr>
                  <a:solidFill>
                    <a:srgbClr val="FFFFFF"/>
                  </a:solidFill>
                </a:defRPr>
              </a:pPr>
              <a:r>
                <a:rPr b="1">
                  <a:solidFill>
                    <a:srgbClr val="000000"/>
                  </a:solidFill>
                </a:rPr>
                <a:t>No head phones</a:t>
              </a:r>
              <a:r>
                <a:t> </a:t>
              </a:r>
              <a:r>
                <a:rPr>
                  <a:solidFill>
                    <a:srgbClr val="000000"/>
                  </a:solidFill>
                </a:rPr>
                <a:t>–</a:t>
              </a:r>
              <a:r>
                <a:t> </a:t>
              </a:r>
              <a:br/>
              <a:r>
                <a:t>You may use your</a:t>
              </a:r>
              <a:r>
                <a:rPr>
                  <a:solidFill>
                    <a:srgbClr val="000000"/>
                  </a:solidFill>
                </a:rPr>
                <a:t> </a:t>
              </a:r>
              <a:br>
                <a:rPr>
                  <a:solidFill>
                    <a:srgbClr val="000000"/>
                  </a:solidFill>
                </a:rPr>
              </a:br>
              <a:r>
                <a:rPr sz="1750" b="1">
                  <a:solidFill>
                    <a:srgbClr val="000000"/>
                  </a:solidFill>
                </a:rPr>
                <a:t>cell phone in downtime</a:t>
              </a:r>
              <a:r>
                <a:t> </a:t>
              </a:r>
              <a:br/>
              <a:r>
                <a:t>as long as </a:t>
              </a:r>
              <a:br/>
              <a:r>
                <a:rPr b="1">
                  <a:solidFill>
                    <a:srgbClr val="000000"/>
                  </a:solidFill>
                </a:rPr>
                <a:t>sound is turned off</a:t>
              </a:r>
            </a:p>
          </p:txBody>
        </p:sp>
        <p:grpSp>
          <p:nvGrpSpPr>
            <p:cNvPr id="464" name="Group 464"/>
            <p:cNvGrpSpPr/>
            <p:nvPr/>
          </p:nvGrpSpPr>
          <p:grpSpPr>
            <a:xfrm>
              <a:off x="6003036" y="1312"/>
              <a:ext cx="2158242" cy="1501208"/>
              <a:chOff x="0" y="0"/>
              <a:chExt cx="2158240" cy="1501206"/>
            </a:xfrm>
          </p:grpSpPr>
          <p:sp>
            <p:nvSpPr>
              <p:cNvPr id="462" name="Shape 462"/>
              <p:cNvSpPr/>
              <p:nvPr/>
            </p:nvSpPr>
            <p:spPr>
              <a:xfrm>
                <a:off x="0" y="0"/>
                <a:ext cx="2158241" cy="1501207"/>
              </a:xfrm>
              <a:prstGeom prst="roundRect">
                <a:avLst>
                  <a:gd name="adj" fmla="val 6038"/>
                </a:avLst>
              </a:prstGeom>
              <a:gradFill flip="none" rotWithShape="1">
                <a:gsLst>
                  <a:gs pos="0">
                    <a:srgbClr val="F18C54"/>
                  </a:gs>
                  <a:gs pos="50000">
                    <a:srgbClr val="F67B28"/>
                  </a:gs>
                  <a:gs pos="100000">
                    <a:srgbClr val="E46B1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lgn="ctr">
                  <a:defRPr sz="1974">
                    <a:solidFill>
                      <a:srgbClr val="FFFFFF"/>
                    </a:solidFill>
                  </a:defRPr>
                </a:pPr>
                <a:endParaRPr/>
              </a:p>
            </p:txBody>
          </p:sp>
          <p:sp>
            <p:nvSpPr>
              <p:cNvPr id="463" name="Shape 463"/>
              <p:cNvSpPr/>
              <p:nvPr/>
            </p:nvSpPr>
            <p:spPr>
              <a:xfrm>
                <a:off x="235844" y="368337"/>
                <a:ext cx="1663294" cy="8080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noAutofit/>
              </a:bodyPr>
              <a:lstStyle/>
              <a:p>
                <a:pPr algn="ctr">
                  <a:lnSpc>
                    <a:spcPct val="90000"/>
                  </a:lnSpc>
                  <a:defRPr>
                    <a:solidFill>
                      <a:srgbClr val="FFFFFF"/>
                    </a:solidFill>
                  </a:defRPr>
                </a:pPr>
                <a:r>
                  <a:rPr b="1">
                    <a:solidFill>
                      <a:srgbClr val="000000"/>
                    </a:solidFill>
                  </a:rPr>
                  <a:t>Do not bring</a:t>
                </a:r>
                <a:r>
                  <a:t> </a:t>
                </a:r>
              </a:p>
              <a:p>
                <a:pPr algn="ctr">
                  <a:lnSpc>
                    <a:spcPct val="90000"/>
                  </a:lnSpc>
                  <a:defRPr>
                    <a:solidFill>
                      <a:srgbClr val="FFFFFF"/>
                    </a:solidFill>
                  </a:defRPr>
                </a:pPr>
                <a:r>
                  <a:t>valuables </a:t>
                </a:r>
              </a:p>
              <a:p>
                <a:pPr algn="ctr">
                  <a:lnSpc>
                    <a:spcPct val="90000"/>
                  </a:lnSpc>
                  <a:defRPr>
                    <a:solidFill>
                      <a:srgbClr val="FFFFFF"/>
                    </a:solidFill>
                  </a:defRPr>
                </a:pPr>
                <a:r>
                  <a:t>with you!</a:t>
                </a:r>
              </a:p>
            </p:txBody>
          </p:sp>
        </p:grpSp>
        <p:grpSp>
          <p:nvGrpSpPr>
            <p:cNvPr id="467" name="Group 467"/>
            <p:cNvGrpSpPr/>
            <p:nvPr/>
          </p:nvGrpSpPr>
          <p:grpSpPr>
            <a:xfrm>
              <a:off x="8477072" y="0"/>
              <a:ext cx="2636671" cy="1493331"/>
              <a:chOff x="0" y="0"/>
              <a:chExt cx="2636670" cy="1493330"/>
            </a:xfrm>
          </p:grpSpPr>
          <p:sp>
            <p:nvSpPr>
              <p:cNvPr id="465" name="Shape 465"/>
              <p:cNvSpPr/>
              <p:nvPr/>
            </p:nvSpPr>
            <p:spPr>
              <a:xfrm>
                <a:off x="0" y="0"/>
                <a:ext cx="2636671" cy="1493331"/>
              </a:xfrm>
              <a:prstGeom prst="roundRect">
                <a:avLst>
                  <a:gd name="adj" fmla="val 5913"/>
                </a:avLst>
              </a:prstGeom>
              <a:gradFill flip="none" rotWithShape="1">
                <a:gsLst>
                  <a:gs pos="0">
                    <a:schemeClr val="accent2"/>
                  </a:gs>
                  <a:gs pos="50000">
                    <a:schemeClr val="accent2"/>
                  </a:gs>
                  <a:gs pos="100000">
                    <a:schemeClr val="accent2"/>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t">
                <a:noAutofit/>
              </a:bodyPr>
              <a:lstStyle/>
              <a:p>
                <a:endParaRPr/>
              </a:p>
            </p:txBody>
          </p:sp>
          <p:sp>
            <p:nvSpPr>
              <p:cNvPr id="466" name="Shape 466"/>
              <p:cNvSpPr/>
              <p:nvPr/>
            </p:nvSpPr>
            <p:spPr>
              <a:xfrm>
                <a:off x="0" y="165113"/>
                <a:ext cx="2636671" cy="117617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87630" tIns="87630" rIns="87630" bIns="87630" numCol="1" anchor="ctr">
                <a:noAutofit/>
              </a:bodyPr>
              <a:lstStyle/>
              <a:p>
                <a:pPr algn="ctr" defTabSz="1022350">
                  <a:lnSpc>
                    <a:spcPct val="90000"/>
                  </a:lnSpc>
                  <a:defRPr>
                    <a:solidFill>
                      <a:srgbClr val="FFFFFF"/>
                    </a:solidFill>
                  </a:defRPr>
                </a:pPr>
                <a:r>
                  <a:rPr b="1">
                    <a:solidFill>
                      <a:srgbClr val="000000"/>
                    </a:solidFill>
                  </a:rPr>
                  <a:t>Do bring</a:t>
                </a:r>
                <a:r>
                  <a:t> a book </a:t>
                </a:r>
              </a:p>
              <a:p>
                <a:pPr algn="ctr" defTabSz="1022350">
                  <a:lnSpc>
                    <a:spcPct val="90000"/>
                  </a:lnSpc>
                  <a:defRPr>
                    <a:solidFill>
                      <a:srgbClr val="FFFFFF"/>
                    </a:solidFill>
                  </a:defRPr>
                </a:pPr>
                <a:r>
                  <a:t>or study a further training module </a:t>
                </a:r>
                <a:br/>
                <a:r>
                  <a:t>during downtime</a:t>
                </a:r>
              </a:p>
            </p:txBody>
          </p:sp>
        </p:grpSp>
        <p:sp>
          <p:nvSpPr>
            <p:cNvPr id="468" name="Shape 468"/>
            <p:cNvSpPr/>
            <p:nvPr/>
          </p:nvSpPr>
          <p:spPr>
            <a:xfrm>
              <a:off x="5643006" y="480280"/>
              <a:ext cx="492513" cy="492514"/>
            </a:xfrm>
            <a:prstGeom prst="rightArrow">
              <a:avLst>
                <a:gd name="adj1" fmla="val 64000"/>
                <a:gd name="adj2" fmla="val 50000"/>
              </a:avLst>
            </a:prstGeom>
            <a:solidFill>
              <a:schemeClr val="accent4"/>
            </a:solidFill>
            <a:ln w="6350" cap="flat">
              <a:solidFill>
                <a:schemeClr val="accent2"/>
              </a:solidFill>
              <a:prstDash val="solid"/>
              <a:miter lim="800000"/>
            </a:ln>
            <a:effectLst/>
          </p:spPr>
          <p:txBody>
            <a:bodyPr wrap="square" lIns="45719" tIns="45719" rIns="45719" bIns="45719" numCol="1" anchor="ctr">
              <a:noAutofit/>
            </a:bodyPr>
            <a:lstStyle/>
            <a:p>
              <a:endParaRPr/>
            </a:p>
          </p:txBody>
        </p:sp>
        <p:sp>
          <p:nvSpPr>
            <p:cNvPr id="469" name="Shape 469"/>
            <p:cNvSpPr/>
            <p:nvPr/>
          </p:nvSpPr>
          <p:spPr>
            <a:xfrm>
              <a:off x="8101279" y="480280"/>
              <a:ext cx="492514" cy="492514"/>
            </a:xfrm>
            <a:prstGeom prst="rightArrow">
              <a:avLst>
                <a:gd name="adj1" fmla="val 64000"/>
                <a:gd name="adj2" fmla="val 50000"/>
              </a:avLst>
            </a:prstGeom>
            <a:solidFill>
              <a:schemeClr val="accent4"/>
            </a:solidFill>
            <a:ln w="6350" cap="flat">
              <a:solidFill>
                <a:schemeClr val="accent2"/>
              </a:solidFill>
              <a:prstDash val="solid"/>
              <a:miter lim="800000"/>
            </a:ln>
            <a:effectLst/>
          </p:spPr>
          <p:txBody>
            <a:bodyPr wrap="square" lIns="45719" tIns="45719" rIns="45719" bIns="45719" numCol="1" anchor="ctr">
              <a:noAutofit/>
            </a:bodyPr>
            <a:lstStyle/>
            <a:p>
              <a:endParaRPr/>
            </a:p>
          </p:txBody>
        </p:sp>
        <p:grpSp>
          <p:nvGrpSpPr>
            <p:cNvPr id="472" name="Group 472"/>
            <p:cNvGrpSpPr/>
            <p:nvPr/>
          </p:nvGrpSpPr>
          <p:grpSpPr>
            <a:xfrm>
              <a:off x="0" y="27895"/>
              <a:ext cx="2703108" cy="1462941"/>
              <a:chOff x="0" y="0"/>
              <a:chExt cx="2703107" cy="1462939"/>
            </a:xfrm>
          </p:grpSpPr>
          <p:sp>
            <p:nvSpPr>
              <p:cNvPr id="470" name="Shape 470"/>
              <p:cNvSpPr/>
              <p:nvPr/>
            </p:nvSpPr>
            <p:spPr>
              <a:xfrm>
                <a:off x="0" y="0"/>
                <a:ext cx="2703108" cy="1462940"/>
              </a:xfrm>
              <a:prstGeom prst="roundRect">
                <a:avLst>
                  <a:gd name="adj" fmla="val 7760"/>
                </a:avLst>
              </a:prstGeom>
              <a:gradFill flip="none" rotWithShape="1">
                <a:gsLst>
                  <a:gs pos="0">
                    <a:srgbClr val="F18C54"/>
                  </a:gs>
                  <a:gs pos="50000">
                    <a:srgbClr val="F67B28"/>
                  </a:gs>
                  <a:gs pos="100000">
                    <a:srgbClr val="E46B19"/>
                  </a:gs>
                </a:gsLst>
                <a:lin ang="5400000" scaled="0"/>
              </a:gradFill>
              <a:ln w="12700" cap="flat">
                <a:noFill/>
                <a:miter lim="400000"/>
              </a:ln>
              <a:effectLst>
                <a:outerShdw blurRad="63500" dist="19050" dir="5400000" rotWithShape="0">
                  <a:srgbClr val="000000">
                    <a:alpha val="63000"/>
                  </a:srgbClr>
                </a:outerShdw>
              </a:effectLst>
            </p:spPr>
            <p:txBody>
              <a:bodyPr wrap="square" lIns="45719" tIns="45719" rIns="45719" bIns="45719" numCol="1" anchor="ctr">
                <a:noAutofit/>
              </a:bodyPr>
              <a:lstStyle/>
              <a:p>
                <a:pPr>
                  <a:defRPr sz="1974">
                    <a:solidFill>
                      <a:srgbClr val="FFFFFF"/>
                    </a:solidFill>
                  </a:defRPr>
                </a:pPr>
                <a:endParaRPr/>
              </a:p>
            </p:txBody>
          </p:sp>
          <p:sp>
            <p:nvSpPr>
              <p:cNvPr id="471" name="Shape 471"/>
              <p:cNvSpPr/>
              <p:nvPr/>
            </p:nvSpPr>
            <p:spPr>
              <a:xfrm>
                <a:off x="33218" y="37501"/>
                <a:ext cx="2636672" cy="1373035"/>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45719" tIns="45719" rIns="45719" bIns="45719" numCol="1" anchor="ctr">
                <a:noAutofit/>
              </a:bodyPr>
              <a:lstStyle/>
              <a:p>
                <a:pPr algn="ctr">
                  <a:lnSpc>
                    <a:spcPct val="90000"/>
                  </a:lnSpc>
                  <a:defRPr>
                    <a:solidFill>
                      <a:srgbClr val="FFFFFF"/>
                    </a:solidFill>
                  </a:defRPr>
                </a:pPr>
                <a:r>
                  <a:rPr b="1">
                    <a:solidFill>
                      <a:srgbClr val="000000"/>
                    </a:solidFill>
                  </a:rPr>
                  <a:t>No food or drinks </a:t>
                </a:r>
                <a:br>
                  <a:rPr b="1">
                    <a:solidFill>
                      <a:srgbClr val="000000"/>
                    </a:solidFill>
                  </a:rPr>
                </a:br>
                <a:r>
                  <a:t>other than water</a:t>
                </a:r>
                <a:r>
                  <a:rPr b="1">
                    <a:solidFill>
                      <a:srgbClr val="000000"/>
                    </a:solidFill>
                  </a:rPr>
                  <a:t> allowed in the lobby.</a:t>
                </a:r>
              </a:p>
              <a:p>
                <a:pPr algn="ctr">
                  <a:lnSpc>
                    <a:spcPct val="90000"/>
                  </a:lnSpc>
                  <a:defRPr>
                    <a:solidFill>
                      <a:srgbClr val="FFFFFF"/>
                    </a:solidFill>
                  </a:defRPr>
                </a:pPr>
                <a:r>
                  <a:t>You may bring a snack </a:t>
                </a:r>
                <a:br/>
                <a:r>
                  <a:t>to eat in pantry area</a:t>
                </a:r>
              </a:p>
            </p:txBody>
          </p:sp>
        </p:grpSp>
        <p:sp>
          <p:nvSpPr>
            <p:cNvPr id="473" name="Shape 473"/>
            <p:cNvSpPr/>
            <p:nvPr/>
          </p:nvSpPr>
          <p:spPr>
            <a:xfrm>
              <a:off x="2625932" y="480280"/>
              <a:ext cx="492514" cy="492514"/>
            </a:xfrm>
            <a:prstGeom prst="rightArrow">
              <a:avLst>
                <a:gd name="adj1" fmla="val 64000"/>
                <a:gd name="adj2" fmla="val 50000"/>
              </a:avLst>
            </a:prstGeom>
            <a:solidFill>
              <a:schemeClr val="accent4"/>
            </a:solidFill>
            <a:ln w="6350" cap="flat">
              <a:solidFill>
                <a:schemeClr val="accent2"/>
              </a:solidFill>
              <a:prstDash val="solid"/>
              <a:miter lim="800000"/>
            </a:ln>
            <a:effectLst/>
          </p:spPr>
          <p:txBody>
            <a:bodyPr wrap="square" lIns="45719" tIns="45719" rIns="45719" bIns="45719" numCol="1" anchor="ctr">
              <a:noAutofit/>
            </a:bodyPr>
            <a:lstStyle/>
            <a:p>
              <a:endParaRPr/>
            </a:p>
          </p:txBody>
        </p:sp>
      </p:grpSp>
      <p:sp>
        <p:nvSpPr>
          <p:cNvPr id="475" name="Shape 475"/>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7" name="Shape 477"/>
          <p:cNvSpPr/>
          <p:nvPr/>
        </p:nvSpPr>
        <p:spPr>
          <a:xfrm>
            <a:off x="-1" y="-6350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478" name="Shape 478"/>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a:extLst>
            <a:ext uri="{C572A759-6A51-4108-AA02-DFA0A04FC94B}">
              <ma14:wrappingTextBoxFlag xmlns:ma14="http://schemas.microsoft.com/office/mac/drawingml/2011/main" xmlns="" val="1"/>
            </a:ext>
          </a:extLst>
        </p:spPr>
        <p:txBody>
          <a:bodyPr lIns="45719" rIns="45719" anchor="ctr"/>
          <a:lstStyle/>
          <a:p>
            <a:pPr>
              <a:lnSpc>
                <a:spcPct val="90000"/>
              </a:lnSpc>
              <a:spcBef>
                <a:spcPts val="300"/>
              </a:spcBef>
              <a:defRPr sz="2400"/>
            </a:pPr>
            <a:endParaRPr/>
          </a:p>
        </p:txBody>
      </p:sp>
      <p:sp>
        <p:nvSpPr>
          <p:cNvPr id="479" name="Shape 479"/>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42</a:t>
            </a:fld>
            <a:endParaRPr/>
          </a:p>
        </p:txBody>
      </p:sp>
      <p:sp>
        <p:nvSpPr>
          <p:cNvPr id="480" name="Shape 480"/>
          <p:cNvSpPr>
            <a:spLocks noGrp="1"/>
          </p:cNvSpPr>
          <p:nvPr>
            <p:ph type="title"/>
          </p:nvPr>
        </p:nvSpPr>
        <p:spPr>
          <a:xfrm>
            <a:off x="839787" y="533400"/>
            <a:ext cx="3993242" cy="4838270"/>
          </a:xfrm>
          <a:prstGeom prst="rect">
            <a:avLst/>
          </a:prstGeom>
        </p:spPr>
        <p:txBody>
          <a:bodyPr anchor="t">
            <a:noAutofit/>
          </a:bodyPr>
          <a:lstStyle/>
          <a:p>
            <a:pPr>
              <a:defRPr sz="2400"/>
            </a:pPr>
            <a:r>
              <a:rPr b="1" dirty="0"/>
              <a:t>Medical </a:t>
            </a:r>
            <a:r>
              <a:rPr dirty="0"/>
              <a:t>Food Pantry</a:t>
            </a:r>
          </a:p>
          <a:p>
            <a:pPr>
              <a:defRPr sz="3000" b="1">
                <a:solidFill>
                  <a:srgbClr val="E52F0D"/>
                </a:solidFill>
              </a:defRPr>
            </a:pPr>
            <a:r>
              <a:rPr dirty="0"/>
              <a:t>Volunteers</a:t>
            </a:r>
          </a:p>
          <a:p>
            <a:pPr>
              <a:defRPr sz="3000" b="1">
                <a:solidFill>
                  <a:srgbClr val="FFFFFF"/>
                </a:solidFill>
              </a:defRPr>
            </a:pPr>
            <a:endParaRPr dirty="0"/>
          </a:p>
          <a:p>
            <a:pPr>
              <a:defRPr sz="3000" b="1"/>
            </a:pPr>
            <a:r>
              <a:rPr dirty="0"/>
              <a:t>Parking </a:t>
            </a:r>
          </a:p>
          <a:p>
            <a:pPr>
              <a:defRPr sz="3000" b="1"/>
            </a:pPr>
            <a:r>
              <a:rPr dirty="0"/>
              <a:t>Information</a:t>
            </a:r>
          </a:p>
        </p:txBody>
      </p:sp>
      <p:sp>
        <p:nvSpPr>
          <p:cNvPr id="482" name="Shape 482"/>
          <p:cNvSpPr/>
          <p:nvPr/>
        </p:nvSpPr>
        <p:spPr>
          <a:xfrm>
            <a:off x="5160106" y="2904544"/>
            <a:ext cx="3454523" cy="2700704"/>
          </a:xfrm>
          <a:prstGeom prst="roundRect">
            <a:avLst>
              <a:gd name="adj" fmla="val 4107"/>
            </a:avLst>
          </a:prstGeom>
          <a:gradFill>
            <a:gsLst>
              <a:gs pos="0">
                <a:srgbClr val="F18C54"/>
              </a:gs>
              <a:gs pos="50000">
                <a:srgbClr val="F67B28"/>
              </a:gs>
              <a:gs pos="100000">
                <a:srgbClr val="E46B19"/>
              </a:gs>
            </a:gsLst>
            <a:lin ang="5400000"/>
          </a:gradFill>
          <a:ln w="12700">
            <a:miter lim="400000"/>
          </a:ln>
          <a:effectLst>
            <a:outerShdw blurRad="63500" dist="19050" dir="5400000" rotWithShape="0">
              <a:srgbClr val="000000">
                <a:alpha val="63000"/>
              </a:srgbClr>
            </a:outerShdw>
          </a:effectLst>
        </p:spPr>
        <p:txBody>
          <a:bodyPr lIns="45719" rIns="45719" anchor="ctr"/>
          <a:lstStyle/>
          <a:p>
            <a:pPr algn="ctr">
              <a:defRPr sz="1974">
                <a:solidFill>
                  <a:srgbClr val="FFFFFF"/>
                </a:solidFill>
              </a:defRPr>
            </a:pPr>
            <a:endParaRPr/>
          </a:p>
        </p:txBody>
      </p:sp>
      <p:sp>
        <p:nvSpPr>
          <p:cNvPr id="483" name="Shape 483"/>
          <p:cNvSpPr/>
          <p:nvPr/>
        </p:nvSpPr>
        <p:spPr>
          <a:xfrm>
            <a:off x="5407080" y="3021443"/>
            <a:ext cx="3075762" cy="2466905"/>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pPr>
              <a:defRPr sz="2000">
                <a:solidFill>
                  <a:srgbClr val="FFFFFF"/>
                </a:solidFill>
              </a:defRPr>
            </a:pPr>
            <a:r>
              <a:rPr b="1"/>
              <a:t>Community volunteers</a:t>
            </a:r>
            <a:r>
              <a:t>:  </a:t>
            </a:r>
          </a:p>
          <a:p>
            <a:pPr>
              <a:defRPr sz="2000">
                <a:solidFill>
                  <a:srgbClr val="FFFFFF"/>
                </a:solidFill>
              </a:defRPr>
            </a:pPr>
            <a:r>
              <a:t>There are two spaces in front of Leo Jenkins Cancer Center.</a:t>
            </a:r>
          </a:p>
          <a:p>
            <a:pPr>
              <a:defRPr sz="1900">
                <a:solidFill>
                  <a:srgbClr val="FFFFFF"/>
                </a:solidFill>
              </a:defRPr>
            </a:pPr>
            <a:endParaRPr/>
          </a:p>
          <a:p>
            <a:pPr>
              <a:defRPr sz="2000"/>
            </a:pPr>
            <a:r>
              <a:rPr sz="1800" b="1"/>
              <a:t>Note:</a:t>
            </a:r>
            <a:r>
              <a:t> You cannot read parking sign from the street side  </a:t>
            </a:r>
          </a:p>
        </p:txBody>
      </p:sp>
      <p:sp>
        <p:nvSpPr>
          <p:cNvPr id="484" name="Shape 484"/>
          <p:cNvSpPr/>
          <p:nvPr/>
        </p:nvSpPr>
        <p:spPr>
          <a:xfrm>
            <a:off x="5129038" y="1230013"/>
            <a:ext cx="3516658" cy="1462941"/>
          </a:xfrm>
          <a:prstGeom prst="roundRect">
            <a:avLst>
              <a:gd name="adj" fmla="val 7760"/>
            </a:avLst>
          </a:prstGeom>
          <a:gradFill>
            <a:gsLst>
              <a:gs pos="0">
                <a:srgbClr val="F18C54"/>
              </a:gs>
              <a:gs pos="50000">
                <a:srgbClr val="F67B28"/>
              </a:gs>
              <a:gs pos="100000">
                <a:srgbClr val="E46B19"/>
              </a:gs>
            </a:gsLst>
            <a:lin ang="5400000"/>
          </a:gradFill>
          <a:ln w="12700">
            <a:miter lim="400000"/>
          </a:ln>
          <a:effectLst>
            <a:outerShdw blurRad="63500" dist="19050" dir="5400000" rotWithShape="0">
              <a:srgbClr val="000000">
                <a:alpha val="63000"/>
              </a:srgbClr>
            </a:outerShdw>
          </a:effectLst>
        </p:spPr>
        <p:txBody>
          <a:bodyPr lIns="45719" rIns="45719" anchor="ctr"/>
          <a:lstStyle/>
          <a:p>
            <a:pPr>
              <a:defRPr sz="1974">
                <a:solidFill>
                  <a:srgbClr val="FFFFFF"/>
                </a:solidFill>
              </a:defRPr>
            </a:pPr>
            <a:endParaRPr/>
          </a:p>
        </p:txBody>
      </p:sp>
      <p:sp>
        <p:nvSpPr>
          <p:cNvPr id="485" name="Shape 485"/>
          <p:cNvSpPr/>
          <p:nvPr/>
        </p:nvSpPr>
        <p:spPr>
          <a:xfrm>
            <a:off x="5162257" y="1267515"/>
            <a:ext cx="3248070" cy="1373035"/>
          </a:xfrm>
          <a:prstGeom prst="rect">
            <a:avLst/>
          </a:prstGeom>
          <a:ln w="12700">
            <a:miter lim="400000"/>
          </a:ln>
          <a:extLst>
            <a:ext uri="{C572A759-6A51-4108-AA02-DFA0A04FC94B}">
              <ma14:wrappingTextBoxFlag xmlns:ma14="http://schemas.microsoft.com/office/mac/drawingml/2011/main" xmlns="" val="1"/>
            </a:ext>
          </a:extLst>
        </p:spPr>
        <p:txBody>
          <a:bodyPr lIns="45719" rIns="45719" anchor="ctr"/>
          <a:lstStyle/>
          <a:p>
            <a:pPr>
              <a:lnSpc>
                <a:spcPct val="90000"/>
              </a:lnSpc>
              <a:defRPr sz="2000">
                <a:solidFill>
                  <a:srgbClr val="FFFFFF"/>
                </a:solidFill>
              </a:defRPr>
            </a:pPr>
            <a:r>
              <a:t>Volunteers with </a:t>
            </a:r>
            <a:br/>
            <a:r>
              <a:t>ECU or Vidant stickers: </a:t>
            </a:r>
            <a:br/>
            <a:r>
              <a:rPr u="sng"/>
              <a:t>park as allowed</a:t>
            </a:r>
          </a:p>
        </p:txBody>
      </p:sp>
      <p:pic>
        <p:nvPicPr>
          <p:cNvPr id="486" name="image38.png"/>
          <p:cNvPicPr>
            <a:picLocks noChangeAspect="1"/>
          </p:cNvPicPr>
          <p:nvPr/>
        </p:nvPicPr>
        <p:blipFill>
          <a:blip r:embed="rId2">
            <a:extLst/>
          </a:blip>
          <a:stretch>
            <a:fillRect/>
          </a:stretch>
        </p:blipFill>
        <p:spPr>
          <a:xfrm>
            <a:off x="8822890" y="3034469"/>
            <a:ext cx="3289207" cy="2466905"/>
          </a:xfrm>
          <a:prstGeom prst="rect">
            <a:avLst/>
          </a:prstGeom>
          <a:ln w="12700">
            <a:miter lim="400000"/>
          </a:ln>
        </p:spPr>
      </p:pic>
      <p:sp>
        <p:nvSpPr>
          <p:cNvPr id="487" name="Shape 487"/>
          <p:cNvSpPr/>
          <p:nvPr/>
        </p:nvSpPr>
        <p:spPr>
          <a:xfrm>
            <a:off x="8313267" y="3656947"/>
            <a:ext cx="621651" cy="492513"/>
          </a:xfrm>
          <a:prstGeom prst="rightArrow">
            <a:avLst>
              <a:gd name="adj1" fmla="val 64000"/>
              <a:gd name="adj2" fmla="val 50000"/>
            </a:avLst>
          </a:prstGeom>
          <a:solidFill>
            <a:schemeClr val="accent4">
              <a:lumOff val="12500"/>
            </a:schemeClr>
          </a:solidFill>
          <a:ln w="25400">
            <a:solidFill>
              <a:schemeClr val="accent2"/>
            </a:solidFill>
            <a:miter/>
          </a:ln>
        </p:spPr>
        <p:txBody>
          <a:bodyPr lIns="45719" rIns="45719" anchor="ctr"/>
          <a:lstStyle/>
          <a:p>
            <a:endParaRPr/>
          </a:p>
        </p:txBody>
      </p:sp>
      <p:sp>
        <p:nvSpPr>
          <p:cNvPr id="488" name="Shape 488"/>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pic>
        <p:nvPicPr>
          <p:cNvPr id="2" name="Picture 1"/>
          <p:cNvPicPr>
            <a:picLocks noChangeAspect="1"/>
          </p:cNvPicPr>
          <p:nvPr/>
        </p:nvPicPr>
        <p:blipFill rotWithShape="1">
          <a:blip r:embed="rId3"/>
          <a:srcRect l="21929" t="16381" r="3214" b="6031"/>
          <a:stretch/>
        </p:blipFill>
        <p:spPr>
          <a:xfrm>
            <a:off x="147597" y="3429000"/>
            <a:ext cx="4829413" cy="2815621"/>
          </a:xfrm>
          <a:prstGeom prst="rect">
            <a:avLst/>
          </a:prstGeom>
        </p:spPr>
      </p:pic>
      <p:sp>
        <p:nvSpPr>
          <p:cNvPr id="3" name="Down Arrow 2"/>
          <p:cNvSpPr/>
          <p:nvPr/>
        </p:nvSpPr>
        <p:spPr>
          <a:xfrm>
            <a:off x="618309" y="3126377"/>
            <a:ext cx="513805" cy="1402080"/>
          </a:xfrm>
          <a:prstGeom prst="downArrow">
            <a:avLst/>
          </a:prstGeom>
          <a:solidFill>
            <a:schemeClr val="accent2"/>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6" name="Down Arrow 15"/>
          <p:cNvSpPr/>
          <p:nvPr/>
        </p:nvSpPr>
        <p:spPr>
          <a:xfrm>
            <a:off x="1972998" y="3126377"/>
            <a:ext cx="513805" cy="1402080"/>
          </a:xfrm>
          <a:prstGeom prst="downArrow">
            <a:avLst/>
          </a:prstGeom>
          <a:solidFill>
            <a:schemeClr val="accent2"/>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17" name="Down Arrow 16"/>
          <p:cNvSpPr/>
          <p:nvPr/>
        </p:nvSpPr>
        <p:spPr>
          <a:xfrm rot="5400000">
            <a:off x="4999983" y="5484414"/>
            <a:ext cx="513805" cy="1402080"/>
          </a:xfrm>
          <a:prstGeom prst="downArrow">
            <a:avLst/>
          </a:prstGeom>
          <a:solidFill>
            <a:schemeClr val="accent2"/>
          </a:solidFill>
          <a:ln w="12700" cap="flat">
            <a:solidFill>
              <a:schemeClr val="accent1"/>
            </a:solidFill>
            <a:prstDash val="solid"/>
            <a:miter lim="8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ctr">
            <a:spAutoFit/>
          </a:bodyPr>
          <a:lstStyle/>
          <a:p>
            <a:pPr marL="0" marR="0" indent="0" algn="l" defTabSz="914400" rtl="0" fontAlgn="auto" latinLnBrk="0" hangingPunct="0">
              <a:lnSpc>
                <a:spcPct val="100000"/>
              </a:lnSpc>
              <a:spcBef>
                <a:spcPts val="0"/>
              </a:spcBef>
              <a:spcAft>
                <a:spcPts val="0"/>
              </a:spcAft>
              <a:buClrTx/>
              <a:buSzTx/>
              <a:buFontTx/>
              <a:buNone/>
              <a:tabLst/>
            </a:pPr>
            <a:endParaRPr kumimoji="0" lang="en-US" sz="1800" b="0" i="0" u="none" strike="noStrike" cap="none" spc="0" normalizeH="0" baseline="0">
              <a:ln>
                <a:noFill/>
              </a:ln>
              <a:solidFill>
                <a:srgbClr val="000000"/>
              </a:solidFill>
              <a:effectLst/>
              <a:uFillTx/>
              <a:latin typeface="+mn-lt"/>
              <a:ea typeface="+mn-ea"/>
              <a:cs typeface="+mn-cs"/>
              <a:sym typeface="Calibri"/>
            </a:endParaRPr>
          </a:p>
        </p:txBody>
      </p:sp>
      <p:sp>
        <p:nvSpPr>
          <p:cNvPr id="4" name="TextBox 3"/>
          <p:cNvSpPr txBox="1"/>
          <p:nvPr/>
        </p:nvSpPr>
        <p:spPr>
          <a:xfrm>
            <a:off x="374469" y="2756454"/>
            <a:ext cx="914400"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100" b="0" i="0" u="none" strike="noStrike" cap="none" spc="0" normalizeH="0" baseline="0" dirty="0">
                <a:ln>
                  <a:noFill/>
                </a:ln>
                <a:solidFill>
                  <a:srgbClr val="000000"/>
                </a:solidFill>
                <a:effectLst/>
                <a:uFillTx/>
                <a:latin typeface="+mn-lt"/>
                <a:ea typeface="+mn-ea"/>
                <a:cs typeface="+mn-cs"/>
                <a:sym typeface="Calibri"/>
              </a:rPr>
              <a:t>Medical Food Pantry</a:t>
            </a:r>
          </a:p>
        </p:txBody>
      </p:sp>
      <p:sp>
        <p:nvSpPr>
          <p:cNvPr id="19" name="TextBox 18"/>
          <p:cNvSpPr txBox="1"/>
          <p:nvPr/>
        </p:nvSpPr>
        <p:spPr>
          <a:xfrm>
            <a:off x="1750424" y="2756454"/>
            <a:ext cx="914400" cy="43088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lang="en-US" sz="1100" dirty="0"/>
              <a:t>Volunteer Parking</a:t>
            </a:r>
            <a:endParaRPr kumimoji="0" lang="en-US" sz="1100" b="0" i="0" u="none" strike="noStrike" cap="none" spc="0" normalizeH="0" baseline="0" dirty="0">
              <a:ln>
                <a:noFill/>
              </a:ln>
              <a:solidFill>
                <a:srgbClr val="000000"/>
              </a:solidFill>
              <a:effectLst/>
              <a:uFillTx/>
              <a:latin typeface="+mn-lt"/>
              <a:ea typeface="+mn-ea"/>
              <a:cs typeface="+mn-cs"/>
              <a:sym typeface="Calibri"/>
            </a:endParaRPr>
          </a:p>
        </p:txBody>
      </p:sp>
      <p:sp>
        <p:nvSpPr>
          <p:cNvPr id="20" name="TextBox 19"/>
          <p:cNvSpPr txBox="1"/>
          <p:nvPr/>
        </p:nvSpPr>
        <p:spPr>
          <a:xfrm>
            <a:off x="4908490" y="6045229"/>
            <a:ext cx="914400" cy="26160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ctr" defTabSz="914400" rtl="0" fontAlgn="auto" latinLnBrk="0" hangingPunct="0">
              <a:lnSpc>
                <a:spcPct val="100000"/>
              </a:lnSpc>
              <a:spcBef>
                <a:spcPts val="0"/>
              </a:spcBef>
              <a:spcAft>
                <a:spcPts val="0"/>
              </a:spcAft>
              <a:buClrTx/>
              <a:buSzTx/>
              <a:buFontTx/>
              <a:buNone/>
              <a:tabLst/>
            </a:pPr>
            <a:r>
              <a:rPr kumimoji="0" lang="en-US" sz="1100" b="1" i="0" u="none" strike="noStrike" cap="none" spc="0" normalizeH="0" baseline="0" dirty="0" err="1">
                <a:ln>
                  <a:noFill/>
                </a:ln>
                <a:solidFill>
                  <a:schemeClr val="bg1"/>
                </a:solidFill>
                <a:effectLst/>
                <a:uFillTx/>
                <a:latin typeface="+mn-lt"/>
                <a:ea typeface="+mn-ea"/>
                <a:cs typeface="+mn-cs"/>
                <a:sym typeface="Calibri"/>
              </a:rPr>
              <a:t>Moye</a:t>
            </a:r>
            <a:r>
              <a:rPr kumimoji="0" lang="en-US" sz="1100" b="1" i="0" u="none" strike="noStrike" cap="none" spc="0" normalizeH="0" dirty="0">
                <a:ln>
                  <a:noFill/>
                </a:ln>
                <a:solidFill>
                  <a:schemeClr val="bg1"/>
                </a:solidFill>
                <a:effectLst/>
                <a:uFillTx/>
                <a:latin typeface="+mn-lt"/>
                <a:ea typeface="+mn-ea"/>
                <a:cs typeface="+mn-cs"/>
                <a:sym typeface="Calibri"/>
              </a:rPr>
              <a:t> Blvd</a:t>
            </a:r>
            <a:endParaRPr kumimoji="0" lang="en-US" sz="1100" b="1" i="0" u="none" strike="noStrike" cap="none" spc="0" normalizeH="0" baseline="0" dirty="0">
              <a:ln>
                <a:noFill/>
              </a:ln>
              <a:solidFill>
                <a:schemeClr val="bg1"/>
              </a:solidFill>
              <a:effectLst/>
              <a:uFillTx/>
              <a:latin typeface="+mn-lt"/>
              <a:ea typeface="+mn-ea"/>
              <a:cs typeface="+mn-cs"/>
              <a:sym typeface="Calibri"/>
            </a:endParaRPr>
          </a:p>
        </p:txBody>
      </p:sp>
    </p:spTree>
    <p:extLst>
      <p:ext uri="{BB962C8B-B14F-4D97-AF65-F5344CB8AC3E}">
        <p14:creationId xmlns:p14="http://schemas.microsoft.com/office/powerpoint/2010/main" val="211317549"/>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0" name="Shape 490"/>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491" name="Shape 491"/>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a:extLst>
            <a:ext uri="{C572A759-6A51-4108-AA02-DFA0A04FC94B}">
              <ma14:wrappingTextBoxFlag xmlns:ma14="http://schemas.microsoft.com/office/mac/drawingml/2011/main" xmlns="" val="1"/>
            </a:ext>
          </a:extLst>
        </p:spPr>
        <p:txBody>
          <a:bodyPr lIns="45719" rIns="45719" anchor="ctr"/>
          <a:lstStyle/>
          <a:p>
            <a:pPr>
              <a:lnSpc>
                <a:spcPct val="90000"/>
              </a:lnSpc>
              <a:spcBef>
                <a:spcPts val="300"/>
              </a:spcBef>
              <a:defRPr sz="2400"/>
            </a:pPr>
            <a:endParaRPr/>
          </a:p>
        </p:txBody>
      </p:sp>
      <p:sp>
        <p:nvSpPr>
          <p:cNvPr id="492" name="Shape 492"/>
          <p:cNvSpPr>
            <a:spLocks noGrp="1"/>
          </p:cNvSpPr>
          <p:nvPr>
            <p:ph type="title"/>
          </p:nvPr>
        </p:nvSpPr>
        <p:spPr>
          <a:xfrm>
            <a:off x="839787" y="546100"/>
            <a:ext cx="3932239" cy="4505673"/>
          </a:xfrm>
          <a:prstGeom prst="rect">
            <a:avLst/>
          </a:prstGeom>
        </p:spPr>
        <p:txBody>
          <a:bodyPr anchor="t">
            <a:noAutofit/>
          </a:bodyPr>
          <a:lstStyle/>
          <a:p>
            <a:pPr>
              <a:defRPr sz="2400"/>
            </a:pPr>
            <a:r>
              <a:rPr b="1" dirty="0"/>
              <a:t>Medical </a:t>
            </a:r>
            <a:r>
              <a:rPr dirty="0"/>
              <a:t>Food Pantry</a:t>
            </a:r>
          </a:p>
          <a:p>
            <a:pPr>
              <a:defRPr sz="3000" b="1">
                <a:solidFill>
                  <a:srgbClr val="E52F0D"/>
                </a:solidFill>
              </a:defRPr>
            </a:pPr>
            <a:r>
              <a:rPr dirty="0"/>
              <a:t>Volunteers</a:t>
            </a:r>
          </a:p>
          <a:p>
            <a:pPr>
              <a:defRPr sz="3000" b="1">
                <a:solidFill>
                  <a:srgbClr val="E52F0D"/>
                </a:solidFill>
              </a:defRPr>
            </a:pPr>
            <a:endParaRPr dirty="0"/>
          </a:p>
          <a:p>
            <a:pPr>
              <a:spcBef>
                <a:spcPts val="300"/>
              </a:spcBef>
              <a:defRPr sz="3000"/>
            </a:pPr>
            <a:r>
              <a:rPr dirty="0"/>
              <a:t>Important</a:t>
            </a:r>
          </a:p>
          <a:p>
            <a:pPr>
              <a:spcBef>
                <a:spcPts val="300"/>
              </a:spcBef>
              <a:defRPr sz="3000"/>
            </a:pPr>
            <a:r>
              <a:rPr dirty="0"/>
              <a:t>additional</a:t>
            </a:r>
          </a:p>
          <a:p>
            <a:pPr>
              <a:spcBef>
                <a:spcPts val="300"/>
              </a:spcBef>
              <a:defRPr sz="3000" b="1"/>
            </a:pPr>
            <a:r>
              <a:rPr dirty="0"/>
              <a:t>Training Modules</a:t>
            </a:r>
            <a:br>
              <a:rPr lang="en-US" dirty="0"/>
            </a:br>
            <a:br>
              <a:rPr lang="en-US" dirty="0"/>
            </a:br>
            <a:r>
              <a:rPr lang="en-US" dirty="0"/>
              <a:t>(and more to come)</a:t>
            </a:r>
            <a:endParaRPr dirty="0"/>
          </a:p>
          <a:p>
            <a:pPr>
              <a:defRPr sz="3000" b="1">
                <a:solidFill>
                  <a:srgbClr val="E52F0D"/>
                </a:solidFill>
              </a:defRPr>
            </a:pPr>
            <a:endParaRPr dirty="0"/>
          </a:p>
          <a:p>
            <a:pPr>
              <a:defRPr sz="2400" b="1"/>
            </a:pPr>
            <a:r>
              <a:rPr u="sng" dirty="0"/>
              <a:t> </a:t>
            </a:r>
          </a:p>
        </p:txBody>
      </p:sp>
      <p:sp>
        <p:nvSpPr>
          <p:cNvPr id="493" name="Shape 493"/>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43</a:t>
            </a:fld>
            <a:endParaRPr/>
          </a:p>
        </p:txBody>
      </p:sp>
      <p:sp>
        <p:nvSpPr>
          <p:cNvPr id="494" name="Shape 494"/>
          <p:cNvSpPr>
            <a:spLocks noGrp="1"/>
          </p:cNvSpPr>
          <p:nvPr>
            <p:ph type="body" idx="1"/>
          </p:nvPr>
        </p:nvSpPr>
        <p:spPr>
          <a:xfrm>
            <a:off x="5131736" y="1182947"/>
            <a:ext cx="6378825" cy="5311366"/>
          </a:xfrm>
          <a:prstGeom prst="rect">
            <a:avLst/>
          </a:prstGeom>
        </p:spPr>
        <p:txBody>
          <a:bodyPr>
            <a:noAutofit/>
          </a:bodyPr>
          <a:lstStyle/>
          <a:p>
            <a:pPr marL="195942" indent="-195942">
              <a:lnSpc>
                <a:spcPct val="90000"/>
              </a:lnSpc>
              <a:defRPr sz="2400"/>
            </a:pPr>
            <a:r>
              <a:rPr dirty="0"/>
              <a:t>Hea</a:t>
            </a:r>
            <a:r>
              <a:rPr lang="en-US" dirty="0"/>
              <a:t>ling </a:t>
            </a:r>
            <a:r>
              <a:rPr dirty="0"/>
              <a:t> Food Module </a:t>
            </a:r>
          </a:p>
          <a:p>
            <a:pPr marL="685800" lvl="1" indent="-228600">
              <a:lnSpc>
                <a:spcPct val="90000"/>
              </a:lnSpc>
              <a:spcBef>
                <a:spcPts val="500"/>
              </a:spcBef>
            </a:pPr>
            <a:r>
              <a:rPr dirty="0"/>
              <a:t>Volunteers planning to pack bags must complete Healing Food. Others will find it interesting as </a:t>
            </a:r>
            <a:br>
              <a:rPr dirty="0"/>
            </a:br>
            <a:r>
              <a:rPr dirty="0"/>
              <a:t>it </a:t>
            </a:r>
            <a:r>
              <a:rPr b="1" dirty="0"/>
              <a:t>describes the food the Medical Food Pantry </a:t>
            </a:r>
            <a:br>
              <a:rPr b="1" dirty="0"/>
            </a:br>
            <a:r>
              <a:rPr b="1" dirty="0"/>
              <a:t>is providing and why it is important, how to assemble the bags and select recipes, </a:t>
            </a:r>
            <a:r>
              <a:rPr dirty="0"/>
              <a:t>and types of foods to collect during the food drives</a:t>
            </a:r>
            <a:endParaRPr sz="2400" b="1" dirty="0"/>
          </a:p>
          <a:p>
            <a:pPr marL="195942" indent="-195942">
              <a:lnSpc>
                <a:spcPct val="90000"/>
              </a:lnSpc>
              <a:defRPr sz="2400"/>
            </a:pPr>
            <a:r>
              <a:rPr lang="en-US" dirty="0"/>
              <a:t>Is My Patient Hungry or Sick. Food Insecurity for the Clinician</a:t>
            </a:r>
          </a:p>
          <a:p>
            <a:pPr marL="685800" lvl="1" indent="-228600">
              <a:lnSpc>
                <a:spcPct val="90000"/>
              </a:lnSpc>
              <a:spcBef>
                <a:spcPts val="500"/>
              </a:spcBef>
            </a:pPr>
            <a:r>
              <a:rPr lang="en-US" dirty="0"/>
              <a:t>Volunteers interested in learning </a:t>
            </a:r>
            <a:r>
              <a:rPr lang="en-US" b="1" dirty="0"/>
              <a:t>how to define food insecurity and about how our  medical food pantry works </a:t>
            </a:r>
            <a:r>
              <a:rPr lang="en-US" dirty="0"/>
              <a:t>will want to complete this module</a:t>
            </a:r>
            <a:endParaRPr lang="en-US" sz="2400" dirty="0"/>
          </a:p>
          <a:p>
            <a:pPr marL="195942" indent="-195942">
              <a:lnSpc>
                <a:spcPct val="90000"/>
              </a:lnSpc>
              <a:defRPr sz="2400"/>
            </a:pPr>
            <a:r>
              <a:rPr dirty="0"/>
              <a:t>Your Healing Box</a:t>
            </a:r>
          </a:p>
          <a:p>
            <a:pPr marL="685800" lvl="1" indent="-228600">
              <a:lnSpc>
                <a:spcPct val="90000"/>
              </a:lnSpc>
              <a:spcBef>
                <a:spcPts val="500"/>
              </a:spcBef>
            </a:pPr>
            <a:r>
              <a:rPr dirty="0"/>
              <a:t>Nurses and others </a:t>
            </a:r>
            <a:r>
              <a:rPr b="1" dirty="0"/>
              <a:t>providing the vouchers</a:t>
            </a:r>
            <a:r>
              <a:rPr dirty="0"/>
              <a:t> are required to complete this module before distributing vouchers</a:t>
            </a:r>
            <a:r>
              <a:rPr lang="en-US" dirty="0"/>
              <a:t> to best describe the handout you will also review with the patient:  “Making the Most of Your Healing Box”</a:t>
            </a:r>
          </a:p>
          <a:p>
            <a:pPr marL="457200" lvl="1" indent="0">
              <a:lnSpc>
                <a:spcPct val="90000"/>
              </a:lnSpc>
              <a:spcBef>
                <a:spcPts val="500"/>
              </a:spcBef>
              <a:buNone/>
            </a:pPr>
            <a:endParaRPr dirty="0"/>
          </a:p>
        </p:txBody>
      </p:sp>
      <p:sp>
        <p:nvSpPr>
          <p:cNvPr id="495" name="Shape 495"/>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7" name="Shape 497"/>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498" name="Shape 498"/>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a:extLst>
            <a:ext uri="{C572A759-6A51-4108-AA02-DFA0A04FC94B}">
              <ma14:wrappingTextBoxFlag xmlns:ma14="http://schemas.microsoft.com/office/mac/drawingml/2011/main" xmlns="" val="1"/>
            </a:ext>
          </a:extLst>
        </p:spPr>
        <p:txBody>
          <a:bodyPr lIns="45719" rIns="45719" anchor="ctr"/>
          <a:lstStyle/>
          <a:p>
            <a:pPr>
              <a:lnSpc>
                <a:spcPct val="90000"/>
              </a:lnSpc>
              <a:spcBef>
                <a:spcPts val="300"/>
              </a:spcBef>
              <a:defRPr sz="2400"/>
            </a:pPr>
            <a:endParaRPr/>
          </a:p>
        </p:txBody>
      </p:sp>
      <p:sp>
        <p:nvSpPr>
          <p:cNvPr id="499" name="Shape 499"/>
          <p:cNvSpPr>
            <a:spLocks noGrp="1"/>
          </p:cNvSpPr>
          <p:nvPr>
            <p:ph type="title"/>
          </p:nvPr>
        </p:nvSpPr>
        <p:spPr>
          <a:xfrm>
            <a:off x="839787" y="546100"/>
            <a:ext cx="3932239" cy="4505673"/>
          </a:xfrm>
          <a:prstGeom prst="rect">
            <a:avLst/>
          </a:prstGeom>
        </p:spPr>
        <p:txBody>
          <a:bodyPr anchor="t">
            <a:noAutofit/>
          </a:bodyPr>
          <a:lstStyle/>
          <a:p>
            <a:pPr>
              <a:defRPr sz="2400"/>
            </a:pPr>
            <a:r>
              <a:rPr b="1" dirty="0"/>
              <a:t>Medical </a:t>
            </a:r>
            <a:r>
              <a:rPr dirty="0"/>
              <a:t>Food Pantry</a:t>
            </a:r>
          </a:p>
          <a:p>
            <a:pPr>
              <a:defRPr sz="3000" b="1">
                <a:solidFill>
                  <a:srgbClr val="E52F0D"/>
                </a:solidFill>
              </a:defRPr>
            </a:pPr>
            <a:r>
              <a:rPr dirty="0"/>
              <a:t>Volunteers</a:t>
            </a:r>
          </a:p>
          <a:p>
            <a:pPr>
              <a:defRPr sz="3000" b="1">
                <a:solidFill>
                  <a:srgbClr val="E52F0D"/>
                </a:solidFill>
              </a:defRPr>
            </a:pPr>
            <a:endParaRPr dirty="0"/>
          </a:p>
          <a:p>
            <a:pPr>
              <a:spcBef>
                <a:spcPts val="300"/>
              </a:spcBef>
              <a:defRPr sz="3000"/>
            </a:pPr>
            <a:r>
              <a:rPr dirty="0"/>
              <a:t>The Quiz</a:t>
            </a:r>
          </a:p>
          <a:p>
            <a:pPr>
              <a:defRPr sz="3000" b="1">
                <a:solidFill>
                  <a:srgbClr val="E52F0D"/>
                </a:solidFill>
              </a:defRPr>
            </a:pPr>
            <a:endParaRPr dirty="0"/>
          </a:p>
          <a:p>
            <a:pPr>
              <a:defRPr sz="2400" b="1"/>
            </a:pPr>
            <a:r>
              <a:rPr u="sng" dirty="0"/>
              <a:t> </a:t>
            </a:r>
          </a:p>
        </p:txBody>
      </p:sp>
      <p:sp>
        <p:nvSpPr>
          <p:cNvPr id="500" name="Shape 500"/>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44</a:t>
            </a:fld>
            <a:endParaRPr/>
          </a:p>
        </p:txBody>
      </p:sp>
      <p:sp>
        <p:nvSpPr>
          <p:cNvPr id="501" name="Shape 501"/>
          <p:cNvSpPr>
            <a:spLocks noGrp="1"/>
          </p:cNvSpPr>
          <p:nvPr>
            <p:ph type="body" idx="1"/>
          </p:nvPr>
        </p:nvSpPr>
        <p:spPr>
          <a:xfrm>
            <a:off x="5131736" y="1182947"/>
            <a:ext cx="6378825" cy="5311366"/>
          </a:xfrm>
          <a:prstGeom prst="rect">
            <a:avLst/>
          </a:prstGeom>
        </p:spPr>
        <p:txBody>
          <a:bodyPr>
            <a:noAutofit/>
          </a:bodyPr>
          <a:lstStyle/>
          <a:p>
            <a:pPr marL="0" indent="0">
              <a:lnSpc>
                <a:spcPct val="90000"/>
              </a:lnSpc>
              <a:buSzTx/>
              <a:buNone/>
              <a:defRPr sz="2400" b="1"/>
            </a:pPr>
            <a:r>
              <a:rPr dirty="0"/>
              <a:t>Next step</a:t>
            </a:r>
          </a:p>
          <a:p>
            <a:pPr marL="195942" indent="-195942">
              <a:lnSpc>
                <a:spcPct val="90000"/>
              </a:lnSpc>
              <a:defRPr sz="2400"/>
            </a:pPr>
            <a:r>
              <a:rPr dirty="0"/>
              <a:t>To complete this Orientation module you must take the following quiz</a:t>
            </a:r>
          </a:p>
          <a:p>
            <a:pPr marL="195942" indent="-195942">
              <a:lnSpc>
                <a:spcPct val="90000"/>
              </a:lnSpc>
              <a:defRPr sz="2400"/>
            </a:pPr>
            <a:r>
              <a:rPr dirty="0"/>
              <a:t>Questions are set in True/False or </a:t>
            </a:r>
            <a:br>
              <a:rPr dirty="0"/>
            </a:br>
            <a:r>
              <a:rPr dirty="0"/>
              <a:t>Multiple Choice formats</a:t>
            </a:r>
          </a:p>
          <a:p>
            <a:pPr marL="195942" indent="-195942">
              <a:lnSpc>
                <a:spcPct val="90000"/>
              </a:lnSpc>
              <a:defRPr sz="2400"/>
            </a:pPr>
            <a:r>
              <a:rPr dirty="0"/>
              <a:t>You need 8 correct answers.  </a:t>
            </a:r>
          </a:p>
          <a:p>
            <a:pPr marL="195942" indent="-195942">
              <a:lnSpc>
                <a:spcPct val="90000"/>
              </a:lnSpc>
              <a:defRPr sz="2400"/>
            </a:pPr>
            <a:r>
              <a:rPr dirty="0"/>
              <a:t>You may take as many times as needed to pass</a:t>
            </a:r>
            <a:endParaRPr lang="en-US" dirty="0"/>
          </a:p>
          <a:p>
            <a:pPr marL="195942" indent="-195942">
              <a:lnSpc>
                <a:spcPct val="90000"/>
              </a:lnSpc>
              <a:defRPr sz="2400"/>
            </a:pPr>
            <a:r>
              <a:rPr lang="en-US" dirty="0"/>
              <a:t>We welcome your suggestions on how to improve this orientation or other things you would like to learn</a:t>
            </a:r>
            <a:r>
              <a:rPr dirty="0"/>
              <a:t>.</a:t>
            </a:r>
          </a:p>
          <a:p>
            <a:pPr marL="195942" indent="-195942">
              <a:lnSpc>
                <a:spcPct val="90000"/>
              </a:lnSpc>
              <a:defRPr sz="2400"/>
            </a:pPr>
            <a:endParaRPr dirty="0"/>
          </a:p>
          <a:p>
            <a:pPr marL="0" indent="0">
              <a:lnSpc>
                <a:spcPct val="90000"/>
              </a:lnSpc>
              <a:buSzTx/>
              <a:buNone/>
              <a:defRPr sz="2400" u="sng">
                <a:solidFill>
                  <a:srgbClr val="0433FF"/>
                </a:solidFill>
              </a:defRPr>
            </a:pPr>
            <a:r>
              <a:rPr lang="en-US" dirty="0">
                <a:solidFill>
                  <a:schemeClr val="tx1"/>
                </a:solidFill>
              </a:rPr>
              <a:t>Once this Orientation presentation is completed, the quiz will be unlocked and available for testing, in your course.</a:t>
            </a:r>
            <a:endParaRPr dirty="0">
              <a:solidFill>
                <a:schemeClr val="tx1"/>
              </a:solidFill>
            </a:endParaRPr>
          </a:p>
        </p:txBody>
      </p:sp>
      <p:sp>
        <p:nvSpPr>
          <p:cNvPr id="502" name="Shape 502"/>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4" name="Shape 504"/>
          <p:cNvSpPr/>
          <p:nvPr/>
        </p:nvSpPr>
        <p:spPr>
          <a:xfrm>
            <a:off x="394836" y="-1"/>
            <a:ext cx="7789180"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000000"/>
          </a:solidFill>
          <a:ln w="12700">
            <a:miter lim="400000"/>
          </a:ln>
        </p:spPr>
        <p:txBody>
          <a:bodyPr lIns="45719" rIns="45719" anchor="ctr"/>
          <a:lstStyle/>
          <a:p>
            <a:pPr algn="ctr">
              <a:defRPr>
                <a:solidFill>
                  <a:srgbClr val="FFFFFF"/>
                </a:solidFill>
              </a:defRPr>
            </a:pPr>
            <a:endParaRPr/>
          </a:p>
        </p:txBody>
      </p:sp>
      <p:pic>
        <p:nvPicPr>
          <p:cNvPr id="505" name="image1.png"/>
          <p:cNvPicPr>
            <a:picLocks noChangeAspect="1"/>
          </p:cNvPicPr>
          <p:nvPr/>
        </p:nvPicPr>
        <p:blipFill>
          <a:blip r:embed="rId2">
            <a:extLst/>
          </a:blip>
          <a:stretch>
            <a:fillRect/>
          </a:stretch>
        </p:blipFill>
        <p:spPr>
          <a:xfrm>
            <a:off x="8493296" y="4500888"/>
            <a:ext cx="3214548" cy="1800148"/>
          </a:xfrm>
          <a:prstGeom prst="rect">
            <a:avLst/>
          </a:prstGeom>
          <a:ln w="12700">
            <a:miter lim="400000"/>
          </a:ln>
        </p:spPr>
      </p:pic>
      <p:sp>
        <p:nvSpPr>
          <p:cNvPr id="506" name="Shape 506"/>
          <p:cNvSpPr>
            <a:spLocks noGrp="1"/>
          </p:cNvSpPr>
          <p:nvPr>
            <p:ph type="subTitle" sz="quarter" idx="1"/>
          </p:nvPr>
        </p:nvSpPr>
        <p:spPr>
          <a:xfrm>
            <a:off x="9203452" y="6286141"/>
            <a:ext cx="1818386" cy="505543"/>
          </a:xfrm>
          <a:prstGeom prst="rect">
            <a:avLst/>
          </a:prstGeom>
        </p:spPr>
        <p:txBody>
          <a:bodyPr/>
          <a:lstStyle>
            <a:lvl1pPr>
              <a:defRPr sz="1800">
                <a:solidFill>
                  <a:srgbClr val="FFFFFF"/>
                </a:solidFill>
              </a:defRPr>
            </a:lvl1pPr>
          </a:lstStyle>
          <a:p>
            <a:r>
              <a:t>September 2018</a:t>
            </a:r>
          </a:p>
        </p:txBody>
      </p:sp>
      <p:sp>
        <p:nvSpPr>
          <p:cNvPr id="507" name="Shape 507"/>
          <p:cNvSpPr>
            <a:spLocks noGrp="1"/>
          </p:cNvSpPr>
          <p:nvPr>
            <p:ph type="sldNum" sz="quarter" idx="2"/>
          </p:nvPr>
        </p:nvSpPr>
        <p:spPr>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45</a:t>
            </a:fld>
            <a:endParaRPr/>
          </a:p>
        </p:txBody>
      </p:sp>
      <p:sp>
        <p:nvSpPr>
          <p:cNvPr id="508" name="Shape 508"/>
          <p:cNvSpPr/>
          <p:nvPr/>
        </p:nvSpPr>
        <p:spPr>
          <a:xfrm>
            <a:off x="1760965" y="2413423"/>
            <a:ext cx="7363620" cy="1811021"/>
          </a:xfrm>
          <a:prstGeom prst="rect">
            <a:avLst/>
          </a:prstGeom>
          <a:ln w="12700">
            <a:miter lim="400000"/>
          </a:ln>
          <a:extLst>
            <a:ext uri="{C572A759-6A51-4108-AA02-DFA0A04FC94B}">
              <ma14:wrappingTextBoxFlag xmlns:ma14="http://schemas.microsoft.com/office/mac/drawingml/2011/main" xmlns="" val="1"/>
            </a:ext>
          </a:extLst>
        </p:spPr>
        <p:txBody>
          <a:bodyPr lIns="50800" tIns="50800" rIns="50800" bIns="50800" anchor="ctr">
            <a:spAutoFit/>
          </a:bodyPr>
          <a:lstStyle/>
          <a:p>
            <a:pPr>
              <a:lnSpc>
                <a:spcPct val="90000"/>
              </a:lnSpc>
              <a:defRPr sz="7800">
                <a:solidFill>
                  <a:srgbClr val="FFFFFF"/>
                </a:solidFill>
                <a:latin typeface="Calibri Light"/>
                <a:ea typeface="Calibri Light"/>
                <a:cs typeface="Calibri Light"/>
                <a:sym typeface="Calibri Light"/>
              </a:defRPr>
            </a:pPr>
            <a:r>
              <a:rPr>
                <a:latin typeface="Helvetica Light"/>
                <a:ea typeface="Helvetica Light"/>
                <a:cs typeface="Helvetica Light"/>
                <a:sym typeface="Helvetica Light"/>
              </a:rPr>
              <a:t>Thank you</a:t>
            </a:r>
            <a:endParaRPr sz="12000" b="1">
              <a:latin typeface="+mj-lt"/>
              <a:ea typeface="+mj-ea"/>
              <a:cs typeface="+mj-cs"/>
              <a:sym typeface="Helvetica"/>
            </a:endParaRPr>
          </a:p>
          <a:p>
            <a:pPr>
              <a:lnSpc>
                <a:spcPct val="120000"/>
              </a:lnSpc>
              <a:defRPr sz="4200">
                <a:solidFill>
                  <a:srgbClr val="FFFFFF"/>
                </a:solidFill>
                <a:latin typeface="Calibri Light"/>
                <a:ea typeface="Calibri Light"/>
                <a:cs typeface="Calibri Light"/>
                <a:sym typeface="Calibri Light"/>
              </a:defRPr>
            </a:pPr>
            <a:r>
              <a:rPr>
                <a:latin typeface="Helvetica Light"/>
                <a:ea typeface="Helvetica Light"/>
                <a:cs typeface="Helvetica Light"/>
                <a:sym typeface="Helvetica Light"/>
              </a:rPr>
              <a:t>for volunteering!</a:t>
            </a:r>
          </a:p>
        </p:txBody>
      </p:sp>
      <p:pic>
        <p:nvPicPr>
          <p:cNvPr id="509" name="image41.png"/>
          <p:cNvPicPr>
            <a:picLocks noChangeAspect="1"/>
          </p:cNvPicPr>
          <p:nvPr/>
        </p:nvPicPr>
        <p:blipFill>
          <a:blip r:embed="rId3">
            <a:extLst/>
          </a:blip>
          <a:stretch>
            <a:fillRect/>
          </a:stretch>
        </p:blipFill>
        <p:spPr>
          <a:xfrm flipH="1">
            <a:off x="-78154" y="22286"/>
            <a:ext cx="2447664" cy="3954532"/>
          </a:xfrm>
          <a:prstGeom prst="rect">
            <a:avLst/>
          </a:prstGeom>
          <a:ln w="12700">
            <a:miter lim="400000"/>
          </a:ln>
        </p:spPr>
      </p:pic>
      <p:sp>
        <p:nvSpPr>
          <p:cNvPr id="510" name="Shape 510"/>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pic>
        <p:nvPicPr>
          <p:cNvPr id="2" name="Picture 1">
            <a:extLst>
              <a:ext uri="{FF2B5EF4-FFF2-40B4-BE49-F238E27FC236}">
                <a16:creationId xmlns:a16="http://schemas.microsoft.com/office/drawing/2014/main" id="{00378EA4-7DC0-4742-B167-A2180FC1EB44}"/>
              </a:ext>
            </a:extLst>
          </p:cNvPr>
          <p:cNvPicPr>
            <a:picLocks noChangeAspect="1"/>
          </p:cNvPicPr>
          <p:nvPr/>
        </p:nvPicPr>
        <p:blipFill>
          <a:blip r:embed="rId4"/>
          <a:stretch>
            <a:fillRect/>
          </a:stretch>
        </p:blipFill>
        <p:spPr>
          <a:xfrm>
            <a:off x="10176297" y="3115029"/>
            <a:ext cx="1408298" cy="627942"/>
          </a:xfrm>
          <a:prstGeom prst="rect">
            <a:avLst/>
          </a:prstGeom>
        </p:spPr>
      </p:pic>
    </p:spTree>
  </p:cSld>
  <p:clrMapOvr>
    <a:masterClrMapping/>
  </p:clrMapOvr>
  <p:transition spd="slow"/>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 name="Shape 150"/>
          <p:cNvSpPr>
            <a:spLocks noGrp="1"/>
          </p:cNvSpPr>
          <p:nvPr>
            <p:ph type="body" idx="1"/>
          </p:nvPr>
        </p:nvSpPr>
        <p:spPr>
          <a:xfrm>
            <a:off x="5056187" y="1187623"/>
            <a:ext cx="6759180" cy="5732067"/>
          </a:xfrm>
          <a:prstGeom prst="rect">
            <a:avLst/>
          </a:prstGeom>
        </p:spPr>
        <p:txBody>
          <a:bodyPr>
            <a:noAutofit/>
          </a:bodyPr>
          <a:lstStyle/>
          <a:p>
            <a:pPr marL="0" indent="0">
              <a:buClr>
                <a:srgbClr val="000000"/>
              </a:buClr>
              <a:buSzTx/>
              <a:buNone/>
              <a:defRPr sz="2200"/>
            </a:pPr>
            <a:r>
              <a:rPr b="1">
                <a:solidFill>
                  <a:srgbClr val="E52F0D"/>
                </a:solidFill>
              </a:rPr>
              <a:t>To learn the basics:</a:t>
            </a:r>
          </a:p>
          <a:p>
            <a:pPr marL="228599" indent="-228599">
              <a:defRPr sz="2200"/>
            </a:pPr>
            <a:r>
              <a:t>protect patient privacy</a:t>
            </a:r>
          </a:p>
          <a:p>
            <a:pPr marL="228599" indent="-228599">
              <a:defRPr sz="2200"/>
            </a:pPr>
            <a:r>
              <a:t>sign up for a work shift at the pantry</a:t>
            </a:r>
          </a:p>
          <a:p>
            <a:pPr marL="228599" indent="-228599">
              <a:defRPr sz="2200"/>
            </a:pPr>
            <a:r>
              <a:t>trade a patient’s food voucher for the appropriate emergency food bag that meets their diet prescription, and</a:t>
            </a:r>
          </a:p>
          <a:p>
            <a:pPr marL="228599" indent="-228599">
              <a:defRPr sz="2200"/>
            </a:pPr>
            <a:r>
              <a:t>give a 5 minute instruction on how to build a healing box/bag</a:t>
            </a:r>
          </a:p>
          <a:p>
            <a:pPr marL="0" indent="0">
              <a:buSzTx/>
              <a:buNone/>
              <a:defRPr sz="2200" b="1">
                <a:solidFill>
                  <a:srgbClr val="E52F0D"/>
                </a:solidFill>
              </a:defRPr>
            </a:pPr>
            <a:r>
              <a:t>Then a short quiz </a:t>
            </a:r>
            <a:r>
              <a:rPr b="0">
                <a:solidFill>
                  <a:srgbClr val="000000"/>
                </a:solidFill>
              </a:rPr>
              <a:t>to earn the </a:t>
            </a:r>
            <a:r>
              <a:rPr>
                <a:solidFill>
                  <a:srgbClr val="000000"/>
                </a:solidFill>
              </a:rPr>
              <a:t>certificate</a:t>
            </a:r>
            <a:r>
              <a:rPr b="0">
                <a:solidFill>
                  <a:srgbClr val="000000"/>
                </a:solidFill>
              </a:rPr>
              <a:t> that qualifies you to work at the pantry;</a:t>
            </a:r>
          </a:p>
          <a:p>
            <a:pPr marL="228599" indent="-228599">
              <a:defRPr sz="2200"/>
            </a:pPr>
            <a:r>
              <a:t>and qualifies you to take additional modules to prepare you for other needed tasks at the pantry</a:t>
            </a:r>
          </a:p>
        </p:txBody>
      </p:sp>
      <p:sp>
        <p:nvSpPr>
          <p:cNvPr id="151" name="Shape 151"/>
          <p:cNvSpPr/>
          <p:nvPr/>
        </p:nvSpPr>
        <p:spPr>
          <a:xfrm flipH="1">
            <a:off x="0" y="0"/>
            <a:ext cx="4421333"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9" rIns="45719" anchor="ctr"/>
          <a:lstStyle/>
          <a:p>
            <a:pPr algn="ctr">
              <a:defRPr>
                <a:solidFill>
                  <a:srgbClr val="FFFFFF"/>
                </a:solidFill>
              </a:defRPr>
            </a:pPr>
            <a:endParaRPr/>
          </a:p>
        </p:txBody>
      </p:sp>
      <p:sp>
        <p:nvSpPr>
          <p:cNvPr id="152" name="Shape 152"/>
          <p:cNvSpPr>
            <a:spLocks noGrp="1"/>
          </p:cNvSpPr>
          <p:nvPr>
            <p:ph type="title"/>
          </p:nvPr>
        </p:nvSpPr>
        <p:spPr>
          <a:xfrm>
            <a:off x="839787" y="558800"/>
            <a:ext cx="3993242" cy="4838270"/>
          </a:xfrm>
          <a:prstGeom prst="rect">
            <a:avLst/>
          </a:prstGeom>
        </p:spPr>
        <p:txBody>
          <a:bodyPr anchor="t">
            <a:noAutofit/>
          </a:bodyPr>
          <a:lstStyle/>
          <a:p>
            <a:pPr>
              <a:defRPr sz="2400">
                <a:solidFill>
                  <a:srgbClr val="FFFFFF"/>
                </a:solidFill>
              </a:defRPr>
            </a:pPr>
            <a:r>
              <a:t>To be a volunteer, </a:t>
            </a:r>
          </a:p>
          <a:p>
            <a:pPr>
              <a:defRPr sz="2400">
                <a:solidFill>
                  <a:srgbClr val="FFFFFF"/>
                </a:solidFill>
              </a:defRPr>
            </a:pPr>
            <a:r>
              <a:t>we start with an</a:t>
            </a:r>
          </a:p>
          <a:p>
            <a:pPr>
              <a:lnSpc>
                <a:spcPct val="100000"/>
              </a:lnSpc>
              <a:defRPr sz="2400" b="1"/>
            </a:pPr>
            <a:r>
              <a:rPr sz="3000">
                <a:solidFill>
                  <a:srgbClr val="E52F0D"/>
                </a:solidFill>
              </a:rPr>
              <a:t>Orientation Module</a:t>
            </a:r>
            <a:r>
              <a:t> </a:t>
            </a:r>
          </a:p>
          <a:p>
            <a:pPr>
              <a:lnSpc>
                <a:spcPct val="100000"/>
              </a:lnSpc>
              <a:defRPr sz="2400"/>
            </a:pPr>
            <a:endParaRPr/>
          </a:p>
          <a:p>
            <a:pPr>
              <a:lnSpc>
                <a:spcPct val="100000"/>
              </a:lnSpc>
              <a:defRPr sz="2400"/>
            </a:pPr>
            <a:r>
              <a:t> </a:t>
            </a:r>
          </a:p>
          <a:p>
            <a:pPr>
              <a:lnSpc>
                <a:spcPct val="100000"/>
              </a:lnSpc>
              <a:defRPr sz="2400" b="1"/>
            </a:pPr>
            <a:endParaRPr/>
          </a:p>
          <a:p>
            <a:pPr>
              <a:lnSpc>
                <a:spcPct val="100000"/>
              </a:lnSpc>
              <a:defRPr sz="2400" b="1"/>
            </a:pPr>
            <a:r>
              <a:t> </a:t>
            </a:r>
          </a:p>
        </p:txBody>
      </p:sp>
      <p:sp>
        <p:nvSpPr>
          <p:cNvPr id="153" name="Shape 153"/>
          <p:cNvSpPr>
            <a:spLocks noGrp="1"/>
          </p:cNvSpPr>
          <p:nvPr>
            <p:ph type="sldNum" sz="quarter" idx="2"/>
          </p:nvPr>
        </p:nvSpPr>
        <p:spPr>
          <a:xfrm>
            <a:off x="11169739" y="6404292"/>
            <a:ext cx="184061" cy="26924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5</a:t>
            </a:fld>
            <a:endParaRPr/>
          </a:p>
        </p:txBody>
      </p:sp>
      <p:sp>
        <p:nvSpPr>
          <p:cNvPr id="154" name="Shape 154"/>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6" name="image1.png"/>
          <p:cNvPicPr>
            <a:picLocks noChangeAspect="1"/>
          </p:cNvPicPr>
          <p:nvPr/>
        </p:nvPicPr>
        <p:blipFill>
          <a:blip r:embed="rId2">
            <a:extLst/>
          </a:blip>
          <a:stretch>
            <a:fillRect/>
          </a:stretch>
        </p:blipFill>
        <p:spPr>
          <a:xfrm>
            <a:off x="8493296" y="4500888"/>
            <a:ext cx="3214548" cy="1800148"/>
          </a:xfrm>
          <a:prstGeom prst="rect">
            <a:avLst/>
          </a:prstGeom>
          <a:ln w="12700">
            <a:miter lim="400000"/>
          </a:ln>
        </p:spPr>
      </p:pic>
      <p:sp>
        <p:nvSpPr>
          <p:cNvPr id="157" name="Shape 157"/>
          <p:cNvSpPr/>
          <p:nvPr/>
        </p:nvSpPr>
        <p:spPr>
          <a:xfrm>
            <a:off x="394836" y="-1"/>
            <a:ext cx="7789180" cy="6858001"/>
          </a:xfrm>
          <a:custGeom>
            <a:avLst/>
            <a:gdLst/>
            <a:ahLst/>
            <a:cxnLst>
              <a:cxn ang="0">
                <a:pos x="wd2" y="hd2"/>
              </a:cxn>
              <a:cxn ang="5400000">
                <a:pos x="wd2" y="hd2"/>
              </a:cxn>
              <a:cxn ang="10800000">
                <a:pos x="wd2" y="hd2"/>
              </a:cxn>
              <a:cxn ang="16200000">
                <a:pos x="wd2" y="hd2"/>
              </a:cxn>
            </a:cxnLst>
            <a:rect l="0" t="0" r="r" b="b"/>
            <a:pathLst>
              <a:path w="21600" h="21600" extrusionOk="0">
                <a:moveTo>
                  <a:pt x="5328" y="0"/>
                </a:moveTo>
                <a:lnTo>
                  <a:pt x="16272" y="0"/>
                </a:lnTo>
                <a:lnTo>
                  <a:pt x="16400" y="86"/>
                </a:lnTo>
                <a:cubicBezTo>
                  <a:pt x="19518" y="2283"/>
                  <a:pt x="21600" y="6259"/>
                  <a:pt x="21600" y="10800"/>
                </a:cubicBezTo>
                <a:cubicBezTo>
                  <a:pt x="21600" y="15341"/>
                  <a:pt x="19518" y="19317"/>
                  <a:pt x="16400" y="21514"/>
                </a:cubicBezTo>
                <a:lnTo>
                  <a:pt x="16272" y="21600"/>
                </a:lnTo>
                <a:lnTo>
                  <a:pt x="5328" y="21600"/>
                </a:lnTo>
                <a:lnTo>
                  <a:pt x="5200" y="21514"/>
                </a:lnTo>
                <a:cubicBezTo>
                  <a:pt x="2082" y="19317"/>
                  <a:pt x="0" y="15341"/>
                  <a:pt x="0" y="10800"/>
                </a:cubicBezTo>
                <a:cubicBezTo>
                  <a:pt x="0" y="6259"/>
                  <a:pt x="2082" y="2283"/>
                  <a:pt x="5200" y="86"/>
                </a:cubicBezTo>
                <a:close/>
              </a:path>
            </a:pathLst>
          </a:custGeom>
          <a:solidFill>
            <a:srgbClr val="000000"/>
          </a:solidFill>
          <a:ln w="12700">
            <a:miter lim="400000"/>
          </a:ln>
        </p:spPr>
        <p:txBody>
          <a:bodyPr lIns="45719" rIns="45719" anchor="ctr"/>
          <a:lstStyle/>
          <a:p>
            <a:pPr algn="ctr">
              <a:defRPr>
                <a:solidFill>
                  <a:srgbClr val="FFFFFF"/>
                </a:solidFill>
              </a:defRPr>
            </a:pPr>
            <a:endParaRPr/>
          </a:p>
        </p:txBody>
      </p:sp>
      <p:sp>
        <p:nvSpPr>
          <p:cNvPr id="158" name="Shape 158"/>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11, 2018</a:t>
            </a:r>
          </a:p>
        </p:txBody>
      </p:sp>
      <p:sp>
        <p:nvSpPr>
          <p:cNvPr id="159" name="Shape 159"/>
          <p:cNvSpPr>
            <a:spLocks noGrp="1"/>
          </p:cNvSpPr>
          <p:nvPr>
            <p:ph type="sldNum" sz="quarter" idx="2"/>
          </p:nvPr>
        </p:nvSpPr>
        <p:spPr>
          <a:xfrm>
            <a:off x="11169739" y="6404292"/>
            <a:ext cx="184061" cy="26924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6</a:t>
            </a:fld>
            <a:endParaRPr/>
          </a:p>
        </p:txBody>
      </p:sp>
      <p:sp>
        <p:nvSpPr>
          <p:cNvPr id="160" name="Shape 160"/>
          <p:cNvSpPr>
            <a:spLocks noGrp="1"/>
          </p:cNvSpPr>
          <p:nvPr>
            <p:ph type="ctrTitle"/>
          </p:nvPr>
        </p:nvSpPr>
        <p:spPr>
          <a:xfrm>
            <a:off x="1493374" y="1798836"/>
            <a:ext cx="8048560" cy="2245520"/>
          </a:xfrm>
          <a:prstGeom prst="rect">
            <a:avLst/>
          </a:prstGeom>
        </p:spPr>
        <p:txBody>
          <a:bodyPr anchor="t"/>
          <a:lstStyle/>
          <a:p>
            <a:pPr algn="l">
              <a:defRPr sz="5400">
                <a:solidFill>
                  <a:srgbClr val="FFFFFF"/>
                </a:solidFill>
              </a:defRPr>
            </a:pPr>
            <a:r>
              <a:t>Topic 1: </a:t>
            </a:r>
          </a:p>
          <a:p>
            <a:pPr algn="l">
              <a:defRPr sz="5400">
                <a:solidFill>
                  <a:srgbClr val="FFFFFF"/>
                </a:solidFill>
              </a:defRPr>
            </a:pPr>
            <a:r>
              <a:t>Patient Privacy</a:t>
            </a:r>
          </a:p>
        </p:txBody>
      </p:sp>
      <p:sp>
        <p:nvSpPr>
          <p:cNvPr id="161" name="Shape 161"/>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 name="Shape 163"/>
          <p:cNvSpPr/>
          <p:nvPr/>
        </p:nvSpPr>
        <p:spPr>
          <a:xfrm>
            <a:off x="-1" y="-19579"/>
            <a:ext cx="12192001" cy="6897158"/>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164" name="Shape 164"/>
          <p:cNvSpPr>
            <a:spLocks noGrp="1"/>
          </p:cNvSpPr>
          <p:nvPr>
            <p:ph type="body" idx="1"/>
          </p:nvPr>
        </p:nvSpPr>
        <p:spPr>
          <a:xfrm>
            <a:off x="5183187" y="1165754"/>
            <a:ext cx="6172201" cy="5570181"/>
          </a:xfrm>
          <a:prstGeom prst="rect">
            <a:avLst/>
          </a:prstGeom>
        </p:spPr>
        <p:txBody>
          <a:bodyPr>
            <a:noAutofit/>
          </a:bodyPr>
          <a:lstStyle/>
          <a:p>
            <a:pPr marL="228600" indent="-228600">
              <a:lnSpc>
                <a:spcPct val="90000"/>
              </a:lnSpc>
              <a:defRPr sz="2400"/>
            </a:pPr>
            <a:r>
              <a:t>Patients with a voucher </a:t>
            </a:r>
            <a:r>
              <a:rPr b="1"/>
              <a:t>have been screened </a:t>
            </a:r>
            <a:r>
              <a:t>to be “food insecure” by a Vidant Health or ECU health professional</a:t>
            </a:r>
          </a:p>
          <a:p>
            <a:pPr marL="228600" indent="-228600">
              <a:lnSpc>
                <a:spcPct val="90000"/>
              </a:lnSpc>
              <a:defRPr sz="2400"/>
            </a:pPr>
            <a:r>
              <a:rPr b="1"/>
              <a:t>Many circumstances</a:t>
            </a:r>
            <a:r>
              <a:t> lead to a person or family being food insecure for a period of time. You cannot tell a person who is insecure just by looking at them.</a:t>
            </a:r>
          </a:p>
          <a:p>
            <a:pPr marL="228600" indent="-228600">
              <a:lnSpc>
                <a:spcPct val="90000"/>
              </a:lnSpc>
              <a:defRPr sz="2400"/>
            </a:pPr>
            <a:r>
              <a:t>Your discussions with them should be </a:t>
            </a:r>
            <a:r>
              <a:rPr b="1"/>
              <a:t>limited</a:t>
            </a:r>
            <a:r>
              <a:t> to meeting patient’s needs</a:t>
            </a:r>
          </a:p>
          <a:p>
            <a:pPr marL="228600" indent="-228600">
              <a:lnSpc>
                <a:spcPct val="90000"/>
              </a:lnSpc>
              <a:defRPr sz="2400"/>
            </a:pPr>
            <a:r>
              <a:t>Food Insecurity is </a:t>
            </a:r>
            <a:r>
              <a:rPr b="1"/>
              <a:t>a very sensitive topic</a:t>
            </a:r>
            <a:r>
              <a:t>. ALWAYS treat these patients with RESPECT</a:t>
            </a:r>
          </a:p>
          <a:p>
            <a:pPr marL="228600" indent="-228600">
              <a:lnSpc>
                <a:spcPct val="90000"/>
              </a:lnSpc>
              <a:defRPr sz="2400"/>
            </a:pPr>
            <a:r>
              <a:t>NEVER discuss patients served by the Medical Food Pantry with anyone other than Medical Food Pantry staff </a:t>
            </a:r>
          </a:p>
        </p:txBody>
      </p:sp>
      <p:sp>
        <p:nvSpPr>
          <p:cNvPr id="165" name="Shape 165"/>
          <p:cNvSpPr>
            <a:spLocks noGrp="1"/>
          </p:cNvSpPr>
          <p:nvPr>
            <p:ph type="body" idx="13"/>
          </p:nvPr>
        </p:nvSpPr>
        <p:spPr>
          <a:prstGeom prst="rect">
            <a:avLst/>
          </a:prstGeom>
        </p:spPr>
        <p:txBody>
          <a:bodyPr/>
          <a:lstStyle/>
          <a:p>
            <a:pPr marL="0" indent="0">
              <a:buSzTx/>
              <a:buFontTx/>
              <a:buNone/>
              <a:defRPr sz="1600"/>
            </a:pPr>
            <a:endParaRPr/>
          </a:p>
        </p:txBody>
      </p:sp>
      <p:sp>
        <p:nvSpPr>
          <p:cNvPr id="166" name="Shape 166"/>
          <p:cNvSpPr/>
          <p:nvPr/>
        </p:nvSpPr>
        <p:spPr>
          <a:xfrm flipH="1">
            <a:off x="-33867" y="0"/>
            <a:ext cx="4421333"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167" name="Shape 167"/>
          <p:cNvSpPr>
            <a:spLocks noGrp="1"/>
          </p:cNvSpPr>
          <p:nvPr>
            <p:ph type="title"/>
          </p:nvPr>
        </p:nvSpPr>
        <p:spPr>
          <a:xfrm>
            <a:off x="839787" y="558800"/>
            <a:ext cx="3932239" cy="1600200"/>
          </a:xfrm>
          <a:prstGeom prst="rect">
            <a:avLst/>
          </a:prstGeom>
        </p:spPr>
        <p:txBody>
          <a:bodyPr/>
          <a:lstStyle/>
          <a:p>
            <a:pPr defTabSz="749808">
              <a:spcBef>
                <a:spcPts val="400"/>
              </a:spcBef>
              <a:defRPr sz="2460" b="1"/>
            </a:pPr>
            <a:r>
              <a:t>Protecting </a:t>
            </a:r>
          </a:p>
          <a:p>
            <a:pPr defTabSz="749808">
              <a:spcBef>
                <a:spcPts val="400"/>
              </a:spcBef>
              <a:defRPr sz="2460" b="1">
                <a:solidFill>
                  <a:srgbClr val="E52F0D"/>
                </a:solidFill>
              </a:defRPr>
            </a:pPr>
            <a:r>
              <a:t>Patient’s</a:t>
            </a:r>
          </a:p>
          <a:p>
            <a:pPr defTabSz="749808">
              <a:spcBef>
                <a:spcPts val="400"/>
              </a:spcBef>
              <a:defRPr sz="2460" b="1">
                <a:solidFill>
                  <a:srgbClr val="E52F0D"/>
                </a:solidFill>
              </a:defRPr>
            </a:pPr>
            <a:r>
              <a:t>Identification</a:t>
            </a:r>
          </a:p>
          <a:p>
            <a:pPr defTabSz="749808">
              <a:spcBef>
                <a:spcPts val="400"/>
              </a:spcBef>
              <a:defRPr sz="2460" b="1">
                <a:solidFill>
                  <a:srgbClr val="E52F0D"/>
                </a:solidFill>
              </a:defRPr>
            </a:pPr>
            <a:r>
              <a:t> </a:t>
            </a:r>
          </a:p>
        </p:txBody>
      </p:sp>
      <p:sp>
        <p:nvSpPr>
          <p:cNvPr id="168" name="Shape 168"/>
          <p:cNvSpPr>
            <a:spLocks noGrp="1"/>
          </p:cNvSpPr>
          <p:nvPr>
            <p:ph type="sldNum" sz="quarter" idx="2"/>
          </p:nvPr>
        </p:nvSpPr>
        <p:spPr>
          <a:xfrm>
            <a:off x="11169739" y="6404292"/>
            <a:ext cx="184061" cy="26924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7</a:t>
            </a:fld>
            <a:endParaRPr/>
          </a:p>
        </p:txBody>
      </p:sp>
      <p:sp>
        <p:nvSpPr>
          <p:cNvPr id="169" name="Shape 169"/>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p:nvPr/>
        </p:nvSpPr>
        <p:spPr>
          <a:xfrm>
            <a:off x="-1" y="0"/>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a:p>
        </p:txBody>
      </p:sp>
      <p:sp>
        <p:nvSpPr>
          <p:cNvPr id="172" name="Shape 172"/>
          <p:cNvSpPr/>
          <p:nvPr/>
        </p:nvSpPr>
        <p:spPr>
          <a:xfrm flipH="1">
            <a:off x="-12701" y="-12700"/>
            <a:ext cx="4710755"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000000"/>
          </a:solidFill>
          <a:ln w="12700">
            <a:miter lim="400000"/>
          </a:ln>
        </p:spPr>
        <p:txBody>
          <a:bodyPr lIns="45719" rIns="45719" anchor="ctr"/>
          <a:lstStyle/>
          <a:p>
            <a:pPr algn="ctr">
              <a:defRPr>
                <a:solidFill>
                  <a:srgbClr val="FFFFFF"/>
                </a:solidFill>
              </a:defRPr>
            </a:pPr>
            <a:endParaRPr/>
          </a:p>
        </p:txBody>
      </p:sp>
      <p:pic>
        <p:nvPicPr>
          <p:cNvPr id="173" name="image8.jpg"/>
          <p:cNvPicPr>
            <a:picLocks noChangeAspect="1"/>
          </p:cNvPicPr>
          <p:nvPr/>
        </p:nvPicPr>
        <p:blipFill>
          <a:blip r:embed="rId2">
            <a:extLst/>
          </a:blip>
          <a:stretch>
            <a:fillRect/>
          </a:stretch>
        </p:blipFill>
        <p:spPr>
          <a:xfrm>
            <a:off x="-52734" y="3407511"/>
            <a:ext cx="2618953" cy="1961687"/>
          </a:xfrm>
          <a:prstGeom prst="rect">
            <a:avLst/>
          </a:prstGeom>
          <a:ln w="12700">
            <a:miter lim="400000"/>
          </a:ln>
        </p:spPr>
      </p:pic>
      <p:sp>
        <p:nvSpPr>
          <p:cNvPr id="174" name="Shape 174"/>
          <p:cNvSpPr>
            <a:spLocks noGrp="1"/>
          </p:cNvSpPr>
          <p:nvPr>
            <p:ph type="body" idx="1"/>
          </p:nvPr>
        </p:nvSpPr>
        <p:spPr>
          <a:xfrm>
            <a:off x="5088465" y="1183790"/>
            <a:ext cx="6527179" cy="5652470"/>
          </a:xfrm>
          <a:prstGeom prst="rect">
            <a:avLst/>
          </a:prstGeom>
        </p:spPr>
        <p:txBody>
          <a:bodyPr>
            <a:noAutofit/>
          </a:bodyPr>
          <a:lstStyle/>
          <a:p>
            <a:pPr marL="228600" indent="-228600"/>
            <a:r>
              <a:t>You will receive a </a:t>
            </a:r>
            <a:r>
              <a:rPr b="1"/>
              <a:t>Food Voucher</a:t>
            </a:r>
            <a:r>
              <a:t> from each patient </a:t>
            </a:r>
            <a:r>
              <a:rPr u="sng"/>
              <a:t>to redeem for food</a:t>
            </a:r>
          </a:p>
          <a:p>
            <a:pPr marL="228600" indent="-228600">
              <a:lnSpc>
                <a:spcPct val="70000"/>
              </a:lnSpc>
            </a:pPr>
            <a:r>
              <a:t>This voucher contains:</a:t>
            </a:r>
          </a:p>
          <a:p>
            <a:pPr marL="723900" lvl="1" indent="-266700">
              <a:lnSpc>
                <a:spcPct val="70000"/>
              </a:lnSpc>
              <a:defRPr b="1"/>
            </a:pPr>
            <a:r>
              <a:t>Patient Name</a:t>
            </a:r>
          </a:p>
          <a:p>
            <a:pPr marL="723900" lvl="1" indent="-266700">
              <a:lnSpc>
                <a:spcPct val="70000"/>
              </a:lnSpc>
              <a:defRPr b="1"/>
            </a:pPr>
            <a:r>
              <a:t>Diagnosis</a:t>
            </a:r>
          </a:p>
          <a:p>
            <a:pPr marL="723900" lvl="1" indent="-266700">
              <a:defRPr b="1"/>
            </a:pPr>
            <a:r>
              <a:t>Prescribed Diet</a:t>
            </a:r>
          </a:p>
          <a:p>
            <a:pPr marL="228600" indent="-228600"/>
            <a:r>
              <a:t>This information is PRIVATE and </a:t>
            </a:r>
            <a:br/>
            <a:r>
              <a:t>must be PROTECTED</a:t>
            </a:r>
          </a:p>
          <a:p>
            <a:pPr marL="228600" indent="-228600"/>
            <a:r>
              <a:t>Vouchers MUST be placed in the designated location (described later)</a:t>
            </a:r>
          </a:p>
          <a:p>
            <a:pPr marL="228600" indent="-228600"/>
            <a:r>
              <a:t>DO NOT discuss any patient information outside of the Medical Food Pantry</a:t>
            </a:r>
          </a:p>
        </p:txBody>
      </p:sp>
      <p:sp>
        <p:nvSpPr>
          <p:cNvPr id="175" name="Shape 175"/>
          <p:cNvSpPr>
            <a:spLocks noGrp="1"/>
          </p:cNvSpPr>
          <p:nvPr>
            <p:ph type="title"/>
          </p:nvPr>
        </p:nvSpPr>
        <p:spPr>
          <a:xfrm>
            <a:off x="839787" y="558800"/>
            <a:ext cx="3993242" cy="4838270"/>
          </a:xfrm>
          <a:prstGeom prst="rect">
            <a:avLst/>
          </a:prstGeom>
        </p:spPr>
        <p:txBody>
          <a:bodyPr anchor="t">
            <a:noAutofit/>
          </a:bodyPr>
          <a:lstStyle/>
          <a:p>
            <a:pPr>
              <a:lnSpc>
                <a:spcPct val="100000"/>
              </a:lnSpc>
              <a:defRPr sz="2400" b="1">
                <a:solidFill>
                  <a:srgbClr val="FFFFFF"/>
                </a:solidFill>
                <a:latin typeface="+mn-lt"/>
                <a:ea typeface="+mn-ea"/>
                <a:cs typeface="+mn-cs"/>
                <a:sym typeface="Calibri"/>
              </a:defRPr>
            </a:pPr>
            <a:r>
              <a:t>PRIVACY of</a:t>
            </a:r>
          </a:p>
          <a:p>
            <a:pPr>
              <a:lnSpc>
                <a:spcPct val="100000"/>
              </a:lnSpc>
              <a:defRPr sz="2400" b="1">
                <a:solidFill>
                  <a:srgbClr val="FFFFFF"/>
                </a:solidFill>
                <a:latin typeface="+mn-lt"/>
                <a:ea typeface="+mn-ea"/>
                <a:cs typeface="+mn-cs"/>
                <a:sym typeface="Calibri"/>
              </a:defRPr>
            </a:pPr>
            <a:r>
              <a:t>Patient</a:t>
            </a:r>
          </a:p>
          <a:p>
            <a:pPr>
              <a:lnSpc>
                <a:spcPct val="120000"/>
              </a:lnSpc>
              <a:defRPr sz="2400" b="1">
                <a:solidFill>
                  <a:srgbClr val="FFFFFF"/>
                </a:solidFill>
                <a:latin typeface="+mn-lt"/>
                <a:ea typeface="+mn-ea"/>
                <a:cs typeface="+mn-cs"/>
                <a:sym typeface="Calibri"/>
              </a:defRPr>
            </a:pPr>
            <a:r>
              <a:t>Information -</a:t>
            </a:r>
          </a:p>
          <a:p>
            <a:pPr>
              <a:lnSpc>
                <a:spcPct val="100000"/>
              </a:lnSpc>
              <a:defRPr sz="3000" b="1">
                <a:solidFill>
                  <a:srgbClr val="E52F0D"/>
                </a:solidFill>
                <a:latin typeface="+mn-lt"/>
                <a:ea typeface="+mn-ea"/>
                <a:cs typeface="+mn-cs"/>
                <a:sym typeface="Calibri"/>
              </a:defRPr>
            </a:pPr>
            <a:r>
              <a:t>The Food Voucher</a:t>
            </a:r>
          </a:p>
          <a:p>
            <a:pPr>
              <a:lnSpc>
                <a:spcPct val="100000"/>
              </a:lnSpc>
              <a:defRPr sz="2400">
                <a:solidFill>
                  <a:srgbClr val="FFFFFF"/>
                </a:solidFill>
                <a:latin typeface="+mn-lt"/>
                <a:ea typeface="+mn-ea"/>
                <a:cs typeface="+mn-cs"/>
                <a:sym typeface="Calibri"/>
              </a:defRPr>
            </a:pPr>
            <a:endParaRPr/>
          </a:p>
          <a:p>
            <a:pPr>
              <a:lnSpc>
                <a:spcPct val="100000"/>
              </a:lnSpc>
              <a:defRPr sz="2400">
                <a:solidFill>
                  <a:srgbClr val="FFFFFF"/>
                </a:solidFill>
                <a:latin typeface="+mn-lt"/>
                <a:ea typeface="+mn-ea"/>
                <a:cs typeface="+mn-cs"/>
                <a:sym typeface="Calibri"/>
              </a:defRPr>
            </a:pPr>
            <a:r>
              <a:t> </a:t>
            </a:r>
          </a:p>
          <a:p>
            <a:pPr>
              <a:lnSpc>
                <a:spcPct val="100000"/>
              </a:lnSpc>
              <a:defRPr sz="2400" b="1">
                <a:solidFill>
                  <a:srgbClr val="FFFFFF"/>
                </a:solidFill>
                <a:latin typeface="+mn-lt"/>
                <a:ea typeface="+mn-ea"/>
                <a:cs typeface="+mn-cs"/>
                <a:sym typeface="Calibri"/>
              </a:defRPr>
            </a:pPr>
            <a:endParaRPr/>
          </a:p>
          <a:p>
            <a:pPr>
              <a:lnSpc>
                <a:spcPct val="100000"/>
              </a:lnSpc>
              <a:defRPr sz="2400" b="1">
                <a:solidFill>
                  <a:srgbClr val="FFFFFF"/>
                </a:solidFill>
                <a:latin typeface="+mn-lt"/>
                <a:ea typeface="+mn-ea"/>
                <a:cs typeface="+mn-cs"/>
                <a:sym typeface="Calibri"/>
              </a:defRPr>
            </a:pPr>
            <a:r>
              <a:t> </a:t>
            </a:r>
          </a:p>
        </p:txBody>
      </p:sp>
      <p:sp>
        <p:nvSpPr>
          <p:cNvPr id="176" name="Shape 176"/>
          <p:cNvSpPr>
            <a:spLocks noGrp="1"/>
          </p:cNvSpPr>
          <p:nvPr>
            <p:ph type="sldNum" sz="quarter" idx="2"/>
          </p:nvPr>
        </p:nvSpPr>
        <p:spPr>
          <a:xfrm>
            <a:off x="11169739" y="6404292"/>
            <a:ext cx="184061" cy="26924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8</a:t>
            </a:fld>
            <a:endParaRPr/>
          </a:p>
        </p:txBody>
      </p:sp>
      <p:sp>
        <p:nvSpPr>
          <p:cNvPr id="177" name="Shape 177"/>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Shape 179"/>
          <p:cNvSpPr/>
          <p:nvPr/>
        </p:nvSpPr>
        <p:spPr>
          <a:xfrm>
            <a:off x="-1" y="-184467"/>
            <a:ext cx="12192001" cy="6858000"/>
          </a:xfrm>
          <a:prstGeom prst="rect">
            <a:avLst/>
          </a:prstGeom>
          <a:solidFill>
            <a:srgbClr val="D9D9D9"/>
          </a:solidFill>
          <a:ln w="12700">
            <a:miter lim="400000"/>
          </a:ln>
        </p:spPr>
        <p:txBody>
          <a:bodyPr lIns="45719" rIns="45719" anchor="ctr"/>
          <a:lstStyle/>
          <a:p>
            <a:pPr algn="ctr">
              <a:defRPr>
                <a:solidFill>
                  <a:srgbClr val="FFFFFF"/>
                </a:solidFill>
              </a:defRPr>
            </a:pPr>
            <a:endParaRPr dirty="0"/>
          </a:p>
        </p:txBody>
      </p:sp>
      <p:sp>
        <p:nvSpPr>
          <p:cNvPr id="180" name="Shape 180"/>
          <p:cNvSpPr/>
          <p:nvPr/>
        </p:nvSpPr>
        <p:spPr>
          <a:xfrm flipH="1">
            <a:off x="-134306" y="0"/>
            <a:ext cx="4784239" cy="6858000"/>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lnTo>
                  <a:pt x="337" y="0"/>
                </a:lnTo>
                <a:lnTo>
                  <a:pt x="172" y="841"/>
                </a:lnTo>
                <a:cubicBezTo>
                  <a:pt x="58" y="1562"/>
                  <a:pt x="0" y="2293"/>
                  <a:pt x="0" y="3033"/>
                </a:cubicBezTo>
                <a:cubicBezTo>
                  <a:pt x="0" y="10800"/>
                  <a:pt x="6410" y="17602"/>
                  <a:pt x="16005" y="21361"/>
                </a:cubicBezTo>
                <a:lnTo>
                  <a:pt x="16649" y="21600"/>
                </a:lnTo>
                <a:lnTo>
                  <a:pt x="21600" y="21600"/>
                </a:lnTo>
                <a:close/>
              </a:path>
            </a:pathLst>
          </a:custGeom>
          <a:solidFill>
            <a:srgbClr val="FFFFFF">
              <a:alpha val="80000"/>
            </a:srgbClr>
          </a:solidFill>
          <a:ln w="12700">
            <a:miter lim="400000"/>
          </a:ln>
        </p:spPr>
        <p:txBody>
          <a:bodyPr lIns="45719" rIns="45719" anchor="ctr"/>
          <a:lstStyle/>
          <a:p>
            <a:pPr algn="ctr">
              <a:defRPr>
                <a:solidFill>
                  <a:srgbClr val="FFFFFF"/>
                </a:solidFill>
              </a:defRPr>
            </a:pPr>
            <a:endParaRPr/>
          </a:p>
        </p:txBody>
      </p:sp>
      <p:sp>
        <p:nvSpPr>
          <p:cNvPr id="181" name="Shape 181"/>
          <p:cNvSpPr>
            <a:spLocks noGrp="1"/>
          </p:cNvSpPr>
          <p:nvPr>
            <p:ph type="body" idx="1"/>
          </p:nvPr>
        </p:nvSpPr>
        <p:spPr>
          <a:xfrm>
            <a:off x="5094677" y="558800"/>
            <a:ext cx="6369938" cy="6034176"/>
          </a:xfrm>
          <a:prstGeom prst="rect">
            <a:avLst/>
          </a:prstGeom>
        </p:spPr>
        <p:txBody>
          <a:bodyPr>
            <a:noAutofit/>
          </a:bodyPr>
          <a:lstStyle/>
          <a:p>
            <a:pPr marL="228600" indent="-228600">
              <a:defRPr b="1"/>
            </a:pPr>
            <a:r>
              <a:rPr dirty="0"/>
              <a:t>You need to sign our Privacy / Confidentiality Agreement stating that you understand </a:t>
            </a:r>
            <a:r>
              <a:rPr dirty="0">
                <a:solidFill>
                  <a:srgbClr val="E52F0D"/>
                </a:solidFill>
              </a:rPr>
              <a:t>your role in protecting </a:t>
            </a:r>
            <a:br>
              <a:rPr dirty="0">
                <a:solidFill>
                  <a:srgbClr val="E52F0D"/>
                </a:solidFill>
              </a:rPr>
            </a:br>
            <a:r>
              <a:rPr dirty="0">
                <a:solidFill>
                  <a:srgbClr val="E52F0D"/>
                </a:solidFill>
              </a:rPr>
              <a:t>a patient’s privacy</a:t>
            </a:r>
          </a:p>
          <a:p>
            <a:pPr marL="228600" indent="-228600"/>
            <a:r>
              <a:rPr dirty="0"/>
              <a:t>Any violation of this agreement will result in your dismissal as a Medical Food Pantry volunteer</a:t>
            </a:r>
          </a:p>
          <a:p>
            <a:pPr marL="228600" indent="-228600"/>
            <a:r>
              <a:rPr dirty="0"/>
              <a:t>If you have volunteered through an organization like the Health Sciences Academy, or the Food Bank of central and eastern NC, or the Brody School of Medicine—they will be notified of your violation.</a:t>
            </a:r>
          </a:p>
          <a:p>
            <a:pPr marL="228600" indent="-228600"/>
            <a:r>
              <a:rPr dirty="0"/>
              <a:t>Review the policy on the next page. </a:t>
            </a:r>
            <a:endParaRPr lang="en-US" dirty="0"/>
          </a:p>
          <a:p>
            <a:pPr marL="0" indent="0">
              <a:buNone/>
            </a:pPr>
            <a:r>
              <a:rPr lang="en-US" sz="1000" dirty="0"/>
              <a:t> </a:t>
            </a:r>
            <a:br>
              <a:rPr dirty="0"/>
            </a:br>
            <a:r>
              <a:rPr dirty="0"/>
              <a:t>To sign</a:t>
            </a:r>
            <a:r>
              <a:rPr lang="en-US" dirty="0"/>
              <a:t>, please download the document in your online course, fill in the signature box and email to </a:t>
            </a:r>
            <a:r>
              <a:rPr lang="en-US" dirty="0">
                <a:hlinkClick r:id="rId2"/>
              </a:rPr>
              <a:t>bullockamy@ecu.edu</a:t>
            </a:r>
            <a:r>
              <a:rPr lang="en-US" dirty="0"/>
              <a:t>. </a:t>
            </a:r>
            <a:endParaRPr dirty="0"/>
          </a:p>
        </p:txBody>
      </p:sp>
      <p:pic>
        <p:nvPicPr>
          <p:cNvPr id="182" name="image9.jpg"/>
          <p:cNvPicPr>
            <a:picLocks noChangeAspect="1"/>
          </p:cNvPicPr>
          <p:nvPr/>
        </p:nvPicPr>
        <p:blipFill>
          <a:blip r:embed="rId3">
            <a:extLst/>
          </a:blip>
          <a:stretch>
            <a:fillRect/>
          </a:stretch>
        </p:blipFill>
        <p:spPr>
          <a:xfrm>
            <a:off x="833048" y="3398191"/>
            <a:ext cx="4006721" cy="2666291"/>
          </a:xfrm>
          <a:prstGeom prst="rect">
            <a:avLst/>
          </a:prstGeom>
          <a:ln w="12700">
            <a:miter lim="400000"/>
          </a:ln>
        </p:spPr>
      </p:pic>
      <p:sp>
        <p:nvSpPr>
          <p:cNvPr id="183" name="Shape 183"/>
          <p:cNvSpPr/>
          <p:nvPr/>
        </p:nvSpPr>
        <p:spPr>
          <a:xfrm>
            <a:off x="839787" y="558800"/>
            <a:ext cx="3993242" cy="4838270"/>
          </a:xfrm>
          <a:prstGeom prst="rect">
            <a:avLst/>
          </a:prstGeom>
          <a:ln w="12700">
            <a:miter lim="400000"/>
          </a:ln>
          <a:extLst>
            <a:ext uri="{C572A759-6A51-4108-AA02-DFA0A04FC94B}">
              <ma14:wrappingTextBoxFlag xmlns:ma14="http://schemas.microsoft.com/office/mac/drawingml/2011/main" xmlns="" val="1"/>
            </a:ext>
          </a:extLst>
        </p:spPr>
        <p:txBody>
          <a:bodyPr lIns="45719" rIns="45719"/>
          <a:lstStyle/>
          <a:p>
            <a:pPr>
              <a:defRPr sz="3000" b="1">
                <a:solidFill>
                  <a:srgbClr val="E52F0D"/>
                </a:solidFill>
              </a:defRPr>
            </a:pPr>
            <a:r>
              <a:t>Your Commitment</a:t>
            </a:r>
          </a:p>
          <a:p>
            <a:pPr>
              <a:defRPr sz="3000" b="1">
                <a:solidFill>
                  <a:srgbClr val="E52F0D"/>
                </a:solidFill>
              </a:defRPr>
            </a:pPr>
            <a:r>
              <a:t>to Privacy</a:t>
            </a:r>
          </a:p>
          <a:p>
            <a:pPr>
              <a:defRPr sz="2400">
                <a:solidFill>
                  <a:srgbClr val="FFFFFF"/>
                </a:solidFill>
              </a:defRPr>
            </a:pPr>
            <a:endParaRPr/>
          </a:p>
          <a:p>
            <a:pPr>
              <a:defRPr sz="2400">
                <a:solidFill>
                  <a:srgbClr val="FFFFFF"/>
                </a:solidFill>
              </a:defRPr>
            </a:pPr>
            <a:r>
              <a:t> </a:t>
            </a:r>
          </a:p>
          <a:p>
            <a:pPr>
              <a:defRPr sz="2400" b="1">
                <a:solidFill>
                  <a:srgbClr val="FFFFFF"/>
                </a:solidFill>
              </a:defRPr>
            </a:pPr>
            <a:endParaRPr/>
          </a:p>
          <a:p>
            <a:pPr>
              <a:defRPr sz="2400" b="1">
                <a:solidFill>
                  <a:srgbClr val="FFFFFF"/>
                </a:solidFill>
              </a:defRPr>
            </a:pPr>
            <a:r>
              <a:t> </a:t>
            </a:r>
          </a:p>
        </p:txBody>
      </p:sp>
      <p:sp>
        <p:nvSpPr>
          <p:cNvPr id="184" name="Shape 184"/>
          <p:cNvSpPr>
            <a:spLocks noGrp="1"/>
          </p:cNvSpPr>
          <p:nvPr>
            <p:ph type="sldNum" sz="quarter" idx="2"/>
          </p:nvPr>
        </p:nvSpPr>
        <p:spPr>
          <a:xfrm>
            <a:off x="11169739" y="6404292"/>
            <a:ext cx="184061" cy="269241"/>
          </a:xfrm>
          <a:prstGeom prst="rect">
            <a:avLst/>
          </a:prstGeom>
          <a:extLst>
            <a:ext uri="{C572A759-6A51-4108-AA02-DFA0A04FC94B}">
              <ma14:wrappingTextBoxFlag xmlns:ma14="http://schemas.microsoft.com/office/mac/drawingml/2011/main" xmlns="" val="1"/>
            </a:ext>
          </a:extLst>
        </p:spPr>
        <p:txBody>
          <a:bodyPr/>
          <a:lstStyle/>
          <a:p>
            <a:fld id="{86CB4B4D-7CA3-9044-876B-883B54F8677D}" type="slidenum">
              <a:t>9</a:t>
            </a:fld>
            <a:endParaRPr/>
          </a:p>
        </p:txBody>
      </p:sp>
      <p:sp>
        <p:nvSpPr>
          <p:cNvPr id="185" name="Shape 185"/>
          <p:cNvSpPr/>
          <p:nvPr/>
        </p:nvSpPr>
        <p:spPr>
          <a:xfrm>
            <a:off x="307126" y="6359842"/>
            <a:ext cx="3075762" cy="269241"/>
          </a:xfrm>
          <a:prstGeom prst="rect">
            <a:avLst/>
          </a:prstGeom>
          <a:ln w="12700">
            <a:miter lim="400000"/>
          </a:ln>
          <a:extLst>
            <a:ext uri="{C572A759-6A51-4108-AA02-DFA0A04FC94B}">
              <ma14:wrappingTextBoxFlag xmlns:ma14="http://schemas.microsoft.com/office/mac/drawingml/2011/main" xmlns="" val="1"/>
            </a:ext>
          </a:extLst>
        </p:spPr>
        <p:txBody>
          <a:bodyPr lIns="45719" rIns="45719">
            <a:spAutoFit/>
          </a:bodyPr>
          <a:lstStyle>
            <a:lvl1pPr>
              <a:defRPr sz="1200">
                <a:solidFill>
                  <a:srgbClr val="FF0000"/>
                </a:solidFill>
              </a:defRPr>
            </a:lvl1pPr>
          </a:lstStyle>
          <a:p>
            <a:r>
              <a:t>September 16, 2018</a:t>
            </a:r>
          </a:p>
        </p:txBody>
      </p:sp>
    </p:spTree>
  </p:cSld>
  <p:clrMapOvr>
    <a:masterClrMapping/>
  </p:clrMapOvr>
  <p:transition spd="slow"/>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472C4"/>
      </a:accent1>
      <a:accent2>
        <a:srgbClr val="ED7D31"/>
      </a:accent2>
      <a:accent3>
        <a:srgbClr val="A5A5A5"/>
      </a:accent3>
      <a:accent4>
        <a:srgbClr val="FFC000"/>
      </a:accent4>
      <a:accent5>
        <a:srgbClr val="5B9BD5"/>
      </a:accent5>
      <a:accent6>
        <a:srgbClr val="70AD47"/>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12700" cap="flat">
          <a:solidFill>
            <a:schemeClr val="accent1"/>
          </a:solidFill>
          <a:prstDash val="solid"/>
          <a:miter lim="800000"/>
        </a:ln>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12700" cap="flat">
          <a:solidFill>
            <a:schemeClr val="accent1"/>
          </a:solidFill>
          <a:prstDash val="solid"/>
          <a:miter lim="8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mn-lt"/>
            <a:ea typeface="+mn-ea"/>
            <a:cs typeface="+mn-cs"/>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347</TotalTime>
  <Words>2561</Words>
  <Application>Microsoft Office PowerPoint</Application>
  <PresentationFormat>Widescreen</PresentationFormat>
  <Paragraphs>593</Paragraphs>
  <Slides>45</Slides>
  <Notes>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Arial</vt:lpstr>
      <vt:lpstr>Arial Black</vt:lpstr>
      <vt:lpstr>Calibri</vt:lpstr>
      <vt:lpstr>Calibri Light</vt:lpstr>
      <vt:lpstr>Helvetica</vt:lpstr>
      <vt:lpstr>Helvetica Light</vt:lpstr>
      <vt:lpstr>Office Theme</vt:lpstr>
      <vt:lpstr>PowerPoint Presentation</vt:lpstr>
      <vt:lpstr>PowerPoint Presentation</vt:lpstr>
      <vt:lpstr>What is the  Medical Food Pantry  at Vidant Medical Center (VMC)?</vt:lpstr>
      <vt:lpstr>Where is the Medical Food Pantry located?</vt:lpstr>
      <vt:lpstr>To be a volunteer,  we start with an Orientation Module       </vt:lpstr>
      <vt:lpstr>Topic 1:  Patient Privacy</vt:lpstr>
      <vt:lpstr>Protecting  Patient’s Identification  </vt:lpstr>
      <vt:lpstr>PRIVACY of Patient Information - The Food Voucher      </vt:lpstr>
      <vt:lpstr>PowerPoint Presentation</vt:lpstr>
      <vt:lpstr>PowerPoint Presentation</vt:lpstr>
      <vt:lpstr>Topic 2:  Signing up —procedures &amp; activities</vt:lpstr>
      <vt:lpstr>What to expect  Checking in and out </vt:lpstr>
      <vt:lpstr>PowerPoint Presentation</vt:lpstr>
      <vt:lpstr>What to expect  Checking in</vt:lpstr>
      <vt:lpstr>Medical Food Pantry Signing in        </vt:lpstr>
      <vt:lpstr>What to expect  Checking in</vt:lpstr>
      <vt:lpstr>What to expect  Checking in and out</vt:lpstr>
      <vt:lpstr>Your duties:  Greeting patient</vt:lpstr>
      <vt:lpstr>Your duties:  Greeting patient   Welcome script  </vt:lpstr>
      <vt:lpstr>Your duties:  Greeting patient   Without a  Food Voucher</vt:lpstr>
      <vt:lpstr>Your duties:  Greeting patient   About the food</vt:lpstr>
      <vt:lpstr>Your duties:  Greeting patient   About the food</vt:lpstr>
      <vt:lpstr>PowerPoint Presentation</vt:lpstr>
      <vt:lpstr>Your duties:  Greeting patient   Give the food</vt:lpstr>
      <vt:lpstr>Topic 3:  Talking with the patient about Healing Food</vt:lpstr>
      <vt:lpstr>Medical Food Pantry Healing Food  Shelf stable Affordable Healthy    </vt:lpstr>
      <vt:lpstr>Medical Food Pantry Healing Food   Color-coded bags  that include:  Food + Handout #1 or #2 + Recipe        </vt:lpstr>
      <vt:lpstr>Handout #1 Healing Food Balanced and  low sodium                 </vt:lpstr>
      <vt:lpstr>Handout #1 Healing Food Balanced and  Low sodium                 </vt:lpstr>
      <vt:lpstr>Handout #2 Healing Food Carb-Control        </vt:lpstr>
      <vt:lpstr>Handout #2 Healing Food Carb-Control        </vt:lpstr>
      <vt:lpstr>Handout #2 Healing Food Carb-control        </vt:lpstr>
      <vt:lpstr>Medical Food Pantry Healing Food  Comparison        </vt:lpstr>
      <vt:lpstr>Medical Food Pantry Healing Food          </vt:lpstr>
      <vt:lpstr>Medical Food Pantry Healing Food - Recipes         </vt:lpstr>
      <vt:lpstr>Medical Food Pantry Healing Food - Recipes         </vt:lpstr>
      <vt:lpstr>Topic 4:  a few other things you need to know</vt:lpstr>
      <vt:lpstr>Medical Food Pantry Volunteers  Call us when…   </vt:lpstr>
      <vt:lpstr>Medical Food Pantry Volunteers  Please bring…   </vt:lpstr>
      <vt:lpstr>Medical Food Pantry Volunteers  Dress Code</vt:lpstr>
      <vt:lpstr>Medical Food Pantry Volunteers  While you’re  working…</vt:lpstr>
      <vt:lpstr>Medical Food Pantry Volunteers  Parking  Information</vt:lpstr>
      <vt:lpstr>Medical Food Pantry Volunteers  Important additional Training Modules  (and more to come)   </vt:lpstr>
      <vt:lpstr>Medical Food Pantry Volunteers  The Quiz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Owner</dc:creator>
  <cp:lastModifiedBy>Kathryn Kolasa</cp:lastModifiedBy>
  <cp:revision>18</cp:revision>
  <dcterms:modified xsi:type="dcterms:W3CDTF">2018-09-23T18:02:32Z</dcterms:modified>
</cp:coreProperties>
</file>