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256" r:id="rId2"/>
    <p:sldId id="286" r:id="rId3"/>
    <p:sldId id="289" r:id="rId4"/>
    <p:sldId id="290" r:id="rId5"/>
    <p:sldId id="270" r:id="rId6"/>
    <p:sldId id="287" r:id="rId7"/>
    <p:sldId id="293" r:id="rId8"/>
    <p:sldId id="294" r:id="rId9"/>
    <p:sldId id="257" r:id="rId10"/>
    <p:sldId id="260" r:id="rId11"/>
    <p:sldId id="291" r:id="rId12"/>
    <p:sldId id="292" r:id="rId13"/>
    <p:sldId id="259" r:id="rId14"/>
    <p:sldId id="261" r:id="rId15"/>
    <p:sldId id="262" r:id="rId16"/>
    <p:sldId id="263" r:id="rId17"/>
    <p:sldId id="275" r:id="rId18"/>
    <p:sldId id="264" r:id="rId19"/>
    <p:sldId id="266" r:id="rId20"/>
    <p:sldId id="267" r:id="rId21"/>
    <p:sldId id="265" r:id="rId22"/>
    <p:sldId id="269" r:id="rId23"/>
    <p:sldId id="268" r:id="rId24"/>
    <p:sldId id="271" r:id="rId25"/>
    <p:sldId id="272" r:id="rId26"/>
    <p:sldId id="273" r:id="rId27"/>
    <p:sldId id="274" r:id="rId28"/>
    <p:sldId id="276" r:id="rId29"/>
    <p:sldId id="277" r:id="rId30"/>
    <p:sldId id="278" r:id="rId31"/>
    <p:sldId id="279" r:id="rId32"/>
    <p:sldId id="280" r:id="rId33"/>
    <p:sldId id="281" r:id="rId34"/>
    <p:sldId id="282" r:id="rId35"/>
    <p:sldId id="284" r:id="rId36"/>
    <p:sldId id="283" r:id="rId37"/>
    <p:sldId id="296" r:id="rId38"/>
    <p:sldId id="295" r:id="rId39"/>
    <p:sldId id="344" r:id="rId40"/>
    <p:sldId id="288" r:id="rId41"/>
    <p:sldId id="297" r:id="rId42"/>
    <p:sldId id="298" r:id="rId43"/>
    <p:sldId id="306" r:id="rId44"/>
    <p:sldId id="318" r:id="rId45"/>
    <p:sldId id="321" r:id="rId46"/>
    <p:sldId id="328" r:id="rId47"/>
    <p:sldId id="327" r:id="rId48"/>
    <p:sldId id="322" r:id="rId49"/>
    <p:sldId id="323" r:id="rId50"/>
    <p:sldId id="324" r:id="rId51"/>
    <p:sldId id="325" r:id="rId52"/>
    <p:sldId id="326" r:id="rId53"/>
    <p:sldId id="315" r:id="rId54"/>
    <p:sldId id="329" r:id="rId55"/>
    <p:sldId id="339" r:id="rId56"/>
    <p:sldId id="302" r:id="rId57"/>
    <p:sldId id="342" r:id="rId58"/>
    <p:sldId id="303" r:id="rId59"/>
    <p:sldId id="304" r:id="rId60"/>
    <p:sldId id="336" r:id="rId61"/>
    <p:sldId id="337" r:id="rId62"/>
    <p:sldId id="340" r:id="rId63"/>
    <p:sldId id="343" r:id="rId64"/>
    <p:sldId id="285" r:id="rId6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ryn Kolasa" initials="KK" lastIdx="56" clrIdx="0">
    <p:extLst>
      <p:ext uri="{19B8F6BF-5375-455C-9EA6-DF929625EA0E}">
        <p15:presenceInfo xmlns:p15="http://schemas.microsoft.com/office/powerpoint/2012/main" userId="3c488cf69d68736a" providerId="Windows Live"/>
      </p:ext>
    </p:extLst>
  </p:cmAuthor>
  <p:cmAuthor id="2" name="Sewell, Kerry" initials="SK" lastIdx="6" clrIdx="1">
    <p:extLst>
      <p:ext uri="{19B8F6BF-5375-455C-9EA6-DF929625EA0E}">
        <p15:presenceInfo xmlns:p15="http://schemas.microsoft.com/office/powerpoint/2012/main" userId="S::browderk@ecu.edu::fdc65788-6ce1-4a4f-aefa-418a968a946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2" autoAdjust="0"/>
    <p:restoredTop sz="86432" autoAdjust="0"/>
  </p:normalViewPr>
  <p:slideViewPr>
    <p:cSldViewPr snapToGrid="0">
      <p:cViewPr varScale="1">
        <p:scale>
          <a:sx n="50" d="100"/>
          <a:sy n="50" d="100"/>
        </p:scale>
        <p:origin x="36" y="232"/>
      </p:cViewPr>
      <p:guideLst/>
    </p:cSldViewPr>
  </p:slideViewPr>
  <p:outlineViewPr>
    <p:cViewPr>
      <p:scale>
        <a:sx n="33" d="100"/>
        <a:sy n="33" d="100"/>
      </p:scale>
      <p:origin x="0" y="-30940"/>
    </p:cViewPr>
  </p:outlineViewPr>
  <p:notesTextViewPr>
    <p:cViewPr>
      <p:scale>
        <a:sx n="1" d="1"/>
        <a:sy n="1" d="1"/>
      </p:scale>
      <p:origin x="0" y="-860"/>
    </p:cViewPr>
  </p:notesTextViewPr>
  <p:sorterViewPr>
    <p:cViewPr>
      <p:scale>
        <a:sx n="100" d="100"/>
        <a:sy n="100" d="100"/>
      </p:scale>
      <p:origin x="0" y="-8920"/>
    </p:cViewPr>
  </p:sorterViewPr>
  <p:notesViewPr>
    <p:cSldViewPr snapToGrid="0">
      <p:cViewPr>
        <p:scale>
          <a:sx n="97" d="100"/>
          <a:sy n="97" d="100"/>
        </p:scale>
        <p:origin x="936" y="-3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ata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_rels/data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_rels/drawing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78BD43-2849-498B-ADC1-1126D68C3E6C}"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5912F311-E6C4-4A5C-9011-3C9CEBD70A20}">
      <dgm:prSet/>
      <dgm:spPr/>
      <dgm:t>
        <a:bodyPr/>
        <a:lstStyle/>
        <a:p>
          <a:r>
            <a:rPr lang="en-US"/>
            <a:t>Predatory—</a:t>
          </a:r>
          <a:r>
            <a:rPr lang="en-US" i="1"/>
            <a:t>in this presentation, journals that use deceptive publishing practices and publish articles in exchange for money</a:t>
          </a:r>
          <a:endParaRPr lang="en-US"/>
        </a:p>
      </dgm:t>
    </dgm:pt>
    <dgm:pt modelId="{6EBC99FB-67F3-43B0-9225-E7334845F66C}" type="parTrans" cxnId="{7256EF63-4FD3-4B91-BFB5-C155A501E98D}">
      <dgm:prSet/>
      <dgm:spPr/>
      <dgm:t>
        <a:bodyPr/>
        <a:lstStyle/>
        <a:p>
          <a:endParaRPr lang="en-US"/>
        </a:p>
      </dgm:t>
    </dgm:pt>
    <dgm:pt modelId="{221024E3-663C-44C4-B9F6-8380A6D7DD8D}" type="sibTrans" cxnId="{7256EF63-4FD3-4B91-BFB5-C155A501E98D}">
      <dgm:prSet/>
      <dgm:spPr/>
      <dgm:t>
        <a:bodyPr/>
        <a:lstStyle/>
        <a:p>
          <a:endParaRPr lang="en-US"/>
        </a:p>
      </dgm:t>
    </dgm:pt>
    <dgm:pt modelId="{05D5EC9F-F251-4415-AF0E-FBBC36008F6E}">
      <dgm:prSet/>
      <dgm:spPr/>
      <dgm:t>
        <a:bodyPr/>
        <a:lstStyle/>
        <a:p>
          <a:r>
            <a:rPr lang="en-US"/>
            <a:t>Open Access—</a:t>
          </a:r>
          <a:r>
            <a:rPr lang="en-US" i="1"/>
            <a:t>a publishing model that makes articles freely available to readers</a:t>
          </a:r>
          <a:endParaRPr lang="en-US"/>
        </a:p>
      </dgm:t>
    </dgm:pt>
    <dgm:pt modelId="{68F0D23A-7E40-4984-BB03-64429323C18B}" type="parTrans" cxnId="{A648EEA8-3EF9-4A8E-8F23-545FBFBC8CEA}">
      <dgm:prSet/>
      <dgm:spPr/>
      <dgm:t>
        <a:bodyPr/>
        <a:lstStyle/>
        <a:p>
          <a:endParaRPr lang="en-US"/>
        </a:p>
      </dgm:t>
    </dgm:pt>
    <dgm:pt modelId="{8E51164F-6085-472F-BD8B-91C7DE3D49C7}" type="sibTrans" cxnId="{A648EEA8-3EF9-4A8E-8F23-545FBFBC8CEA}">
      <dgm:prSet/>
      <dgm:spPr/>
      <dgm:t>
        <a:bodyPr/>
        <a:lstStyle/>
        <a:p>
          <a:endParaRPr lang="en-US"/>
        </a:p>
      </dgm:t>
    </dgm:pt>
    <dgm:pt modelId="{345AC3D8-AFB7-4D71-B2FB-11015500E26D}">
      <dgm:prSet/>
      <dgm:spPr/>
      <dgm:t>
        <a:bodyPr/>
        <a:lstStyle/>
        <a:p>
          <a:r>
            <a:rPr lang="en-US"/>
            <a:t>Hybrid journal—</a:t>
          </a:r>
          <a:r>
            <a:rPr lang="en-US" i="1"/>
            <a:t>a journal that is normally accessible only for people with subscriptions, but which also publishes some articles in an open access format</a:t>
          </a:r>
          <a:endParaRPr lang="en-US"/>
        </a:p>
      </dgm:t>
    </dgm:pt>
    <dgm:pt modelId="{BC6C6D4E-3BBE-4C47-9E6A-57C5BE270C6B}" type="parTrans" cxnId="{7E6A2748-8444-463C-8949-B0CA637F552A}">
      <dgm:prSet/>
      <dgm:spPr/>
      <dgm:t>
        <a:bodyPr/>
        <a:lstStyle/>
        <a:p>
          <a:endParaRPr lang="en-US"/>
        </a:p>
      </dgm:t>
    </dgm:pt>
    <dgm:pt modelId="{534F9DAF-A306-4F6B-ACBD-E0C98FBDE301}" type="sibTrans" cxnId="{7E6A2748-8444-463C-8949-B0CA637F552A}">
      <dgm:prSet/>
      <dgm:spPr/>
      <dgm:t>
        <a:bodyPr/>
        <a:lstStyle/>
        <a:p>
          <a:endParaRPr lang="en-US"/>
        </a:p>
      </dgm:t>
    </dgm:pt>
    <dgm:pt modelId="{BB5A655A-BEBD-42B7-9770-FF3751702BA0}">
      <dgm:prSet/>
      <dgm:spPr/>
      <dgm:t>
        <a:bodyPr/>
        <a:lstStyle/>
        <a:p>
          <a:r>
            <a:rPr lang="en-US"/>
            <a:t>PLoS—</a:t>
          </a:r>
          <a:r>
            <a:rPr lang="en-US" i="1"/>
            <a:t>the Public Library of Science, a publisher pushing for open access to research articles, research data, and open peer review</a:t>
          </a:r>
          <a:endParaRPr lang="en-US"/>
        </a:p>
      </dgm:t>
    </dgm:pt>
    <dgm:pt modelId="{96CC4008-C94A-41AF-A196-65D0BC5F834A}" type="parTrans" cxnId="{08E8F525-1206-4C8B-A32F-310FE6270F5C}">
      <dgm:prSet/>
      <dgm:spPr/>
      <dgm:t>
        <a:bodyPr/>
        <a:lstStyle/>
        <a:p>
          <a:endParaRPr lang="en-US"/>
        </a:p>
      </dgm:t>
    </dgm:pt>
    <dgm:pt modelId="{F867DC3F-C90A-431E-8CA4-B873181D7687}" type="sibTrans" cxnId="{08E8F525-1206-4C8B-A32F-310FE6270F5C}">
      <dgm:prSet/>
      <dgm:spPr/>
      <dgm:t>
        <a:bodyPr/>
        <a:lstStyle/>
        <a:p>
          <a:endParaRPr lang="en-US"/>
        </a:p>
      </dgm:t>
    </dgm:pt>
    <dgm:pt modelId="{E92544F6-C5BF-4CA7-91F6-DE50F68EBA65}" type="pres">
      <dgm:prSet presAssocID="{B178BD43-2849-498B-ADC1-1126D68C3E6C}" presName="root" presStyleCnt="0">
        <dgm:presLayoutVars>
          <dgm:dir/>
          <dgm:resizeHandles val="exact"/>
        </dgm:presLayoutVars>
      </dgm:prSet>
      <dgm:spPr/>
    </dgm:pt>
    <dgm:pt modelId="{20D0BD9C-5767-46B4-BB9B-451A189F2EEB}" type="pres">
      <dgm:prSet presAssocID="{5912F311-E6C4-4A5C-9011-3C9CEBD70A20}" presName="compNode" presStyleCnt="0"/>
      <dgm:spPr/>
    </dgm:pt>
    <dgm:pt modelId="{7661EE24-16F6-4FD1-A998-7F549B63B27D}" type="pres">
      <dgm:prSet presAssocID="{5912F311-E6C4-4A5C-9011-3C9CEBD70A20}" presName="bgRect" presStyleLbl="bgShp" presStyleIdx="0" presStyleCnt="4"/>
      <dgm:spPr/>
    </dgm:pt>
    <dgm:pt modelId="{B7D9672E-6940-480D-B97A-07F0788C148F}" type="pres">
      <dgm:prSet presAssocID="{5912F311-E6C4-4A5C-9011-3C9CEBD70A2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Newspaper"/>
        </a:ext>
      </dgm:extLst>
    </dgm:pt>
    <dgm:pt modelId="{D5A9BB62-1452-4C9A-9D07-1990E2DE5A3B}" type="pres">
      <dgm:prSet presAssocID="{5912F311-E6C4-4A5C-9011-3C9CEBD70A20}" presName="spaceRect" presStyleCnt="0"/>
      <dgm:spPr/>
    </dgm:pt>
    <dgm:pt modelId="{9EF36886-C22B-4284-8966-D90F1F972963}" type="pres">
      <dgm:prSet presAssocID="{5912F311-E6C4-4A5C-9011-3C9CEBD70A20}" presName="parTx" presStyleLbl="revTx" presStyleIdx="0" presStyleCnt="4">
        <dgm:presLayoutVars>
          <dgm:chMax val="0"/>
          <dgm:chPref val="0"/>
        </dgm:presLayoutVars>
      </dgm:prSet>
      <dgm:spPr/>
    </dgm:pt>
    <dgm:pt modelId="{A2573FF0-48A9-4C38-8F82-ADBC5AF728AB}" type="pres">
      <dgm:prSet presAssocID="{221024E3-663C-44C4-B9F6-8380A6D7DD8D}" presName="sibTrans" presStyleCnt="0"/>
      <dgm:spPr/>
    </dgm:pt>
    <dgm:pt modelId="{D9510175-2B96-4566-B6F4-8336C132C430}" type="pres">
      <dgm:prSet presAssocID="{05D5EC9F-F251-4415-AF0E-FBBC36008F6E}" presName="compNode" presStyleCnt="0"/>
      <dgm:spPr/>
    </dgm:pt>
    <dgm:pt modelId="{E1A9BA7A-6415-458B-8E84-80A33CD63CFF}" type="pres">
      <dgm:prSet presAssocID="{05D5EC9F-F251-4415-AF0E-FBBC36008F6E}" presName="bgRect" presStyleLbl="bgShp" presStyleIdx="1" presStyleCnt="4"/>
      <dgm:spPr/>
    </dgm:pt>
    <dgm:pt modelId="{C39447FA-89AA-493B-BC0C-E670EF1C7D97}" type="pres">
      <dgm:prSet presAssocID="{05D5EC9F-F251-4415-AF0E-FBBC36008F6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EFBC1FC8-EE72-4A5C-B89B-C9AC1CBA114B}" type="pres">
      <dgm:prSet presAssocID="{05D5EC9F-F251-4415-AF0E-FBBC36008F6E}" presName="spaceRect" presStyleCnt="0"/>
      <dgm:spPr/>
    </dgm:pt>
    <dgm:pt modelId="{B296FEA3-FF47-46A0-9545-2F06300EE519}" type="pres">
      <dgm:prSet presAssocID="{05D5EC9F-F251-4415-AF0E-FBBC36008F6E}" presName="parTx" presStyleLbl="revTx" presStyleIdx="1" presStyleCnt="4">
        <dgm:presLayoutVars>
          <dgm:chMax val="0"/>
          <dgm:chPref val="0"/>
        </dgm:presLayoutVars>
      </dgm:prSet>
      <dgm:spPr/>
    </dgm:pt>
    <dgm:pt modelId="{625ECC33-E822-4133-A624-EADCB42DF221}" type="pres">
      <dgm:prSet presAssocID="{8E51164F-6085-472F-BD8B-91C7DE3D49C7}" presName="sibTrans" presStyleCnt="0"/>
      <dgm:spPr/>
    </dgm:pt>
    <dgm:pt modelId="{2D4C3F0E-80C8-4679-8430-FAEFC75911D1}" type="pres">
      <dgm:prSet presAssocID="{345AC3D8-AFB7-4D71-B2FB-11015500E26D}" presName="compNode" presStyleCnt="0"/>
      <dgm:spPr/>
    </dgm:pt>
    <dgm:pt modelId="{5C05FB9E-F821-49E7-BF4C-6CD00C25E443}" type="pres">
      <dgm:prSet presAssocID="{345AC3D8-AFB7-4D71-B2FB-11015500E26D}" presName="bgRect" presStyleLbl="bgShp" presStyleIdx="2" presStyleCnt="4"/>
      <dgm:spPr/>
    </dgm:pt>
    <dgm:pt modelId="{AD5F2BA4-EFAF-4F4A-9678-9BAD3ED40A6B}" type="pres">
      <dgm:prSet presAssocID="{345AC3D8-AFB7-4D71-B2FB-11015500E26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pen Book"/>
        </a:ext>
      </dgm:extLst>
    </dgm:pt>
    <dgm:pt modelId="{C8490B90-C194-4170-AC84-CA614D3A84F9}" type="pres">
      <dgm:prSet presAssocID="{345AC3D8-AFB7-4D71-B2FB-11015500E26D}" presName="spaceRect" presStyleCnt="0"/>
      <dgm:spPr/>
    </dgm:pt>
    <dgm:pt modelId="{0E5C13F2-A7AA-4632-8F9D-B57223CB67BE}" type="pres">
      <dgm:prSet presAssocID="{345AC3D8-AFB7-4D71-B2FB-11015500E26D}" presName="parTx" presStyleLbl="revTx" presStyleIdx="2" presStyleCnt="4">
        <dgm:presLayoutVars>
          <dgm:chMax val="0"/>
          <dgm:chPref val="0"/>
        </dgm:presLayoutVars>
      </dgm:prSet>
      <dgm:spPr/>
    </dgm:pt>
    <dgm:pt modelId="{6AEFA4FC-7730-409B-A3C8-7DE03D94EC1C}" type="pres">
      <dgm:prSet presAssocID="{534F9DAF-A306-4F6B-ACBD-E0C98FBDE301}" presName="sibTrans" presStyleCnt="0"/>
      <dgm:spPr/>
    </dgm:pt>
    <dgm:pt modelId="{07C071B5-2B26-4F1F-B022-87A4EE48C747}" type="pres">
      <dgm:prSet presAssocID="{BB5A655A-BEBD-42B7-9770-FF3751702BA0}" presName="compNode" presStyleCnt="0"/>
      <dgm:spPr/>
    </dgm:pt>
    <dgm:pt modelId="{E98958A8-C7A0-4941-AA52-076B75EC9C39}" type="pres">
      <dgm:prSet presAssocID="{BB5A655A-BEBD-42B7-9770-FF3751702BA0}" presName="bgRect" presStyleLbl="bgShp" presStyleIdx="3" presStyleCnt="4"/>
      <dgm:spPr/>
    </dgm:pt>
    <dgm:pt modelId="{A4E33247-7D73-449A-8D47-FB2DF9A97F74}" type="pres">
      <dgm:prSet presAssocID="{BB5A655A-BEBD-42B7-9770-FF3751702BA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ooks on Shelf"/>
        </a:ext>
      </dgm:extLst>
    </dgm:pt>
    <dgm:pt modelId="{804AF25E-E603-4C3B-8B99-6C8B33F7B9B7}" type="pres">
      <dgm:prSet presAssocID="{BB5A655A-BEBD-42B7-9770-FF3751702BA0}" presName="spaceRect" presStyleCnt="0"/>
      <dgm:spPr/>
    </dgm:pt>
    <dgm:pt modelId="{D7243BFB-5336-44C2-A5EE-674A52F5F72A}" type="pres">
      <dgm:prSet presAssocID="{BB5A655A-BEBD-42B7-9770-FF3751702BA0}" presName="parTx" presStyleLbl="revTx" presStyleIdx="3" presStyleCnt="4">
        <dgm:presLayoutVars>
          <dgm:chMax val="0"/>
          <dgm:chPref val="0"/>
        </dgm:presLayoutVars>
      </dgm:prSet>
      <dgm:spPr/>
    </dgm:pt>
  </dgm:ptLst>
  <dgm:cxnLst>
    <dgm:cxn modelId="{08E8F525-1206-4C8B-A32F-310FE6270F5C}" srcId="{B178BD43-2849-498B-ADC1-1126D68C3E6C}" destId="{BB5A655A-BEBD-42B7-9770-FF3751702BA0}" srcOrd="3" destOrd="0" parTransId="{96CC4008-C94A-41AF-A196-65D0BC5F834A}" sibTransId="{F867DC3F-C90A-431E-8CA4-B873181D7687}"/>
    <dgm:cxn modelId="{6AFBAA2E-8887-4C10-B56A-2804E6A76FCB}" type="presOf" srcId="{5912F311-E6C4-4A5C-9011-3C9CEBD70A20}" destId="{9EF36886-C22B-4284-8966-D90F1F972963}" srcOrd="0" destOrd="0" presId="urn:microsoft.com/office/officeart/2018/2/layout/IconVerticalSolidList"/>
    <dgm:cxn modelId="{7256EF63-4FD3-4B91-BFB5-C155A501E98D}" srcId="{B178BD43-2849-498B-ADC1-1126D68C3E6C}" destId="{5912F311-E6C4-4A5C-9011-3C9CEBD70A20}" srcOrd="0" destOrd="0" parTransId="{6EBC99FB-67F3-43B0-9225-E7334845F66C}" sibTransId="{221024E3-663C-44C4-B9F6-8380A6D7DD8D}"/>
    <dgm:cxn modelId="{7E6A2748-8444-463C-8949-B0CA637F552A}" srcId="{B178BD43-2849-498B-ADC1-1126D68C3E6C}" destId="{345AC3D8-AFB7-4D71-B2FB-11015500E26D}" srcOrd="2" destOrd="0" parTransId="{BC6C6D4E-3BBE-4C47-9E6A-57C5BE270C6B}" sibTransId="{534F9DAF-A306-4F6B-ACBD-E0C98FBDE301}"/>
    <dgm:cxn modelId="{B9EE2A54-AD3F-4E2D-882D-0394E06A3516}" type="presOf" srcId="{05D5EC9F-F251-4415-AF0E-FBBC36008F6E}" destId="{B296FEA3-FF47-46A0-9545-2F06300EE519}" srcOrd="0" destOrd="0" presId="urn:microsoft.com/office/officeart/2018/2/layout/IconVerticalSolidList"/>
    <dgm:cxn modelId="{A648EEA8-3EF9-4A8E-8F23-545FBFBC8CEA}" srcId="{B178BD43-2849-498B-ADC1-1126D68C3E6C}" destId="{05D5EC9F-F251-4415-AF0E-FBBC36008F6E}" srcOrd="1" destOrd="0" parTransId="{68F0D23A-7E40-4984-BB03-64429323C18B}" sibTransId="{8E51164F-6085-472F-BD8B-91C7DE3D49C7}"/>
    <dgm:cxn modelId="{B1B82DB9-8D9E-4E22-BCDE-95B7347DEBE4}" type="presOf" srcId="{BB5A655A-BEBD-42B7-9770-FF3751702BA0}" destId="{D7243BFB-5336-44C2-A5EE-674A52F5F72A}" srcOrd="0" destOrd="0" presId="urn:microsoft.com/office/officeart/2018/2/layout/IconVerticalSolidList"/>
    <dgm:cxn modelId="{F5F8DAD6-619E-4FA8-8019-7D538CF895D2}" type="presOf" srcId="{345AC3D8-AFB7-4D71-B2FB-11015500E26D}" destId="{0E5C13F2-A7AA-4632-8F9D-B57223CB67BE}" srcOrd="0" destOrd="0" presId="urn:microsoft.com/office/officeart/2018/2/layout/IconVerticalSolidList"/>
    <dgm:cxn modelId="{A9F876FC-302C-4D22-988B-0F93C3F9D07B}" type="presOf" srcId="{B178BD43-2849-498B-ADC1-1126D68C3E6C}" destId="{E92544F6-C5BF-4CA7-91F6-DE50F68EBA65}" srcOrd="0" destOrd="0" presId="urn:microsoft.com/office/officeart/2018/2/layout/IconVerticalSolidList"/>
    <dgm:cxn modelId="{46C64A4F-3001-4302-A1D7-C3BA7DB3FAB0}" type="presParOf" srcId="{E92544F6-C5BF-4CA7-91F6-DE50F68EBA65}" destId="{20D0BD9C-5767-46B4-BB9B-451A189F2EEB}" srcOrd="0" destOrd="0" presId="urn:microsoft.com/office/officeart/2018/2/layout/IconVerticalSolidList"/>
    <dgm:cxn modelId="{DFC0F80D-A5F0-40FF-BEF7-AB3C68CA1B44}" type="presParOf" srcId="{20D0BD9C-5767-46B4-BB9B-451A189F2EEB}" destId="{7661EE24-16F6-4FD1-A998-7F549B63B27D}" srcOrd="0" destOrd="0" presId="urn:microsoft.com/office/officeart/2018/2/layout/IconVerticalSolidList"/>
    <dgm:cxn modelId="{C9146EED-FC92-4362-8811-198A9962CC00}" type="presParOf" srcId="{20D0BD9C-5767-46B4-BB9B-451A189F2EEB}" destId="{B7D9672E-6940-480D-B97A-07F0788C148F}" srcOrd="1" destOrd="0" presId="urn:microsoft.com/office/officeart/2018/2/layout/IconVerticalSolidList"/>
    <dgm:cxn modelId="{5BB7A66C-1E37-4AC9-BF88-7FE131E57FAA}" type="presParOf" srcId="{20D0BD9C-5767-46B4-BB9B-451A189F2EEB}" destId="{D5A9BB62-1452-4C9A-9D07-1990E2DE5A3B}" srcOrd="2" destOrd="0" presId="urn:microsoft.com/office/officeart/2018/2/layout/IconVerticalSolidList"/>
    <dgm:cxn modelId="{14987F4A-75F3-4786-A2D4-248DB581B504}" type="presParOf" srcId="{20D0BD9C-5767-46B4-BB9B-451A189F2EEB}" destId="{9EF36886-C22B-4284-8966-D90F1F972963}" srcOrd="3" destOrd="0" presId="urn:microsoft.com/office/officeart/2018/2/layout/IconVerticalSolidList"/>
    <dgm:cxn modelId="{EAB99B94-1CA6-4D57-965E-227045441A42}" type="presParOf" srcId="{E92544F6-C5BF-4CA7-91F6-DE50F68EBA65}" destId="{A2573FF0-48A9-4C38-8F82-ADBC5AF728AB}" srcOrd="1" destOrd="0" presId="urn:microsoft.com/office/officeart/2018/2/layout/IconVerticalSolidList"/>
    <dgm:cxn modelId="{4AF1AD43-8257-47F4-8994-2894E5C5F0A2}" type="presParOf" srcId="{E92544F6-C5BF-4CA7-91F6-DE50F68EBA65}" destId="{D9510175-2B96-4566-B6F4-8336C132C430}" srcOrd="2" destOrd="0" presId="urn:microsoft.com/office/officeart/2018/2/layout/IconVerticalSolidList"/>
    <dgm:cxn modelId="{D7A827D2-ECA6-4F49-9DE4-50E2B0A378EB}" type="presParOf" srcId="{D9510175-2B96-4566-B6F4-8336C132C430}" destId="{E1A9BA7A-6415-458B-8E84-80A33CD63CFF}" srcOrd="0" destOrd="0" presId="urn:microsoft.com/office/officeart/2018/2/layout/IconVerticalSolidList"/>
    <dgm:cxn modelId="{2B9B9EFA-90AE-4982-B131-C1B779A6840A}" type="presParOf" srcId="{D9510175-2B96-4566-B6F4-8336C132C430}" destId="{C39447FA-89AA-493B-BC0C-E670EF1C7D97}" srcOrd="1" destOrd="0" presId="urn:microsoft.com/office/officeart/2018/2/layout/IconVerticalSolidList"/>
    <dgm:cxn modelId="{4E8545E4-CAA3-48FD-8FC2-8442CCD44E40}" type="presParOf" srcId="{D9510175-2B96-4566-B6F4-8336C132C430}" destId="{EFBC1FC8-EE72-4A5C-B89B-C9AC1CBA114B}" srcOrd="2" destOrd="0" presId="urn:microsoft.com/office/officeart/2018/2/layout/IconVerticalSolidList"/>
    <dgm:cxn modelId="{297A62F7-B574-47D2-AFA6-A8A1EDF9C6E8}" type="presParOf" srcId="{D9510175-2B96-4566-B6F4-8336C132C430}" destId="{B296FEA3-FF47-46A0-9545-2F06300EE519}" srcOrd="3" destOrd="0" presId="urn:microsoft.com/office/officeart/2018/2/layout/IconVerticalSolidList"/>
    <dgm:cxn modelId="{90BB7A8D-D55D-41E6-82C3-5EF5B5E5A71B}" type="presParOf" srcId="{E92544F6-C5BF-4CA7-91F6-DE50F68EBA65}" destId="{625ECC33-E822-4133-A624-EADCB42DF221}" srcOrd="3" destOrd="0" presId="urn:microsoft.com/office/officeart/2018/2/layout/IconVerticalSolidList"/>
    <dgm:cxn modelId="{A054E7E0-1A7E-4C85-A9C9-9E844DC56E23}" type="presParOf" srcId="{E92544F6-C5BF-4CA7-91F6-DE50F68EBA65}" destId="{2D4C3F0E-80C8-4679-8430-FAEFC75911D1}" srcOrd="4" destOrd="0" presId="urn:microsoft.com/office/officeart/2018/2/layout/IconVerticalSolidList"/>
    <dgm:cxn modelId="{CF0B9911-0B5E-48AE-A3B4-08613087C852}" type="presParOf" srcId="{2D4C3F0E-80C8-4679-8430-FAEFC75911D1}" destId="{5C05FB9E-F821-49E7-BF4C-6CD00C25E443}" srcOrd="0" destOrd="0" presId="urn:microsoft.com/office/officeart/2018/2/layout/IconVerticalSolidList"/>
    <dgm:cxn modelId="{BABC9394-AB8F-4EC0-B718-9FF28713B7A9}" type="presParOf" srcId="{2D4C3F0E-80C8-4679-8430-FAEFC75911D1}" destId="{AD5F2BA4-EFAF-4F4A-9678-9BAD3ED40A6B}" srcOrd="1" destOrd="0" presId="urn:microsoft.com/office/officeart/2018/2/layout/IconVerticalSolidList"/>
    <dgm:cxn modelId="{B52621FB-B1A1-45D0-AD6F-EDE9FA9FEF8F}" type="presParOf" srcId="{2D4C3F0E-80C8-4679-8430-FAEFC75911D1}" destId="{C8490B90-C194-4170-AC84-CA614D3A84F9}" srcOrd="2" destOrd="0" presId="urn:microsoft.com/office/officeart/2018/2/layout/IconVerticalSolidList"/>
    <dgm:cxn modelId="{8ACF964D-287F-4A9E-BD0B-40BDF0FAB4A6}" type="presParOf" srcId="{2D4C3F0E-80C8-4679-8430-FAEFC75911D1}" destId="{0E5C13F2-A7AA-4632-8F9D-B57223CB67BE}" srcOrd="3" destOrd="0" presId="urn:microsoft.com/office/officeart/2018/2/layout/IconVerticalSolidList"/>
    <dgm:cxn modelId="{0A6325E0-2F44-4536-BEEA-7CE67F793929}" type="presParOf" srcId="{E92544F6-C5BF-4CA7-91F6-DE50F68EBA65}" destId="{6AEFA4FC-7730-409B-A3C8-7DE03D94EC1C}" srcOrd="5" destOrd="0" presId="urn:microsoft.com/office/officeart/2018/2/layout/IconVerticalSolidList"/>
    <dgm:cxn modelId="{08C41F6A-16DC-47C0-B330-F8F88BDC7A24}" type="presParOf" srcId="{E92544F6-C5BF-4CA7-91F6-DE50F68EBA65}" destId="{07C071B5-2B26-4F1F-B022-87A4EE48C747}" srcOrd="6" destOrd="0" presId="urn:microsoft.com/office/officeart/2018/2/layout/IconVerticalSolidList"/>
    <dgm:cxn modelId="{D82D4477-B2D8-4BA3-8220-EF3BA14B2705}" type="presParOf" srcId="{07C071B5-2B26-4F1F-B022-87A4EE48C747}" destId="{E98958A8-C7A0-4941-AA52-076B75EC9C39}" srcOrd="0" destOrd="0" presId="urn:microsoft.com/office/officeart/2018/2/layout/IconVerticalSolidList"/>
    <dgm:cxn modelId="{10537F84-B878-47A4-869C-C34230540156}" type="presParOf" srcId="{07C071B5-2B26-4F1F-B022-87A4EE48C747}" destId="{A4E33247-7D73-449A-8D47-FB2DF9A97F74}" srcOrd="1" destOrd="0" presId="urn:microsoft.com/office/officeart/2018/2/layout/IconVerticalSolidList"/>
    <dgm:cxn modelId="{B5162EB1-4710-4141-9D94-4CB6DA0E1703}" type="presParOf" srcId="{07C071B5-2B26-4F1F-B022-87A4EE48C747}" destId="{804AF25E-E603-4C3B-8B99-6C8B33F7B9B7}" srcOrd="2" destOrd="0" presId="urn:microsoft.com/office/officeart/2018/2/layout/IconVerticalSolidList"/>
    <dgm:cxn modelId="{FB671EB4-5304-42B8-9E34-A3148A27BFAD}" type="presParOf" srcId="{07C071B5-2B26-4F1F-B022-87A4EE48C747}" destId="{D7243BFB-5336-44C2-A5EE-674A52F5F72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2988D1-9B41-4B9B-AA26-D0634BF52C33}"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225197FF-C27E-40F1-AB74-8E73A62CB27A}">
      <dgm:prSet/>
      <dgm:spPr/>
      <dgm:t>
        <a:bodyPr/>
        <a:lstStyle/>
        <a:p>
          <a:r>
            <a:rPr lang="en-US"/>
            <a:t>Authors rights—</a:t>
          </a:r>
          <a:r>
            <a:rPr lang="en-US" i="1"/>
            <a:t>the rights an author retains when they publish an article (such as the right to share their article)</a:t>
          </a:r>
          <a:r>
            <a:rPr lang="en-US"/>
            <a:t> </a:t>
          </a:r>
        </a:p>
      </dgm:t>
    </dgm:pt>
    <dgm:pt modelId="{89DD9C81-8233-4187-A5DF-2CB0978920E2}" type="parTrans" cxnId="{F59CABF2-CDB2-4FE5-941C-DEB703C9E4DD}">
      <dgm:prSet/>
      <dgm:spPr/>
      <dgm:t>
        <a:bodyPr/>
        <a:lstStyle/>
        <a:p>
          <a:endParaRPr lang="en-US"/>
        </a:p>
      </dgm:t>
    </dgm:pt>
    <dgm:pt modelId="{3B764150-C5FD-4E3A-8D5D-65475CC5C478}" type="sibTrans" cxnId="{F59CABF2-CDB2-4FE5-941C-DEB703C9E4DD}">
      <dgm:prSet/>
      <dgm:spPr/>
      <dgm:t>
        <a:bodyPr/>
        <a:lstStyle/>
        <a:p>
          <a:endParaRPr lang="en-US"/>
        </a:p>
      </dgm:t>
    </dgm:pt>
    <dgm:pt modelId="{A9B6B6CE-FA84-46BC-ADBA-F78096215B0A}">
      <dgm:prSet/>
      <dgm:spPr/>
      <dgm:t>
        <a:bodyPr/>
        <a:lstStyle/>
        <a:p>
          <a:r>
            <a:rPr lang="en-US"/>
            <a:t>Creative Commons license—</a:t>
          </a:r>
          <a:r>
            <a:rPr lang="en-US" i="1"/>
            <a:t>a license that allows an author/creator to retain copyright while granting others the right to copy, distribute, and make specific uses of the work (Creative Commons, n.d.)</a:t>
          </a:r>
          <a:endParaRPr lang="en-US"/>
        </a:p>
      </dgm:t>
    </dgm:pt>
    <dgm:pt modelId="{AFD9F0C1-1CF2-4952-8F4A-B8DF4485CD12}" type="parTrans" cxnId="{61553E2D-FDAE-4C5E-B562-C2152C417744}">
      <dgm:prSet/>
      <dgm:spPr/>
      <dgm:t>
        <a:bodyPr/>
        <a:lstStyle/>
        <a:p>
          <a:endParaRPr lang="en-US"/>
        </a:p>
      </dgm:t>
    </dgm:pt>
    <dgm:pt modelId="{642772E9-663E-4F95-9421-B1168277956E}" type="sibTrans" cxnId="{61553E2D-FDAE-4C5E-B562-C2152C417744}">
      <dgm:prSet/>
      <dgm:spPr/>
      <dgm:t>
        <a:bodyPr/>
        <a:lstStyle/>
        <a:p>
          <a:endParaRPr lang="en-US"/>
        </a:p>
      </dgm:t>
    </dgm:pt>
    <dgm:pt modelId="{9518CDE5-F4E8-427B-B72D-7088DCECB464}">
      <dgm:prSet/>
      <dgm:spPr/>
      <dgm:t>
        <a:bodyPr/>
        <a:lstStyle/>
        <a:p>
          <a:r>
            <a:rPr lang="en-US"/>
            <a:t>Impact factor—</a:t>
          </a:r>
          <a:r>
            <a:rPr lang="en-US" i="1"/>
            <a:t>a quantitative measure that is used to represent the importance of a journal within a specific field</a:t>
          </a:r>
          <a:endParaRPr lang="en-US"/>
        </a:p>
      </dgm:t>
    </dgm:pt>
    <dgm:pt modelId="{CA35D380-FB93-4454-9CDE-8A9427716574}" type="parTrans" cxnId="{A3C9D427-76A4-439B-9BAF-89F47B9621DD}">
      <dgm:prSet/>
      <dgm:spPr/>
      <dgm:t>
        <a:bodyPr/>
        <a:lstStyle/>
        <a:p>
          <a:endParaRPr lang="en-US"/>
        </a:p>
      </dgm:t>
    </dgm:pt>
    <dgm:pt modelId="{17DBBA8B-10B1-4D66-A6F7-7B672D4C36F7}" type="sibTrans" cxnId="{A3C9D427-76A4-439B-9BAF-89F47B9621DD}">
      <dgm:prSet/>
      <dgm:spPr/>
      <dgm:t>
        <a:bodyPr/>
        <a:lstStyle/>
        <a:p>
          <a:endParaRPr lang="en-US"/>
        </a:p>
      </dgm:t>
    </dgm:pt>
    <dgm:pt modelId="{CFA397BA-DA25-4F7E-B34B-779074BDF287}" type="pres">
      <dgm:prSet presAssocID="{3C2988D1-9B41-4B9B-AA26-D0634BF52C33}" presName="root" presStyleCnt="0">
        <dgm:presLayoutVars>
          <dgm:dir/>
          <dgm:resizeHandles val="exact"/>
        </dgm:presLayoutVars>
      </dgm:prSet>
      <dgm:spPr/>
    </dgm:pt>
    <dgm:pt modelId="{AEF3B2E1-988F-45C8-8E18-1DE1F4A86A4E}" type="pres">
      <dgm:prSet presAssocID="{225197FF-C27E-40F1-AB74-8E73A62CB27A}" presName="compNode" presStyleCnt="0"/>
      <dgm:spPr/>
    </dgm:pt>
    <dgm:pt modelId="{2D558219-6677-43F1-898F-88A6E6C2A2B5}" type="pres">
      <dgm:prSet presAssocID="{225197FF-C27E-40F1-AB74-8E73A62CB27A}" presName="bgRect" presStyleLbl="bgShp" presStyleIdx="0" presStyleCnt="3"/>
      <dgm:spPr/>
    </dgm:pt>
    <dgm:pt modelId="{7FB8F6E6-005A-4B30-8736-6540680B2420}" type="pres">
      <dgm:prSet presAssocID="{225197FF-C27E-40F1-AB74-8E73A62CB27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otes"/>
        </a:ext>
      </dgm:extLst>
    </dgm:pt>
    <dgm:pt modelId="{3DD4DF27-FB97-4B03-B304-9A6BF116D662}" type="pres">
      <dgm:prSet presAssocID="{225197FF-C27E-40F1-AB74-8E73A62CB27A}" presName="spaceRect" presStyleCnt="0"/>
      <dgm:spPr/>
    </dgm:pt>
    <dgm:pt modelId="{03E28A84-D7AA-4069-82CE-534E762A0E73}" type="pres">
      <dgm:prSet presAssocID="{225197FF-C27E-40F1-AB74-8E73A62CB27A}" presName="parTx" presStyleLbl="revTx" presStyleIdx="0" presStyleCnt="3">
        <dgm:presLayoutVars>
          <dgm:chMax val="0"/>
          <dgm:chPref val="0"/>
        </dgm:presLayoutVars>
      </dgm:prSet>
      <dgm:spPr/>
    </dgm:pt>
    <dgm:pt modelId="{D213929B-8F39-4729-9F50-271BB80D64CB}" type="pres">
      <dgm:prSet presAssocID="{3B764150-C5FD-4E3A-8D5D-65475CC5C478}" presName="sibTrans" presStyleCnt="0"/>
      <dgm:spPr/>
    </dgm:pt>
    <dgm:pt modelId="{4B36B5CA-0957-49C5-876C-34D05B0C9103}" type="pres">
      <dgm:prSet presAssocID="{A9B6B6CE-FA84-46BC-ADBA-F78096215B0A}" presName="compNode" presStyleCnt="0"/>
      <dgm:spPr/>
    </dgm:pt>
    <dgm:pt modelId="{7ECDF6DE-1587-45CF-8A07-7883C13FDF81}" type="pres">
      <dgm:prSet presAssocID="{A9B6B6CE-FA84-46BC-ADBA-F78096215B0A}" presName="bgRect" presStyleLbl="bgShp" presStyleIdx="1" presStyleCnt="3"/>
      <dgm:spPr/>
    </dgm:pt>
    <dgm:pt modelId="{95B7D07A-F834-444C-ABDE-E492F1D08E31}" type="pres">
      <dgm:prSet presAssocID="{A9B6B6CE-FA84-46BC-ADBA-F78096215B0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D60FD4AC-D469-4B4C-A4CF-B6CF434A31C7}" type="pres">
      <dgm:prSet presAssocID="{A9B6B6CE-FA84-46BC-ADBA-F78096215B0A}" presName="spaceRect" presStyleCnt="0"/>
      <dgm:spPr/>
    </dgm:pt>
    <dgm:pt modelId="{889A8C05-AD7E-44C8-9894-DA3FF5BCBDC7}" type="pres">
      <dgm:prSet presAssocID="{A9B6B6CE-FA84-46BC-ADBA-F78096215B0A}" presName="parTx" presStyleLbl="revTx" presStyleIdx="1" presStyleCnt="3">
        <dgm:presLayoutVars>
          <dgm:chMax val="0"/>
          <dgm:chPref val="0"/>
        </dgm:presLayoutVars>
      </dgm:prSet>
      <dgm:spPr/>
    </dgm:pt>
    <dgm:pt modelId="{CDF92933-BF8C-4EFB-99C1-BA2F70104CCD}" type="pres">
      <dgm:prSet presAssocID="{642772E9-663E-4F95-9421-B1168277956E}" presName="sibTrans" presStyleCnt="0"/>
      <dgm:spPr/>
    </dgm:pt>
    <dgm:pt modelId="{CD6B269A-01F1-47ED-815F-A326CD840088}" type="pres">
      <dgm:prSet presAssocID="{9518CDE5-F4E8-427B-B72D-7088DCECB464}" presName="compNode" presStyleCnt="0"/>
      <dgm:spPr/>
    </dgm:pt>
    <dgm:pt modelId="{4A72DF76-3C1E-49EA-9BBA-8292DCE8934F}" type="pres">
      <dgm:prSet presAssocID="{9518CDE5-F4E8-427B-B72D-7088DCECB464}" presName="bgRect" presStyleLbl="bgShp" presStyleIdx="2" presStyleCnt="3"/>
      <dgm:spPr/>
    </dgm:pt>
    <dgm:pt modelId="{628E340F-FF25-4519-925A-1022B4856CB2}" type="pres">
      <dgm:prSet presAssocID="{9518CDE5-F4E8-427B-B72D-7088DCECB46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atistics"/>
        </a:ext>
      </dgm:extLst>
    </dgm:pt>
    <dgm:pt modelId="{CE37E534-B84F-4D70-BF91-04E7F76FAFF9}" type="pres">
      <dgm:prSet presAssocID="{9518CDE5-F4E8-427B-B72D-7088DCECB464}" presName="spaceRect" presStyleCnt="0"/>
      <dgm:spPr/>
    </dgm:pt>
    <dgm:pt modelId="{CF17B7DE-E7FF-4D4B-A86F-8694E97C48F7}" type="pres">
      <dgm:prSet presAssocID="{9518CDE5-F4E8-427B-B72D-7088DCECB464}" presName="parTx" presStyleLbl="revTx" presStyleIdx="2" presStyleCnt="3">
        <dgm:presLayoutVars>
          <dgm:chMax val="0"/>
          <dgm:chPref val="0"/>
        </dgm:presLayoutVars>
      </dgm:prSet>
      <dgm:spPr/>
    </dgm:pt>
  </dgm:ptLst>
  <dgm:cxnLst>
    <dgm:cxn modelId="{A3C9D427-76A4-439B-9BAF-89F47B9621DD}" srcId="{3C2988D1-9B41-4B9B-AA26-D0634BF52C33}" destId="{9518CDE5-F4E8-427B-B72D-7088DCECB464}" srcOrd="2" destOrd="0" parTransId="{CA35D380-FB93-4454-9CDE-8A9427716574}" sibTransId="{17DBBA8B-10B1-4D66-A6F7-7B672D4C36F7}"/>
    <dgm:cxn modelId="{61553E2D-FDAE-4C5E-B562-C2152C417744}" srcId="{3C2988D1-9B41-4B9B-AA26-D0634BF52C33}" destId="{A9B6B6CE-FA84-46BC-ADBA-F78096215B0A}" srcOrd="1" destOrd="0" parTransId="{AFD9F0C1-1CF2-4952-8F4A-B8DF4485CD12}" sibTransId="{642772E9-663E-4F95-9421-B1168277956E}"/>
    <dgm:cxn modelId="{73019756-3CD5-4DCE-B31D-453EE8ACD49C}" type="presOf" srcId="{9518CDE5-F4E8-427B-B72D-7088DCECB464}" destId="{CF17B7DE-E7FF-4D4B-A86F-8694E97C48F7}" srcOrd="0" destOrd="0" presId="urn:microsoft.com/office/officeart/2018/2/layout/IconVerticalSolidList"/>
    <dgm:cxn modelId="{CCB23557-84E3-4729-B6C4-0561F350D18C}" type="presOf" srcId="{225197FF-C27E-40F1-AB74-8E73A62CB27A}" destId="{03E28A84-D7AA-4069-82CE-534E762A0E73}" srcOrd="0" destOrd="0" presId="urn:microsoft.com/office/officeart/2018/2/layout/IconVerticalSolidList"/>
    <dgm:cxn modelId="{779E9087-2DBB-4B1B-8F6B-A5D20129511F}" type="presOf" srcId="{3C2988D1-9B41-4B9B-AA26-D0634BF52C33}" destId="{CFA397BA-DA25-4F7E-B34B-779074BDF287}" srcOrd="0" destOrd="0" presId="urn:microsoft.com/office/officeart/2018/2/layout/IconVerticalSolidList"/>
    <dgm:cxn modelId="{4EB77D9E-39F7-448D-ABBB-EC7719342A45}" type="presOf" srcId="{A9B6B6CE-FA84-46BC-ADBA-F78096215B0A}" destId="{889A8C05-AD7E-44C8-9894-DA3FF5BCBDC7}" srcOrd="0" destOrd="0" presId="urn:microsoft.com/office/officeart/2018/2/layout/IconVerticalSolidList"/>
    <dgm:cxn modelId="{F59CABF2-CDB2-4FE5-941C-DEB703C9E4DD}" srcId="{3C2988D1-9B41-4B9B-AA26-D0634BF52C33}" destId="{225197FF-C27E-40F1-AB74-8E73A62CB27A}" srcOrd="0" destOrd="0" parTransId="{89DD9C81-8233-4187-A5DF-2CB0978920E2}" sibTransId="{3B764150-C5FD-4E3A-8D5D-65475CC5C478}"/>
    <dgm:cxn modelId="{0EFD8FAB-2545-42FF-8062-D77C85ED97A0}" type="presParOf" srcId="{CFA397BA-DA25-4F7E-B34B-779074BDF287}" destId="{AEF3B2E1-988F-45C8-8E18-1DE1F4A86A4E}" srcOrd="0" destOrd="0" presId="urn:microsoft.com/office/officeart/2018/2/layout/IconVerticalSolidList"/>
    <dgm:cxn modelId="{761F358A-772A-4808-B16D-EB9EB041624D}" type="presParOf" srcId="{AEF3B2E1-988F-45C8-8E18-1DE1F4A86A4E}" destId="{2D558219-6677-43F1-898F-88A6E6C2A2B5}" srcOrd="0" destOrd="0" presId="urn:microsoft.com/office/officeart/2018/2/layout/IconVerticalSolidList"/>
    <dgm:cxn modelId="{6288ABC2-DA57-4345-8567-EF94CF3FD6B1}" type="presParOf" srcId="{AEF3B2E1-988F-45C8-8E18-1DE1F4A86A4E}" destId="{7FB8F6E6-005A-4B30-8736-6540680B2420}" srcOrd="1" destOrd="0" presId="urn:microsoft.com/office/officeart/2018/2/layout/IconVerticalSolidList"/>
    <dgm:cxn modelId="{6B5BC7FC-57DF-4B04-A391-C5595D419866}" type="presParOf" srcId="{AEF3B2E1-988F-45C8-8E18-1DE1F4A86A4E}" destId="{3DD4DF27-FB97-4B03-B304-9A6BF116D662}" srcOrd="2" destOrd="0" presId="urn:microsoft.com/office/officeart/2018/2/layout/IconVerticalSolidList"/>
    <dgm:cxn modelId="{E9EE2BF2-BB0C-4AEB-AF67-0E88E8C3E3AE}" type="presParOf" srcId="{AEF3B2E1-988F-45C8-8E18-1DE1F4A86A4E}" destId="{03E28A84-D7AA-4069-82CE-534E762A0E73}" srcOrd="3" destOrd="0" presId="urn:microsoft.com/office/officeart/2018/2/layout/IconVerticalSolidList"/>
    <dgm:cxn modelId="{2F73CA83-323F-401C-B673-BC3E294B0A2A}" type="presParOf" srcId="{CFA397BA-DA25-4F7E-B34B-779074BDF287}" destId="{D213929B-8F39-4729-9F50-271BB80D64CB}" srcOrd="1" destOrd="0" presId="urn:microsoft.com/office/officeart/2018/2/layout/IconVerticalSolidList"/>
    <dgm:cxn modelId="{3CEBFC8A-5FB6-4D4E-93CA-58D1E68AF5EF}" type="presParOf" srcId="{CFA397BA-DA25-4F7E-B34B-779074BDF287}" destId="{4B36B5CA-0957-49C5-876C-34D05B0C9103}" srcOrd="2" destOrd="0" presId="urn:microsoft.com/office/officeart/2018/2/layout/IconVerticalSolidList"/>
    <dgm:cxn modelId="{2FB502F1-DE31-42C4-A24B-446DB0EA5678}" type="presParOf" srcId="{4B36B5CA-0957-49C5-876C-34D05B0C9103}" destId="{7ECDF6DE-1587-45CF-8A07-7883C13FDF81}" srcOrd="0" destOrd="0" presId="urn:microsoft.com/office/officeart/2018/2/layout/IconVerticalSolidList"/>
    <dgm:cxn modelId="{8A85E96F-2304-4879-A527-32BB9CE3F5EC}" type="presParOf" srcId="{4B36B5CA-0957-49C5-876C-34D05B0C9103}" destId="{95B7D07A-F834-444C-ABDE-E492F1D08E31}" srcOrd="1" destOrd="0" presId="urn:microsoft.com/office/officeart/2018/2/layout/IconVerticalSolidList"/>
    <dgm:cxn modelId="{620B893B-A34C-4269-8DBB-AA4E829BBC73}" type="presParOf" srcId="{4B36B5CA-0957-49C5-876C-34D05B0C9103}" destId="{D60FD4AC-D469-4B4C-A4CF-B6CF434A31C7}" srcOrd="2" destOrd="0" presId="urn:microsoft.com/office/officeart/2018/2/layout/IconVerticalSolidList"/>
    <dgm:cxn modelId="{8683F647-1197-4CD0-9BEE-849F9D916AFE}" type="presParOf" srcId="{4B36B5CA-0957-49C5-876C-34D05B0C9103}" destId="{889A8C05-AD7E-44C8-9894-DA3FF5BCBDC7}" srcOrd="3" destOrd="0" presId="urn:microsoft.com/office/officeart/2018/2/layout/IconVerticalSolidList"/>
    <dgm:cxn modelId="{0E42894D-8EE5-4703-B62C-FA1168F09C7C}" type="presParOf" srcId="{CFA397BA-DA25-4F7E-B34B-779074BDF287}" destId="{CDF92933-BF8C-4EFB-99C1-BA2F70104CCD}" srcOrd="3" destOrd="0" presId="urn:microsoft.com/office/officeart/2018/2/layout/IconVerticalSolidList"/>
    <dgm:cxn modelId="{4B3926AF-0A36-4EBA-B2A7-C355F8896979}" type="presParOf" srcId="{CFA397BA-DA25-4F7E-B34B-779074BDF287}" destId="{CD6B269A-01F1-47ED-815F-A326CD840088}" srcOrd="4" destOrd="0" presId="urn:microsoft.com/office/officeart/2018/2/layout/IconVerticalSolidList"/>
    <dgm:cxn modelId="{0FC75B51-E69E-417C-90DB-64EC682D16EA}" type="presParOf" srcId="{CD6B269A-01F1-47ED-815F-A326CD840088}" destId="{4A72DF76-3C1E-49EA-9BBA-8292DCE8934F}" srcOrd="0" destOrd="0" presId="urn:microsoft.com/office/officeart/2018/2/layout/IconVerticalSolidList"/>
    <dgm:cxn modelId="{0C07C20C-EC72-4BD6-91AB-DF66CBE3B77E}" type="presParOf" srcId="{CD6B269A-01F1-47ED-815F-A326CD840088}" destId="{628E340F-FF25-4519-925A-1022B4856CB2}" srcOrd="1" destOrd="0" presId="urn:microsoft.com/office/officeart/2018/2/layout/IconVerticalSolidList"/>
    <dgm:cxn modelId="{10442E2B-2727-4D73-B52B-4C91B1010FFF}" type="presParOf" srcId="{CD6B269A-01F1-47ED-815F-A326CD840088}" destId="{CE37E534-B84F-4D70-BF91-04E7F76FAFF9}" srcOrd="2" destOrd="0" presId="urn:microsoft.com/office/officeart/2018/2/layout/IconVerticalSolidList"/>
    <dgm:cxn modelId="{72DAA8A4-0D2F-48E6-8540-91DCE4F07443}" type="presParOf" srcId="{CD6B269A-01F1-47ED-815F-A326CD840088}" destId="{CF17B7DE-E7FF-4D4B-A86F-8694E97C48F7}"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7592C3-CBFD-45E5-A9D6-A31769C46C6E}"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F8645F9-F6E0-4756-BB91-33445E2A4FC5}">
      <dgm:prSet/>
      <dgm:spPr/>
      <dgm:t>
        <a:bodyPr/>
        <a:lstStyle/>
        <a:p>
          <a:r>
            <a:rPr lang="en-US"/>
            <a:t>ISSN—</a:t>
          </a:r>
          <a:r>
            <a:rPr lang="en-US" i="1"/>
            <a:t>International Standard Serial Number, a unique number assigned to a published journal</a:t>
          </a:r>
          <a:endParaRPr lang="en-US"/>
        </a:p>
      </dgm:t>
    </dgm:pt>
    <dgm:pt modelId="{E0C78BF1-C6B0-4317-8A08-885C30E12784}" type="parTrans" cxnId="{4F58FC0F-51CE-4668-B622-803D1B0B9696}">
      <dgm:prSet/>
      <dgm:spPr/>
      <dgm:t>
        <a:bodyPr/>
        <a:lstStyle/>
        <a:p>
          <a:endParaRPr lang="en-US"/>
        </a:p>
      </dgm:t>
    </dgm:pt>
    <dgm:pt modelId="{DFBA266E-2AD7-46ED-970C-EB8ACCC966FC}" type="sibTrans" cxnId="{4F58FC0F-51CE-4668-B622-803D1B0B9696}">
      <dgm:prSet/>
      <dgm:spPr/>
      <dgm:t>
        <a:bodyPr/>
        <a:lstStyle/>
        <a:p>
          <a:endParaRPr lang="en-US"/>
        </a:p>
      </dgm:t>
    </dgm:pt>
    <dgm:pt modelId="{454895F2-23D9-4DD8-9E5D-DF0270A8446B}">
      <dgm:prSet/>
      <dgm:spPr/>
      <dgm:t>
        <a:bodyPr/>
        <a:lstStyle/>
        <a:p>
          <a:r>
            <a:rPr lang="en-US" dirty="0"/>
            <a:t>Digital Object Identifiers (DOIs)—</a:t>
          </a:r>
          <a:r>
            <a:rPr lang="en-US" i="1" dirty="0"/>
            <a:t>a unique number assigned to a published journal article, book, or other digital item</a:t>
          </a:r>
          <a:endParaRPr lang="en-US" dirty="0"/>
        </a:p>
      </dgm:t>
    </dgm:pt>
    <dgm:pt modelId="{A39234FD-FD33-49D9-99D6-8AE7EB364728}" type="parTrans" cxnId="{5104A6F7-4C57-4106-9E6A-4A3C976D4C1E}">
      <dgm:prSet/>
      <dgm:spPr/>
      <dgm:t>
        <a:bodyPr/>
        <a:lstStyle/>
        <a:p>
          <a:endParaRPr lang="en-US"/>
        </a:p>
      </dgm:t>
    </dgm:pt>
    <dgm:pt modelId="{9FD186C2-ABC7-45D7-B2AC-4556FB48666E}" type="sibTrans" cxnId="{5104A6F7-4C57-4106-9E6A-4A3C976D4C1E}">
      <dgm:prSet/>
      <dgm:spPr/>
      <dgm:t>
        <a:bodyPr/>
        <a:lstStyle/>
        <a:p>
          <a:endParaRPr lang="en-US"/>
        </a:p>
      </dgm:t>
    </dgm:pt>
    <dgm:pt modelId="{C4795F8D-0671-48D6-9966-F92A1DB19EBE}">
      <dgm:prSet/>
      <dgm:spPr/>
      <dgm:t>
        <a:bodyPr/>
        <a:lstStyle/>
        <a:p>
          <a:r>
            <a:rPr lang="en-US"/>
            <a:t>LOCKSS—</a:t>
          </a:r>
          <a:r>
            <a:rPr lang="en-US" i="1"/>
            <a:t>Lots of Copies Keeps Stuff Safe—an archive created at Stanford and used by publishers to preserve digital items</a:t>
          </a:r>
          <a:endParaRPr lang="en-US"/>
        </a:p>
      </dgm:t>
    </dgm:pt>
    <dgm:pt modelId="{4E8BAE59-B018-4BD4-8DE2-D0649C7849E7}" type="parTrans" cxnId="{80C29A30-1481-40F8-90EF-39C962373098}">
      <dgm:prSet/>
      <dgm:spPr/>
      <dgm:t>
        <a:bodyPr/>
        <a:lstStyle/>
        <a:p>
          <a:endParaRPr lang="en-US"/>
        </a:p>
      </dgm:t>
    </dgm:pt>
    <dgm:pt modelId="{13877BEC-BC6F-4274-8471-9245A988B692}" type="sibTrans" cxnId="{80C29A30-1481-40F8-90EF-39C962373098}">
      <dgm:prSet/>
      <dgm:spPr/>
      <dgm:t>
        <a:bodyPr/>
        <a:lstStyle/>
        <a:p>
          <a:endParaRPr lang="en-US"/>
        </a:p>
      </dgm:t>
    </dgm:pt>
    <dgm:pt modelId="{700DD887-354B-4717-9954-FF55E263BBA5}" type="pres">
      <dgm:prSet presAssocID="{377592C3-CBFD-45E5-A9D6-A31769C46C6E}" presName="root" presStyleCnt="0">
        <dgm:presLayoutVars>
          <dgm:dir/>
          <dgm:resizeHandles val="exact"/>
        </dgm:presLayoutVars>
      </dgm:prSet>
      <dgm:spPr/>
    </dgm:pt>
    <dgm:pt modelId="{06AEB89D-A5B7-45F0-9A90-EBF42302595B}" type="pres">
      <dgm:prSet presAssocID="{1F8645F9-F6E0-4756-BB91-33445E2A4FC5}" presName="compNode" presStyleCnt="0"/>
      <dgm:spPr/>
    </dgm:pt>
    <dgm:pt modelId="{7040E018-2B57-46A8-BDE8-8DC3FE894065}" type="pres">
      <dgm:prSet presAssocID="{1F8645F9-F6E0-4756-BB91-33445E2A4FC5}" presName="bgRect" presStyleLbl="bgShp" presStyleIdx="0" presStyleCnt="3"/>
      <dgm:spPr/>
    </dgm:pt>
    <dgm:pt modelId="{DEAD43D3-6969-4607-B348-F263702CF108}" type="pres">
      <dgm:prSet presAssocID="{1F8645F9-F6E0-4756-BB91-33445E2A4FC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otes"/>
        </a:ext>
      </dgm:extLst>
    </dgm:pt>
    <dgm:pt modelId="{4AFF3BC1-5A6C-4A66-B617-358F66D16243}" type="pres">
      <dgm:prSet presAssocID="{1F8645F9-F6E0-4756-BB91-33445E2A4FC5}" presName="spaceRect" presStyleCnt="0"/>
      <dgm:spPr/>
    </dgm:pt>
    <dgm:pt modelId="{F8E67F6D-4380-4C9E-A211-A589E1F9E8D2}" type="pres">
      <dgm:prSet presAssocID="{1F8645F9-F6E0-4756-BB91-33445E2A4FC5}" presName="parTx" presStyleLbl="revTx" presStyleIdx="0" presStyleCnt="3">
        <dgm:presLayoutVars>
          <dgm:chMax val="0"/>
          <dgm:chPref val="0"/>
        </dgm:presLayoutVars>
      </dgm:prSet>
      <dgm:spPr/>
    </dgm:pt>
    <dgm:pt modelId="{C302639F-6364-4E8C-AE42-997C32ECF0DA}" type="pres">
      <dgm:prSet presAssocID="{DFBA266E-2AD7-46ED-970C-EB8ACCC966FC}" presName="sibTrans" presStyleCnt="0"/>
      <dgm:spPr/>
    </dgm:pt>
    <dgm:pt modelId="{21BC5F9E-F5BA-40B7-9B9A-8D176D206C95}" type="pres">
      <dgm:prSet presAssocID="{454895F2-23D9-4DD8-9E5D-DF0270A8446B}" presName="compNode" presStyleCnt="0"/>
      <dgm:spPr/>
    </dgm:pt>
    <dgm:pt modelId="{CA4B6BFA-AB88-421B-99C2-EBD16EB9EBC2}" type="pres">
      <dgm:prSet presAssocID="{454895F2-23D9-4DD8-9E5D-DF0270A8446B}" presName="bgRect" presStyleLbl="bgShp" presStyleIdx="1" presStyleCnt="3"/>
      <dgm:spPr/>
    </dgm:pt>
    <dgm:pt modelId="{9564883F-0448-4073-BB8E-202BA4079E71}" type="pres">
      <dgm:prSet presAssocID="{454895F2-23D9-4DD8-9E5D-DF0270A8446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Newspaper"/>
        </a:ext>
      </dgm:extLst>
    </dgm:pt>
    <dgm:pt modelId="{E9737CA9-C89A-4365-984D-638254CD9F1F}" type="pres">
      <dgm:prSet presAssocID="{454895F2-23D9-4DD8-9E5D-DF0270A8446B}" presName="spaceRect" presStyleCnt="0"/>
      <dgm:spPr/>
    </dgm:pt>
    <dgm:pt modelId="{7EC634FA-0AED-4198-993F-0F2DCAE7D6C6}" type="pres">
      <dgm:prSet presAssocID="{454895F2-23D9-4DD8-9E5D-DF0270A8446B}" presName="parTx" presStyleLbl="revTx" presStyleIdx="1" presStyleCnt="3">
        <dgm:presLayoutVars>
          <dgm:chMax val="0"/>
          <dgm:chPref val="0"/>
        </dgm:presLayoutVars>
      </dgm:prSet>
      <dgm:spPr/>
    </dgm:pt>
    <dgm:pt modelId="{4EEDCFBA-41D5-4CE7-8B3D-FBC4B60006E9}" type="pres">
      <dgm:prSet presAssocID="{9FD186C2-ABC7-45D7-B2AC-4556FB48666E}" presName="sibTrans" presStyleCnt="0"/>
      <dgm:spPr/>
    </dgm:pt>
    <dgm:pt modelId="{C0BCDF29-81EF-4D2D-9B35-FB66F8772186}" type="pres">
      <dgm:prSet presAssocID="{C4795F8D-0671-48D6-9966-F92A1DB19EBE}" presName="compNode" presStyleCnt="0"/>
      <dgm:spPr/>
    </dgm:pt>
    <dgm:pt modelId="{D8D3E2CB-15F5-4B56-89E9-8E30E9EDBFBA}" type="pres">
      <dgm:prSet presAssocID="{C4795F8D-0671-48D6-9966-F92A1DB19EBE}" presName="bgRect" presStyleLbl="bgShp" presStyleIdx="2" presStyleCnt="3"/>
      <dgm:spPr/>
    </dgm:pt>
    <dgm:pt modelId="{AFDE2663-DFA6-432A-8F06-652864E4E5B9}" type="pres">
      <dgm:prSet presAssocID="{C4795F8D-0671-48D6-9966-F92A1DB19EB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hotocopier"/>
        </a:ext>
      </dgm:extLst>
    </dgm:pt>
    <dgm:pt modelId="{4F1D59E1-DDE2-445D-BFC9-5C5ABF762867}" type="pres">
      <dgm:prSet presAssocID="{C4795F8D-0671-48D6-9966-F92A1DB19EBE}" presName="spaceRect" presStyleCnt="0"/>
      <dgm:spPr/>
    </dgm:pt>
    <dgm:pt modelId="{4206E44E-C835-46CA-82E9-07B522F93FA1}" type="pres">
      <dgm:prSet presAssocID="{C4795F8D-0671-48D6-9966-F92A1DB19EBE}" presName="parTx" presStyleLbl="revTx" presStyleIdx="2" presStyleCnt="3">
        <dgm:presLayoutVars>
          <dgm:chMax val="0"/>
          <dgm:chPref val="0"/>
        </dgm:presLayoutVars>
      </dgm:prSet>
      <dgm:spPr/>
    </dgm:pt>
  </dgm:ptLst>
  <dgm:cxnLst>
    <dgm:cxn modelId="{4F58FC0F-51CE-4668-B622-803D1B0B9696}" srcId="{377592C3-CBFD-45E5-A9D6-A31769C46C6E}" destId="{1F8645F9-F6E0-4756-BB91-33445E2A4FC5}" srcOrd="0" destOrd="0" parTransId="{E0C78BF1-C6B0-4317-8A08-885C30E12784}" sibTransId="{DFBA266E-2AD7-46ED-970C-EB8ACCC966FC}"/>
    <dgm:cxn modelId="{39958C13-C963-43B8-8E9E-C7CD552D468D}" type="presOf" srcId="{1F8645F9-F6E0-4756-BB91-33445E2A4FC5}" destId="{F8E67F6D-4380-4C9E-A211-A589E1F9E8D2}" srcOrd="0" destOrd="0" presId="urn:microsoft.com/office/officeart/2018/2/layout/IconVerticalSolidList"/>
    <dgm:cxn modelId="{04BA492C-6241-4A88-BE61-27A4B88DE7D3}" type="presOf" srcId="{C4795F8D-0671-48D6-9966-F92A1DB19EBE}" destId="{4206E44E-C835-46CA-82E9-07B522F93FA1}" srcOrd="0" destOrd="0" presId="urn:microsoft.com/office/officeart/2018/2/layout/IconVerticalSolidList"/>
    <dgm:cxn modelId="{80C29A30-1481-40F8-90EF-39C962373098}" srcId="{377592C3-CBFD-45E5-A9D6-A31769C46C6E}" destId="{C4795F8D-0671-48D6-9966-F92A1DB19EBE}" srcOrd="2" destOrd="0" parTransId="{4E8BAE59-B018-4BD4-8DE2-D0649C7849E7}" sibTransId="{13877BEC-BC6F-4274-8471-9245A988B692}"/>
    <dgm:cxn modelId="{5268C8D8-E6C3-40E6-A4E1-D3F607E292AA}" type="presOf" srcId="{454895F2-23D9-4DD8-9E5D-DF0270A8446B}" destId="{7EC634FA-0AED-4198-993F-0F2DCAE7D6C6}" srcOrd="0" destOrd="0" presId="urn:microsoft.com/office/officeart/2018/2/layout/IconVerticalSolidList"/>
    <dgm:cxn modelId="{0B9B84EA-C14A-4933-B486-E6A6736AAAC5}" type="presOf" srcId="{377592C3-CBFD-45E5-A9D6-A31769C46C6E}" destId="{700DD887-354B-4717-9954-FF55E263BBA5}" srcOrd="0" destOrd="0" presId="urn:microsoft.com/office/officeart/2018/2/layout/IconVerticalSolidList"/>
    <dgm:cxn modelId="{5104A6F7-4C57-4106-9E6A-4A3C976D4C1E}" srcId="{377592C3-CBFD-45E5-A9D6-A31769C46C6E}" destId="{454895F2-23D9-4DD8-9E5D-DF0270A8446B}" srcOrd="1" destOrd="0" parTransId="{A39234FD-FD33-49D9-99D6-8AE7EB364728}" sibTransId="{9FD186C2-ABC7-45D7-B2AC-4556FB48666E}"/>
    <dgm:cxn modelId="{4AD880F0-CECE-4DC9-B3F7-D38957E9FD42}" type="presParOf" srcId="{700DD887-354B-4717-9954-FF55E263BBA5}" destId="{06AEB89D-A5B7-45F0-9A90-EBF42302595B}" srcOrd="0" destOrd="0" presId="urn:microsoft.com/office/officeart/2018/2/layout/IconVerticalSolidList"/>
    <dgm:cxn modelId="{E8EC2CFA-6D6A-408E-A1BA-DFEEC6E50B82}" type="presParOf" srcId="{06AEB89D-A5B7-45F0-9A90-EBF42302595B}" destId="{7040E018-2B57-46A8-BDE8-8DC3FE894065}" srcOrd="0" destOrd="0" presId="urn:microsoft.com/office/officeart/2018/2/layout/IconVerticalSolidList"/>
    <dgm:cxn modelId="{19753561-9E0C-4F10-B960-735B679B777F}" type="presParOf" srcId="{06AEB89D-A5B7-45F0-9A90-EBF42302595B}" destId="{DEAD43D3-6969-4607-B348-F263702CF108}" srcOrd="1" destOrd="0" presId="urn:microsoft.com/office/officeart/2018/2/layout/IconVerticalSolidList"/>
    <dgm:cxn modelId="{B34BFD1D-5681-4F90-A885-379B7A98D8B9}" type="presParOf" srcId="{06AEB89D-A5B7-45F0-9A90-EBF42302595B}" destId="{4AFF3BC1-5A6C-4A66-B617-358F66D16243}" srcOrd="2" destOrd="0" presId="urn:microsoft.com/office/officeart/2018/2/layout/IconVerticalSolidList"/>
    <dgm:cxn modelId="{E658FD0F-5E53-4069-8EB0-93A4986FE87B}" type="presParOf" srcId="{06AEB89D-A5B7-45F0-9A90-EBF42302595B}" destId="{F8E67F6D-4380-4C9E-A211-A589E1F9E8D2}" srcOrd="3" destOrd="0" presId="urn:microsoft.com/office/officeart/2018/2/layout/IconVerticalSolidList"/>
    <dgm:cxn modelId="{830180D5-749A-4ACA-8A74-CBAD3440452B}" type="presParOf" srcId="{700DD887-354B-4717-9954-FF55E263BBA5}" destId="{C302639F-6364-4E8C-AE42-997C32ECF0DA}" srcOrd="1" destOrd="0" presId="urn:microsoft.com/office/officeart/2018/2/layout/IconVerticalSolidList"/>
    <dgm:cxn modelId="{B50F5A62-C670-4501-B330-88173330267D}" type="presParOf" srcId="{700DD887-354B-4717-9954-FF55E263BBA5}" destId="{21BC5F9E-F5BA-40B7-9B9A-8D176D206C95}" srcOrd="2" destOrd="0" presId="urn:microsoft.com/office/officeart/2018/2/layout/IconVerticalSolidList"/>
    <dgm:cxn modelId="{4D88D3F1-B46D-4059-8755-243B034F4FA8}" type="presParOf" srcId="{21BC5F9E-F5BA-40B7-9B9A-8D176D206C95}" destId="{CA4B6BFA-AB88-421B-99C2-EBD16EB9EBC2}" srcOrd="0" destOrd="0" presId="urn:microsoft.com/office/officeart/2018/2/layout/IconVerticalSolidList"/>
    <dgm:cxn modelId="{0DC28E88-004F-4C75-81A1-5922128D2EA1}" type="presParOf" srcId="{21BC5F9E-F5BA-40B7-9B9A-8D176D206C95}" destId="{9564883F-0448-4073-BB8E-202BA4079E71}" srcOrd="1" destOrd="0" presId="urn:microsoft.com/office/officeart/2018/2/layout/IconVerticalSolidList"/>
    <dgm:cxn modelId="{8183FAFE-723D-40F4-B9C1-798780E9F4DA}" type="presParOf" srcId="{21BC5F9E-F5BA-40B7-9B9A-8D176D206C95}" destId="{E9737CA9-C89A-4365-984D-638254CD9F1F}" srcOrd="2" destOrd="0" presId="urn:microsoft.com/office/officeart/2018/2/layout/IconVerticalSolidList"/>
    <dgm:cxn modelId="{109F1288-ACD6-4B3A-A85E-E72B36EBF9E5}" type="presParOf" srcId="{21BC5F9E-F5BA-40B7-9B9A-8D176D206C95}" destId="{7EC634FA-0AED-4198-993F-0F2DCAE7D6C6}" srcOrd="3" destOrd="0" presId="urn:microsoft.com/office/officeart/2018/2/layout/IconVerticalSolidList"/>
    <dgm:cxn modelId="{D62E8EDE-3C94-4A42-82BE-17E8B2420B4E}" type="presParOf" srcId="{700DD887-354B-4717-9954-FF55E263BBA5}" destId="{4EEDCFBA-41D5-4CE7-8B3D-FBC4B60006E9}" srcOrd="3" destOrd="0" presId="urn:microsoft.com/office/officeart/2018/2/layout/IconVerticalSolidList"/>
    <dgm:cxn modelId="{70964532-D289-4D01-8843-42207782BC76}" type="presParOf" srcId="{700DD887-354B-4717-9954-FF55E263BBA5}" destId="{C0BCDF29-81EF-4D2D-9B35-FB66F8772186}" srcOrd="4" destOrd="0" presId="urn:microsoft.com/office/officeart/2018/2/layout/IconVerticalSolidList"/>
    <dgm:cxn modelId="{23256484-D7AA-4B50-BF8F-3D91087CC120}" type="presParOf" srcId="{C0BCDF29-81EF-4D2D-9B35-FB66F8772186}" destId="{D8D3E2CB-15F5-4B56-89E9-8E30E9EDBFBA}" srcOrd="0" destOrd="0" presId="urn:microsoft.com/office/officeart/2018/2/layout/IconVerticalSolidList"/>
    <dgm:cxn modelId="{9148D455-C786-4059-AEDD-0BB89F3A8D2E}" type="presParOf" srcId="{C0BCDF29-81EF-4D2D-9B35-FB66F8772186}" destId="{AFDE2663-DFA6-432A-8F06-652864E4E5B9}" srcOrd="1" destOrd="0" presId="urn:microsoft.com/office/officeart/2018/2/layout/IconVerticalSolidList"/>
    <dgm:cxn modelId="{FB4F3300-8F8F-4D0D-A117-8233A9EC8B02}" type="presParOf" srcId="{C0BCDF29-81EF-4D2D-9B35-FB66F8772186}" destId="{4F1D59E1-DDE2-445D-BFC9-5C5ABF762867}" srcOrd="2" destOrd="0" presId="urn:microsoft.com/office/officeart/2018/2/layout/IconVerticalSolidList"/>
    <dgm:cxn modelId="{78C0E30D-633D-4C57-A55E-EB9BF1AFF869}" type="presParOf" srcId="{C0BCDF29-81EF-4D2D-9B35-FB66F8772186}" destId="{4206E44E-C835-46CA-82E9-07B522F93FA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A9FC606-2DC3-496E-8078-8E7F1A9F3D08}"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US"/>
        </a:p>
      </dgm:t>
    </dgm:pt>
    <dgm:pt modelId="{62B5D009-88FC-4488-A983-69EB3BD0C3EB}">
      <dgm:prSet custT="1"/>
      <dgm:spPr>
        <a:solidFill>
          <a:schemeClr val="tx1"/>
        </a:solidFill>
      </dgm:spPr>
      <dgm:t>
        <a:bodyPr/>
        <a:lstStyle/>
        <a:p>
          <a:r>
            <a:rPr lang="en-US" sz="2800" b="1" dirty="0"/>
            <a:t>Finding a few journals you might consider:</a:t>
          </a:r>
        </a:p>
      </dgm:t>
    </dgm:pt>
    <dgm:pt modelId="{FC8FAEB6-6B06-4D96-B8A9-30C5FB29F58D}" type="parTrans" cxnId="{4200479C-5E4D-4663-A79B-D9844E46BE1D}">
      <dgm:prSet/>
      <dgm:spPr/>
      <dgm:t>
        <a:bodyPr/>
        <a:lstStyle/>
        <a:p>
          <a:endParaRPr lang="en-US"/>
        </a:p>
      </dgm:t>
    </dgm:pt>
    <dgm:pt modelId="{E1EF69AB-A38C-477E-AF28-747BF1EB01DF}" type="sibTrans" cxnId="{4200479C-5E4D-4663-A79B-D9844E46BE1D}">
      <dgm:prSet/>
      <dgm:spPr/>
      <dgm:t>
        <a:bodyPr/>
        <a:lstStyle/>
        <a:p>
          <a:endParaRPr lang="en-US"/>
        </a:p>
      </dgm:t>
    </dgm:pt>
    <dgm:pt modelId="{7438A2B6-2992-46DE-A60A-A79B0A233FD9}">
      <dgm:prSet custT="1"/>
      <dgm:spPr/>
      <dgm:t>
        <a:bodyPr/>
        <a:lstStyle/>
        <a:p>
          <a:r>
            <a:rPr lang="en-US" sz="2800" dirty="0"/>
            <a:t>You’ll want to find several options; rejections are pretty common</a:t>
          </a:r>
        </a:p>
      </dgm:t>
    </dgm:pt>
    <dgm:pt modelId="{60DEED71-4408-4E8A-823D-6499ECED5E1C}" type="parTrans" cxnId="{8A1D9629-6299-49FF-B8A0-F2746D4EFE40}">
      <dgm:prSet/>
      <dgm:spPr/>
      <dgm:t>
        <a:bodyPr/>
        <a:lstStyle/>
        <a:p>
          <a:endParaRPr lang="en-US"/>
        </a:p>
      </dgm:t>
    </dgm:pt>
    <dgm:pt modelId="{0789F838-7B83-4523-B925-F41011319BA3}" type="sibTrans" cxnId="{8A1D9629-6299-49FF-B8A0-F2746D4EFE40}">
      <dgm:prSet/>
      <dgm:spPr/>
      <dgm:t>
        <a:bodyPr/>
        <a:lstStyle/>
        <a:p>
          <a:endParaRPr lang="en-US"/>
        </a:p>
      </dgm:t>
    </dgm:pt>
    <dgm:pt modelId="{B777D123-CC4F-4C31-8D19-09A72E10A42A}" type="pres">
      <dgm:prSet presAssocID="{9A9FC606-2DC3-496E-8078-8E7F1A9F3D08}" presName="linear" presStyleCnt="0">
        <dgm:presLayoutVars>
          <dgm:dir/>
          <dgm:animLvl val="lvl"/>
          <dgm:resizeHandles val="exact"/>
        </dgm:presLayoutVars>
      </dgm:prSet>
      <dgm:spPr/>
    </dgm:pt>
    <dgm:pt modelId="{E2BED65F-9A77-4C32-B745-A432127F1069}" type="pres">
      <dgm:prSet presAssocID="{62B5D009-88FC-4488-A983-69EB3BD0C3EB}" presName="parentLin" presStyleCnt="0"/>
      <dgm:spPr/>
    </dgm:pt>
    <dgm:pt modelId="{B7ACCB70-80B0-43C8-84F8-9C7FF5291E49}" type="pres">
      <dgm:prSet presAssocID="{62B5D009-88FC-4488-A983-69EB3BD0C3EB}" presName="parentLeftMargin" presStyleLbl="node1" presStyleIdx="0" presStyleCnt="1"/>
      <dgm:spPr/>
    </dgm:pt>
    <dgm:pt modelId="{09388F54-0A69-49EF-ADB5-1ABFD761B412}" type="pres">
      <dgm:prSet presAssocID="{62B5D009-88FC-4488-A983-69EB3BD0C3EB}" presName="parentText" presStyleLbl="node1" presStyleIdx="0" presStyleCnt="1" custScaleX="88449" custScaleY="88449">
        <dgm:presLayoutVars>
          <dgm:chMax val="0"/>
          <dgm:bulletEnabled val="1"/>
        </dgm:presLayoutVars>
      </dgm:prSet>
      <dgm:spPr/>
    </dgm:pt>
    <dgm:pt modelId="{5A654827-B95C-4144-9891-DC3A0BE09DAE}" type="pres">
      <dgm:prSet presAssocID="{62B5D009-88FC-4488-A983-69EB3BD0C3EB}" presName="negativeSpace" presStyleCnt="0"/>
      <dgm:spPr/>
    </dgm:pt>
    <dgm:pt modelId="{E027CA9D-C818-4221-B1B8-5922109A6873}" type="pres">
      <dgm:prSet presAssocID="{62B5D009-88FC-4488-A983-69EB3BD0C3EB}" presName="childText" presStyleLbl="conFgAcc1" presStyleIdx="0" presStyleCnt="1">
        <dgm:presLayoutVars>
          <dgm:bulletEnabled val="1"/>
        </dgm:presLayoutVars>
      </dgm:prSet>
      <dgm:spPr/>
    </dgm:pt>
  </dgm:ptLst>
  <dgm:cxnLst>
    <dgm:cxn modelId="{8A1D9629-6299-49FF-B8A0-F2746D4EFE40}" srcId="{62B5D009-88FC-4488-A983-69EB3BD0C3EB}" destId="{7438A2B6-2992-46DE-A60A-A79B0A233FD9}" srcOrd="0" destOrd="0" parTransId="{60DEED71-4408-4E8A-823D-6499ECED5E1C}" sibTransId="{0789F838-7B83-4523-B925-F41011319BA3}"/>
    <dgm:cxn modelId="{A8553C61-9372-48CE-B792-73B9B6BFE244}" type="presOf" srcId="{7438A2B6-2992-46DE-A60A-A79B0A233FD9}" destId="{E027CA9D-C818-4221-B1B8-5922109A6873}" srcOrd="0" destOrd="0" presId="urn:microsoft.com/office/officeart/2005/8/layout/list1"/>
    <dgm:cxn modelId="{521E6F85-ED8A-4410-966D-C5AB2A81A454}" type="presOf" srcId="{9A9FC606-2DC3-496E-8078-8E7F1A9F3D08}" destId="{B777D123-CC4F-4C31-8D19-09A72E10A42A}" srcOrd="0" destOrd="0" presId="urn:microsoft.com/office/officeart/2005/8/layout/list1"/>
    <dgm:cxn modelId="{4200479C-5E4D-4663-A79B-D9844E46BE1D}" srcId="{9A9FC606-2DC3-496E-8078-8E7F1A9F3D08}" destId="{62B5D009-88FC-4488-A983-69EB3BD0C3EB}" srcOrd="0" destOrd="0" parTransId="{FC8FAEB6-6B06-4D96-B8A9-30C5FB29F58D}" sibTransId="{E1EF69AB-A38C-477E-AF28-747BF1EB01DF}"/>
    <dgm:cxn modelId="{D3BEA9BA-1360-492F-A25B-FF6887023C93}" type="presOf" srcId="{62B5D009-88FC-4488-A983-69EB3BD0C3EB}" destId="{B7ACCB70-80B0-43C8-84F8-9C7FF5291E49}" srcOrd="0" destOrd="0" presId="urn:microsoft.com/office/officeart/2005/8/layout/list1"/>
    <dgm:cxn modelId="{071E04E6-51DA-4AD3-8133-22F9007A275C}" type="presOf" srcId="{62B5D009-88FC-4488-A983-69EB3BD0C3EB}" destId="{09388F54-0A69-49EF-ADB5-1ABFD761B412}" srcOrd="1" destOrd="0" presId="urn:microsoft.com/office/officeart/2005/8/layout/list1"/>
    <dgm:cxn modelId="{734934E9-2316-42F1-84B5-5ACAFC60B5E7}" type="presParOf" srcId="{B777D123-CC4F-4C31-8D19-09A72E10A42A}" destId="{E2BED65F-9A77-4C32-B745-A432127F1069}" srcOrd="0" destOrd="0" presId="urn:microsoft.com/office/officeart/2005/8/layout/list1"/>
    <dgm:cxn modelId="{6646E325-2B7C-42EC-B6B7-06DD24A15DA9}" type="presParOf" srcId="{E2BED65F-9A77-4C32-B745-A432127F1069}" destId="{B7ACCB70-80B0-43C8-84F8-9C7FF5291E49}" srcOrd="0" destOrd="0" presId="urn:microsoft.com/office/officeart/2005/8/layout/list1"/>
    <dgm:cxn modelId="{C6112C34-1852-496E-93E2-4BA48CF5C255}" type="presParOf" srcId="{E2BED65F-9A77-4C32-B745-A432127F1069}" destId="{09388F54-0A69-49EF-ADB5-1ABFD761B412}" srcOrd="1" destOrd="0" presId="urn:microsoft.com/office/officeart/2005/8/layout/list1"/>
    <dgm:cxn modelId="{E487A5C6-55F1-4261-B0C5-A834C14BF59E}" type="presParOf" srcId="{B777D123-CC4F-4C31-8D19-09A72E10A42A}" destId="{5A654827-B95C-4144-9891-DC3A0BE09DAE}" srcOrd="1" destOrd="0" presId="urn:microsoft.com/office/officeart/2005/8/layout/list1"/>
    <dgm:cxn modelId="{B1DF4A9B-E866-411E-894A-A934DA457A16}" type="presParOf" srcId="{B777D123-CC4F-4C31-8D19-09A72E10A42A}" destId="{E027CA9D-C818-4221-B1B8-5922109A6873}"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61EE24-16F6-4FD1-A998-7F549B63B27D}">
      <dsp:nvSpPr>
        <dsp:cNvPr id="0" name=""/>
        <dsp:cNvSpPr/>
      </dsp:nvSpPr>
      <dsp:spPr>
        <a:xfrm>
          <a:off x="0" y="2442"/>
          <a:ext cx="6513603" cy="123800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D9672E-6940-480D-B97A-07F0788C148F}">
      <dsp:nvSpPr>
        <dsp:cNvPr id="0" name=""/>
        <dsp:cNvSpPr/>
      </dsp:nvSpPr>
      <dsp:spPr>
        <a:xfrm>
          <a:off x="374497" y="280994"/>
          <a:ext cx="680904" cy="6809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EF36886-C22B-4284-8966-D90F1F972963}">
      <dsp:nvSpPr>
        <dsp:cNvPr id="0" name=""/>
        <dsp:cNvSpPr/>
      </dsp:nvSpPr>
      <dsp:spPr>
        <a:xfrm>
          <a:off x="1429899" y="2442"/>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755650">
            <a:lnSpc>
              <a:spcPct val="90000"/>
            </a:lnSpc>
            <a:spcBef>
              <a:spcPct val="0"/>
            </a:spcBef>
            <a:spcAft>
              <a:spcPct val="35000"/>
            </a:spcAft>
            <a:buNone/>
          </a:pPr>
          <a:r>
            <a:rPr lang="en-US" sz="1700" kern="1200"/>
            <a:t>Predatory—</a:t>
          </a:r>
          <a:r>
            <a:rPr lang="en-US" sz="1700" i="1" kern="1200"/>
            <a:t>in this presentation, journals that use deceptive publishing practices and publish articles in exchange for money</a:t>
          </a:r>
          <a:endParaRPr lang="en-US" sz="1700" kern="1200"/>
        </a:p>
      </dsp:txBody>
      <dsp:txXfrm>
        <a:off x="1429899" y="2442"/>
        <a:ext cx="5083704" cy="1238008"/>
      </dsp:txXfrm>
    </dsp:sp>
    <dsp:sp modelId="{E1A9BA7A-6415-458B-8E84-80A33CD63CFF}">
      <dsp:nvSpPr>
        <dsp:cNvPr id="0" name=""/>
        <dsp:cNvSpPr/>
      </dsp:nvSpPr>
      <dsp:spPr>
        <a:xfrm>
          <a:off x="0" y="1549953"/>
          <a:ext cx="6513603" cy="123800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9447FA-89AA-493B-BC0C-E670EF1C7D97}">
      <dsp:nvSpPr>
        <dsp:cNvPr id="0" name=""/>
        <dsp:cNvSpPr/>
      </dsp:nvSpPr>
      <dsp:spPr>
        <a:xfrm>
          <a:off x="374497" y="1828505"/>
          <a:ext cx="680904" cy="6809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296FEA3-FF47-46A0-9545-2F06300EE519}">
      <dsp:nvSpPr>
        <dsp:cNvPr id="0" name=""/>
        <dsp:cNvSpPr/>
      </dsp:nvSpPr>
      <dsp:spPr>
        <a:xfrm>
          <a:off x="1429899" y="1549953"/>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755650">
            <a:lnSpc>
              <a:spcPct val="90000"/>
            </a:lnSpc>
            <a:spcBef>
              <a:spcPct val="0"/>
            </a:spcBef>
            <a:spcAft>
              <a:spcPct val="35000"/>
            </a:spcAft>
            <a:buNone/>
          </a:pPr>
          <a:r>
            <a:rPr lang="en-US" sz="1700" kern="1200"/>
            <a:t>Open Access—</a:t>
          </a:r>
          <a:r>
            <a:rPr lang="en-US" sz="1700" i="1" kern="1200"/>
            <a:t>a publishing model that makes articles freely available to readers</a:t>
          </a:r>
          <a:endParaRPr lang="en-US" sz="1700" kern="1200"/>
        </a:p>
      </dsp:txBody>
      <dsp:txXfrm>
        <a:off x="1429899" y="1549953"/>
        <a:ext cx="5083704" cy="1238008"/>
      </dsp:txXfrm>
    </dsp:sp>
    <dsp:sp modelId="{5C05FB9E-F821-49E7-BF4C-6CD00C25E443}">
      <dsp:nvSpPr>
        <dsp:cNvPr id="0" name=""/>
        <dsp:cNvSpPr/>
      </dsp:nvSpPr>
      <dsp:spPr>
        <a:xfrm>
          <a:off x="0" y="3097464"/>
          <a:ext cx="6513603" cy="123800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5F2BA4-EFAF-4F4A-9678-9BAD3ED40A6B}">
      <dsp:nvSpPr>
        <dsp:cNvPr id="0" name=""/>
        <dsp:cNvSpPr/>
      </dsp:nvSpPr>
      <dsp:spPr>
        <a:xfrm>
          <a:off x="374497" y="3376015"/>
          <a:ext cx="680904" cy="6809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E5C13F2-A7AA-4632-8F9D-B57223CB67BE}">
      <dsp:nvSpPr>
        <dsp:cNvPr id="0" name=""/>
        <dsp:cNvSpPr/>
      </dsp:nvSpPr>
      <dsp:spPr>
        <a:xfrm>
          <a:off x="1429899" y="309746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755650">
            <a:lnSpc>
              <a:spcPct val="90000"/>
            </a:lnSpc>
            <a:spcBef>
              <a:spcPct val="0"/>
            </a:spcBef>
            <a:spcAft>
              <a:spcPct val="35000"/>
            </a:spcAft>
            <a:buNone/>
          </a:pPr>
          <a:r>
            <a:rPr lang="en-US" sz="1700" kern="1200"/>
            <a:t>Hybrid journal—</a:t>
          </a:r>
          <a:r>
            <a:rPr lang="en-US" sz="1700" i="1" kern="1200"/>
            <a:t>a journal that is normally accessible only for people with subscriptions, but which also publishes some articles in an open access format</a:t>
          </a:r>
          <a:endParaRPr lang="en-US" sz="1700" kern="1200"/>
        </a:p>
      </dsp:txBody>
      <dsp:txXfrm>
        <a:off x="1429899" y="3097464"/>
        <a:ext cx="5083704" cy="1238008"/>
      </dsp:txXfrm>
    </dsp:sp>
    <dsp:sp modelId="{E98958A8-C7A0-4941-AA52-076B75EC9C39}">
      <dsp:nvSpPr>
        <dsp:cNvPr id="0" name=""/>
        <dsp:cNvSpPr/>
      </dsp:nvSpPr>
      <dsp:spPr>
        <a:xfrm>
          <a:off x="0" y="4644974"/>
          <a:ext cx="6513603" cy="1238008"/>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E33247-7D73-449A-8D47-FB2DF9A97F74}">
      <dsp:nvSpPr>
        <dsp:cNvPr id="0" name=""/>
        <dsp:cNvSpPr/>
      </dsp:nvSpPr>
      <dsp:spPr>
        <a:xfrm>
          <a:off x="374497" y="4923526"/>
          <a:ext cx="680904" cy="6809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7243BFB-5336-44C2-A5EE-674A52F5F72A}">
      <dsp:nvSpPr>
        <dsp:cNvPr id="0" name=""/>
        <dsp:cNvSpPr/>
      </dsp:nvSpPr>
      <dsp:spPr>
        <a:xfrm>
          <a:off x="1429899" y="464497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755650">
            <a:lnSpc>
              <a:spcPct val="90000"/>
            </a:lnSpc>
            <a:spcBef>
              <a:spcPct val="0"/>
            </a:spcBef>
            <a:spcAft>
              <a:spcPct val="35000"/>
            </a:spcAft>
            <a:buNone/>
          </a:pPr>
          <a:r>
            <a:rPr lang="en-US" sz="1700" kern="1200"/>
            <a:t>PLoS—</a:t>
          </a:r>
          <a:r>
            <a:rPr lang="en-US" sz="1700" i="1" kern="1200"/>
            <a:t>the Public Library of Science, a publisher pushing for open access to research articles, research data, and open peer review</a:t>
          </a:r>
          <a:endParaRPr lang="en-US" sz="1700" kern="1200"/>
        </a:p>
      </dsp:txBody>
      <dsp:txXfrm>
        <a:off x="1429899" y="4644974"/>
        <a:ext cx="5083704" cy="12380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558219-6677-43F1-898F-88A6E6C2A2B5}">
      <dsp:nvSpPr>
        <dsp:cNvPr id="0" name=""/>
        <dsp:cNvSpPr/>
      </dsp:nvSpPr>
      <dsp:spPr>
        <a:xfrm>
          <a:off x="0" y="718"/>
          <a:ext cx="6513603" cy="1681139"/>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B8F6E6-005A-4B30-8736-6540680B2420}">
      <dsp:nvSpPr>
        <dsp:cNvPr id="0" name=""/>
        <dsp:cNvSpPr/>
      </dsp:nvSpPr>
      <dsp:spPr>
        <a:xfrm>
          <a:off x="508544" y="378974"/>
          <a:ext cx="924626" cy="9246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3E28A84-D7AA-4069-82CE-534E762A0E73}">
      <dsp:nvSpPr>
        <dsp:cNvPr id="0" name=""/>
        <dsp:cNvSpPr/>
      </dsp:nvSpPr>
      <dsp:spPr>
        <a:xfrm>
          <a:off x="1941716" y="718"/>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800100">
            <a:lnSpc>
              <a:spcPct val="90000"/>
            </a:lnSpc>
            <a:spcBef>
              <a:spcPct val="0"/>
            </a:spcBef>
            <a:spcAft>
              <a:spcPct val="35000"/>
            </a:spcAft>
            <a:buNone/>
          </a:pPr>
          <a:r>
            <a:rPr lang="en-US" sz="1800" kern="1200"/>
            <a:t>Authors rights—</a:t>
          </a:r>
          <a:r>
            <a:rPr lang="en-US" sz="1800" i="1" kern="1200"/>
            <a:t>the rights an author retains when they publish an article (such as the right to share their article)</a:t>
          </a:r>
          <a:r>
            <a:rPr lang="en-US" sz="1800" kern="1200"/>
            <a:t> </a:t>
          </a:r>
        </a:p>
      </dsp:txBody>
      <dsp:txXfrm>
        <a:off x="1941716" y="718"/>
        <a:ext cx="4571887" cy="1681139"/>
      </dsp:txXfrm>
    </dsp:sp>
    <dsp:sp modelId="{7ECDF6DE-1587-45CF-8A07-7883C13FDF81}">
      <dsp:nvSpPr>
        <dsp:cNvPr id="0" name=""/>
        <dsp:cNvSpPr/>
      </dsp:nvSpPr>
      <dsp:spPr>
        <a:xfrm>
          <a:off x="0" y="2102143"/>
          <a:ext cx="6513603" cy="1681139"/>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B7D07A-F834-444C-ABDE-E492F1D08E31}">
      <dsp:nvSpPr>
        <dsp:cNvPr id="0" name=""/>
        <dsp:cNvSpPr/>
      </dsp:nvSpPr>
      <dsp:spPr>
        <a:xfrm>
          <a:off x="508544" y="2480399"/>
          <a:ext cx="924626" cy="9246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89A8C05-AD7E-44C8-9894-DA3FF5BCBDC7}">
      <dsp:nvSpPr>
        <dsp:cNvPr id="0" name=""/>
        <dsp:cNvSpPr/>
      </dsp:nvSpPr>
      <dsp:spPr>
        <a:xfrm>
          <a:off x="1941716" y="2102143"/>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800100">
            <a:lnSpc>
              <a:spcPct val="90000"/>
            </a:lnSpc>
            <a:spcBef>
              <a:spcPct val="0"/>
            </a:spcBef>
            <a:spcAft>
              <a:spcPct val="35000"/>
            </a:spcAft>
            <a:buNone/>
          </a:pPr>
          <a:r>
            <a:rPr lang="en-US" sz="1800" kern="1200"/>
            <a:t>Creative Commons license—</a:t>
          </a:r>
          <a:r>
            <a:rPr lang="en-US" sz="1800" i="1" kern="1200"/>
            <a:t>a license that allows an author/creator to retain copyright while granting others the right to copy, distribute, and make specific uses of the work (Creative Commons, n.d.)</a:t>
          </a:r>
          <a:endParaRPr lang="en-US" sz="1800" kern="1200"/>
        </a:p>
      </dsp:txBody>
      <dsp:txXfrm>
        <a:off x="1941716" y="2102143"/>
        <a:ext cx="4571887" cy="1681139"/>
      </dsp:txXfrm>
    </dsp:sp>
    <dsp:sp modelId="{4A72DF76-3C1E-49EA-9BBA-8292DCE8934F}">
      <dsp:nvSpPr>
        <dsp:cNvPr id="0" name=""/>
        <dsp:cNvSpPr/>
      </dsp:nvSpPr>
      <dsp:spPr>
        <a:xfrm>
          <a:off x="0" y="4203567"/>
          <a:ext cx="6513603" cy="1681139"/>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8E340F-FF25-4519-925A-1022B4856CB2}">
      <dsp:nvSpPr>
        <dsp:cNvPr id="0" name=""/>
        <dsp:cNvSpPr/>
      </dsp:nvSpPr>
      <dsp:spPr>
        <a:xfrm>
          <a:off x="508544" y="4581824"/>
          <a:ext cx="924626" cy="9246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F17B7DE-E7FF-4D4B-A86F-8694E97C48F7}">
      <dsp:nvSpPr>
        <dsp:cNvPr id="0" name=""/>
        <dsp:cNvSpPr/>
      </dsp:nvSpPr>
      <dsp:spPr>
        <a:xfrm>
          <a:off x="1941716" y="4203567"/>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800100">
            <a:lnSpc>
              <a:spcPct val="90000"/>
            </a:lnSpc>
            <a:spcBef>
              <a:spcPct val="0"/>
            </a:spcBef>
            <a:spcAft>
              <a:spcPct val="35000"/>
            </a:spcAft>
            <a:buNone/>
          </a:pPr>
          <a:r>
            <a:rPr lang="en-US" sz="1800" kern="1200"/>
            <a:t>Impact factor—</a:t>
          </a:r>
          <a:r>
            <a:rPr lang="en-US" sz="1800" i="1" kern="1200"/>
            <a:t>a quantitative measure that is used to represent the importance of a journal within a specific field</a:t>
          </a:r>
          <a:endParaRPr lang="en-US" sz="1800" kern="1200"/>
        </a:p>
      </dsp:txBody>
      <dsp:txXfrm>
        <a:off x="1941716" y="4203567"/>
        <a:ext cx="4571887" cy="16811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40E018-2B57-46A8-BDE8-8DC3FE894065}">
      <dsp:nvSpPr>
        <dsp:cNvPr id="0" name=""/>
        <dsp:cNvSpPr/>
      </dsp:nvSpPr>
      <dsp:spPr>
        <a:xfrm>
          <a:off x="0" y="718"/>
          <a:ext cx="6513603" cy="1681139"/>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AD43D3-6969-4607-B348-F263702CF108}">
      <dsp:nvSpPr>
        <dsp:cNvPr id="0" name=""/>
        <dsp:cNvSpPr/>
      </dsp:nvSpPr>
      <dsp:spPr>
        <a:xfrm>
          <a:off x="508544" y="378974"/>
          <a:ext cx="924626" cy="9246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8E67F6D-4380-4C9E-A211-A589E1F9E8D2}">
      <dsp:nvSpPr>
        <dsp:cNvPr id="0" name=""/>
        <dsp:cNvSpPr/>
      </dsp:nvSpPr>
      <dsp:spPr>
        <a:xfrm>
          <a:off x="1941716" y="718"/>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022350">
            <a:lnSpc>
              <a:spcPct val="90000"/>
            </a:lnSpc>
            <a:spcBef>
              <a:spcPct val="0"/>
            </a:spcBef>
            <a:spcAft>
              <a:spcPct val="35000"/>
            </a:spcAft>
            <a:buNone/>
          </a:pPr>
          <a:r>
            <a:rPr lang="en-US" sz="2300" kern="1200"/>
            <a:t>ISSN—</a:t>
          </a:r>
          <a:r>
            <a:rPr lang="en-US" sz="2300" i="1" kern="1200"/>
            <a:t>International Standard Serial Number, a unique number assigned to a published journal</a:t>
          </a:r>
          <a:endParaRPr lang="en-US" sz="2300" kern="1200"/>
        </a:p>
      </dsp:txBody>
      <dsp:txXfrm>
        <a:off x="1941716" y="718"/>
        <a:ext cx="4571887" cy="1681139"/>
      </dsp:txXfrm>
    </dsp:sp>
    <dsp:sp modelId="{CA4B6BFA-AB88-421B-99C2-EBD16EB9EBC2}">
      <dsp:nvSpPr>
        <dsp:cNvPr id="0" name=""/>
        <dsp:cNvSpPr/>
      </dsp:nvSpPr>
      <dsp:spPr>
        <a:xfrm>
          <a:off x="0" y="2102143"/>
          <a:ext cx="6513603" cy="1681139"/>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64883F-0448-4073-BB8E-202BA4079E71}">
      <dsp:nvSpPr>
        <dsp:cNvPr id="0" name=""/>
        <dsp:cNvSpPr/>
      </dsp:nvSpPr>
      <dsp:spPr>
        <a:xfrm>
          <a:off x="508544" y="2480399"/>
          <a:ext cx="924626" cy="9246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EC634FA-0AED-4198-993F-0F2DCAE7D6C6}">
      <dsp:nvSpPr>
        <dsp:cNvPr id="0" name=""/>
        <dsp:cNvSpPr/>
      </dsp:nvSpPr>
      <dsp:spPr>
        <a:xfrm>
          <a:off x="1941716" y="2102143"/>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022350">
            <a:lnSpc>
              <a:spcPct val="90000"/>
            </a:lnSpc>
            <a:spcBef>
              <a:spcPct val="0"/>
            </a:spcBef>
            <a:spcAft>
              <a:spcPct val="35000"/>
            </a:spcAft>
            <a:buNone/>
          </a:pPr>
          <a:r>
            <a:rPr lang="en-US" sz="2300" kern="1200" dirty="0"/>
            <a:t>Digital Object Identifiers (DOIs)—</a:t>
          </a:r>
          <a:r>
            <a:rPr lang="en-US" sz="2300" i="1" kern="1200" dirty="0"/>
            <a:t>a unique number assigned to a published journal article, book, or other digital item</a:t>
          </a:r>
          <a:endParaRPr lang="en-US" sz="2300" kern="1200" dirty="0"/>
        </a:p>
      </dsp:txBody>
      <dsp:txXfrm>
        <a:off x="1941716" y="2102143"/>
        <a:ext cx="4571887" cy="1681139"/>
      </dsp:txXfrm>
    </dsp:sp>
    <dsp:sp modelId="{D8D3E2CB-15F5-4B56-89E9-8E30E9EDBFBA}">
      <dsp:nvSpPr>
        <dsp:cNvPr id="0" name=""/>
        <dsp:cNvSpPr/>
      </dsp:nvSpPr>
      <dsp:spPr>
        <a:xfrm>
          <a:off x="0" y="4203567"/>
          <a:ext cx="6513603" cy="1681139"/>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DE2663-DFA6-432A-8F06-652864E4E5B9}">
      <dsp:nvSpPr>
        <dsp:cNvPr id="0" name=""/>
        <dsp:cNvSpPr/>
      </dsp:nvSpPr>
      <dsp:spPr>
        <a:xfrm>
          <a:off x="508544" y="4581824"/>
          <a:ext cx="924626" cy="9246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206E44E-C835-46CA-82E9-07B522F93FA1}">
      <dsp:nvSpPr>
        <dsp:cNvPr id="0" name=""/>
        <dsp:cNvSpPr/>
      </dsp:nvSpPr>
      <dsp:spPr>
        <a:xfrm>
          <a:off x="1941716" y="4203567"/>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022350">
            <a:lnSpc>
              <a:spcPct val="90000"/>
            </a:lnSpc>
            <a:spcBef>
              <a:spcPct val="0"/>
            </a:spcBef>
            <a:spcAft>
              <a:spcPct val="35000"/>
            </a:spcAft>
            <a:buNone/>
          </a:pPr>
          <a:r>
            <a:rPr lang="en-US" sz="2300" kern="1200"/>
            <a:t>LOCKSS—</a:t>
          </a:r>
          <a:r>
            <a:rPr lang="en-US" sz="2300" i="1" kern="1200"/>
            <a:t>Lots of Copies Keeps Stuff Safe—an archive created at Stanford and used by publishers to preserve digital items</a:t>
          </a:r>
          <a:endParaRPr lang="en-US" sz="2300" kern="1200"/>
        </a:p>
      </dsp:txBody>
      <dsp:txXfrm>
        <a:off x="1941716" y="4203567"/>
        <a:ext cx="4571887" cy="16811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27CA9D-C818-4221-B1B8-5922109A6873}">
      <dsp:nvSpPr>
        <dsp:cNvPr id="0" name=""/>
        <dsp:cNvSpPr/>
      </dsp:nvSpPr>
      <dsp:spPr>
        <a:xfrm>
          <a:off x="0" y="2134280"/>
          <a:ext cx="6513603" cy="2354625"/>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5528" tIns="1353820" rIns="505528"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You’ll want to find several options; rejections are pretty common</a:t>
          </a:r>
        </a:p>
      </dsp:txBody>
      <dsp:txXfrm>
        <a:off x="0" y="2134280"/>
        <a:ext cx="6513603" cy="2354625"/>
      </dsp:txXfrm>
    </dsp:sp>
    <dsp:sp modelId="{09388F54-0A69-49EF-ADB5-1ABFD761B412}">
      <dsp:nvSpPr>
        <dsp:cNvPr id="0" name=""/>
        <dsp:cNvSpPr/>
      </dsp:nvSpPr>
      <dsp:spPr>
        <a:xfrm>
          <a:off x="325680" y="1396520"/>
          <a:ext cx="4032852" cy="1697159"/>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2339" tIns="0" rIns="172339" bIns="0" numCol="1" spcCol="1270" anchor="ctr" anchorCtr="0">
          <a:noAutofit/>
        </a:bodyPr>
        <a:lstStyle/>
        <a:p>
          <a:pPr marL="0" lvl="0" indent="0" algn="l" defTabSz="1244600">
            <a:lnSpc>
              <a:spcPct val="90000"/>
            </a:lnSpc>
            <a:spcBef>
              <a:spcPct val="0"/>
            </a:spcBef>
            <a:spcAft>
              <a:spcPct val="35000"/>
            </a:spcAft>
            <a:buNone/>
          </a:pPr>
          <a:r>
            <a:rPr lang="en-US" sz="2800" b="1" kern="1200" dirty="0"/>
            <a:t>Finding a few journals you might consider:</a:t>
          </a:r>
        </a:p>
      </dsp:txBody>
      <dsp:txXfrm>
        <a:off x="408528" y="1479368"/>
        <a:ext cx="3867156" cy="153146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ACD9DB9-DD53-429C-BF31-72599B2CF878}" type="datetimeFigureOut">
              <a:rPr lang="en-US" smtClean="0"/>
              <a:t>2/13/2020</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A95CF685-5975-4441-B9EA-0A88D847E903}" type="slidenum">
              <a:rPr lang="en-US" smtClean="0"/>
              <a:t>‹#›</a:t>
            </a:fld>
            <a:endParaRPr lang="en-US"/>
          </a:p>
        </p:txBody>
      </p:sp>
    </p:spTree>
    <p:extLst>
      <p:ext uri="{BB962C8B-B14F-4D97-AF65-F5344CB8AC3E}">
        <p14:creationId xmlns:p14="http://schemas.microsoft.com/office/powerpoint/2010/main" val="1588300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doi.org/10.1093/jn/137.2.303"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Kerry Sewell is a research librarian.  She had been doing classes for faculty about publishing</a:t>
            </a:r>
          </a:p>
          <a:p>
            <a:endParaRPr lang="en-US" dirty="0"/>
          </a:p>
          <a:p>
            <a:r>
              <a:rPr lang="en-US" dirty="0"/>
              <a:t>Gina Firnhaber has been a health sciences librarian.  On completion of her PhD in Nursing she has accepted a research role in nursing at ECU</a:t>
            </a:r>
          </a:p>
          <a:p>
            <a:endParaRPr lang="en-US" dirty="0"/>
          </a:p>
          <a:p>
            <a:r>
              <a:rPr lang="en-US" dirty="0"/>
              <a:t>Kathy Kolasa has worked in medical nutrition education for medical students, primary care residents, practicing physicians for her entire career.  She invited Kerry and Gina to prepare this webinar with nutrition and dietetics examples.</a:t>
            </a:r>
          </a:p>
        </p:txBody>
      </p:sp>
      <p:sp>
        <p:nvSpPr>
          <p:cNvPr id="4" name="Slide Number Placeholder 3"/>
          <p:cNvSpPr>
            <a:spLocks noGrp="1"/>
          </p:cNvSpPr>
          <p:nvPr>
            <p:ph type="sldNum" sz="quarter" idx="5"/>
          </p:nvPr>
        </p:nvSpPr>
        <p:spPr/>
        <p:txBody>
          <a:bodyPr/>
          <a:lstStyle/>
          <a:p>
            <a:fld id="{A95CF685-5975-4441-B9EA-0A88D847E903}" type="slidenum">
              <a:rPr lang="en-US" smtClean="0"/>
              <a:t>1</a:t>
            </a:fld>
            <a:endParaRPr lang="en-US"/>
          </a:p>
        </p:txBody>
      </p:sp>
    </p:spTree>
    <p:extLst>
      <p:ext uri="{BB962C8B-B14F-4D97-AF65-F5344CB8AC3E}">
        <p14:creationId xmlns:p14="http://schemas.microsoft.com/office/powerpoint/2010/main" val="2871529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good clue is if the stated peer review time is too short.</a:t>
            </a:r>
          </a:p>
          <a:p>
            <a:endParaRPr lang="en-US" dirty="0"/>
          </a:p>
          <a:p>
            <a:r>
              <a:rPr lang="en-US" dirty="0"/>
              <a:t>It is unrealistic to expect full peer review and acceptance for publication within 21 days.</a:t>
            </a:r>
            <a:r>
              <a:rPr lang="en-US" baseline="0" dirty="0"/>
              <a:t>  A manuscript might be rejected by a journal editor based on a desk review before it is sent out for reasons such as “outside scope of the journal”……….  And returned to an author in less than 21 days, but unusual for it to go out for review and be back</a:t>
            </a:r>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10</a:t>
            </a:fld>
            <a:endParaRPr lang="en-US"/>
          </a:p>
        </p:txBody>
      </p:sp>
    </p:spTree>
    <p:extLst>
      <p:ext uri="{BB962C8B-B14F-4D97-AF65-F5344CB8AC3E}">
        <p14:creationId xmlns:p14="http://schemas.microsoft.com/office/powerpoint/2010/main" val="21846195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good quality journal will preserve its contents for future scholars and clinicians. We know that science and clinical practice evolve over time and are built upon the work of prior research or published evidence. This means that the articles need to be preserved. If research evidence is lost, it means that future clinicians and scholars can’t find it or use it to change practice or knowledge or advance science</a:t>
            </a:r>
          </a:p>
        </p:txBody>
      </p:sp>
      <p:sp>
        <p:nvSpPr>
          <p:cNvPr id="4" name="Slide Number Placeholder 3"/>
          <p:cNvSpPr>
            <a:spLocks noGrp="1"/>
          </p:cNvSpPr>
          <p:nvPr>
            <p:ph type="sldNum" sz="quarter" idx="5"/>
          </p:nvPr>
        </p:nvSpPr>
        <p:spPr/>
        <p:txBody>
          <a:bodyPr/>
          <a:lstStyle/>
          <a:p>
            <a:fld id="{A95CF685-5975-4441-B9EA-0A88D847E903}" type="slidenum">
              <a:rPr lang="en-US" smtClean="0"/>
              <a:t>11</a:t>
            </a:fld>
            <a:endParaRPr lang="en-US"/>
          </a:p>
        </p:txBody>
      </p:sp>
    </p:spTree>
    <p:extLst>
      <p:ext uri="{BB962C8B-B14F-4D97-AF65-F5344CB8AC3E}">
        <p14:creationId xmlns:p14="http://schemas.microsoft.com/office/powerpoint/2010/main" val="2040396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 researcher is duped into publishing in a predatory journal more than once, on review by a potential employer or tenure committee… they may question the judgment of the researchers</a:t>
            </a:r>
          </a:p>
          <a:p>
            <a:endParaRPr lang="en-US" dirty="0"/>
          </a:p>
          <a:p>
            <a:r>
              <a:rPr lang="en-US" dirty="0"/>
              <a:t>If a patient takes in an article to his/her doctor that was published in a predatory journal, and the doctor says the article is not good, it may undermine the patient’s faith in </a:t>
            </a:r>
            <a:r>
              <a:rPr lang="en-US" dirty="0" err="1"/>
              <a:t>scienc</a:t>
            </a:r>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12</a:t>
            </a:fld>
            <a:endParaRPr lang="en-US"/>
          </a:p>
        </p:txBody>
      </p:sp>
    </p:spTree>
    <p:extLst>
      <p:ext uri="{BB962C8B-B14F-4D97-AF65-F5344CB8AC3E}">
        <p14:creationId xmlns:p14="http://schemas.microsoft.com/office/powerpoint/2010/main" val="39894109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Alarmingly simple to harvest Dr. Pories from an ECU site and put it into the banner of the journal.</a:t>
            </a:r>
          </a:p>
          <a:p>
            <a:br>
              <a:rPr lang="en-US" dirty="0"/>
            </a:br>
            <a:r>
              <a:rPr lang="en-US" dirty="0"/>
              <a:t>Hard to verify.  Most professionals that serve on editorial boards do not put the list of those boards on their vita or display on their websites</a:t>
            </a:r>
          </a:p>
        </p:txBody>
      </p:sp>
      <p:sp>
        <p:nvSpPr>
          <p:cNvPr id="4" name="Slide Number Placeholder 3"/>
          <p:cNvSpPr>
            <a:spLocks noGrp="1"/>
          </p:cNvSpPr>
          <p:nvPr>
            <p:ph type="sldNum" sz="quarter" idx="5"/>
          </p:nvPr>
        </p:nvSpPr>
        <p:spPr/>
        <p:txBody>
          <a:bodyPr/>
          <a:lstStyle/>
          <a:p>
            <a:fld id="{A95CF685-5975-4441-B9EA-0A88D847E903}" type="slidenum">
              <a:rPr lang="en-US" smtClean="0"/>
              <a:t>13</a:t>
            </a:fld>
            <a:endParaRPr lang="en-US"/>
          </a:p>
        </p:txBody>
      </p:sp>
    </p:spTree>
    <p:extLst>
      <p:ext uri="{BB962C8B-B14F-4D97-AF65-F5344CB8AC3E}">
        <p14:creationId xmlns:p14="http://schemas.microsoft.com/office/powerpoint/2010/main" val="4024738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screen shot from a journal that invited Kerry to submit.</a:t>
            </a:r>
          </a:p>
          <a:p>
            <a:r>
              <a:rPr lang="en-US" dirty="0"/>
              <a:t>The Impact Factor on the lower left is fake.  SJIF stands for Scientific Journal Impact Factor.  No such thing exists.  This journal publisher made it up.</a:t>
            </a:r>
          </a:p>
          <a:p>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14</a:t>
            </a:fld>
            <a:endParaRPr lang="en-US"/>
          </a:p>
        </p:txBody>
      </p:sp>
    </p:spTree>
    <p:extLst>
      <p:ext uri="{BB962C8B-B14F-4D97-AF65-F5344CB8AC3E}">
        <p14:creationId xmlns:p14="http://schemas.microsoft.com/office/powerpoint/2010/main" val="3442845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See the handout Professional and Publishing Organizations created by Kerry Sewell</a:t>
            </a:r>
          </a:p>
          <a:p>
            <a:endParaRPr lang="en-US" b="1" dirty="0"/>
          </a:p>
          <a:p>
            <a:r>
              <a:rPr lang="en-US" sz="1200" b="1" kern="1200" dirty="0">
                <a:solidFill>
                  <a:schemeClr val="tx1"/>
                </a:solidFill>
                <a:latin typeface="+mn-lt"/>
                <a:ea typeface="+mn-ea"/>
                <a:cs typeface="+mn-cs"/>
              </a:rPr>
              <a:t>The USDA lists the following: </a:t>
            </a:r>
          </a:p>
          <a:p>
            <a:r>
              <a:rPr lang="en-US" sz="1200" kern="1200" dirty="0">
                <a:solidFill>
                  <a:schemeClr val="tx1"/>
                </a:solidFill>
                <a:latin typeface="+mn-lt"/>
                <a:ea typeface="+mn-ea"/>
                <a:cs typeface="+mn-cs"/>
              </a:rPr>
              <a:t>American Council on Science and Health; </a:t>
            </a:r>
          </a:p>
          <a:p>
            <a:r>
              <a:rPr lang="en-US" sz="1200" kern="1200" dirty="0">
                <a:solidFill>
                  <a:schemeClr val="tx1"/>
                </a:solidFill>
                <a:latin typeface="+mn-lt"/>
                <a:ea typeface="+mn-ea"/>
                <a:cs typeface="+mn-cs"/>
              </a:rPr>
              <a:t>American Society for Clinical Nutrition; </a:t>
            </a:r>
          </a:p>
          <a:p>
            <a:r>
              <a:rPr lang="en-US" sz="1200" kern="1200" dirty="0">
                <a:solidFill>
                  <a:schemeClr val="tx1"/>
                </a:solidFill>
                <a:latin typeface="+mn-lt"/>
                <a:ea typeface="+mn-ea"/>
                <a:cs typeface="+mn-cs"/>
              </a:rPr>
              <a:t>American Society for Parenteral and Enteral Nutrition; </a:t>
            </a:r>
          </a:p>
          <a:p>
            <a:r>
              <a:rPr lang="en-US" sz="1200" kern="1200" dirty="0">
                <a:solidFill>
                  <a:schemeClr val="tx1"/>
                </a:solidFill>
                <a:latin typeface="+mn-lt"/>
                <a:ea typeface="+mn-ea"/>
                <a:cs typeface="+mn-cs"/>
              </a:rPr>
              <a:t>International Society for Behavioral Nutrition and Physical Activity; </a:t>
            </a:r>
          </a:p>
          <a:p>
            <a:r>
              <a:rPr lang="en-US" sz="1200" kern="1200" dirty="0">
                <a:solidFill>
                  <a:schemeClr val="tx1"/>
                </a:solidFill>
                <a:latin typeface="+mn-lt"/>
                <a:ea typeface="+mn-ea"/>
                <a:cs typeface="+mn-cs"/>
              </a:rPr>
              <a:t>Society for Nutrition Education and Behavior;</a:t>
            </a:r>
          </a:p>
          <a:p>
            <a:r>
              <a:rPr lang="en-US" sz="1200" kern="1200" dirty="0">
                <a:solidFill>
                  <a:schemeClr val="tx1"/>
                </a:solidFill>
                <a:latin typeface="+mn-lt"/>
                <a:ea typeface="+mn-ea"/>
                <a:cs typeface="+mn-cs"/>
              </a:rPr>
              <a:t> Academy of Nutrition and Dietetics. </a:t>
            </a:r>
          </a:p>
          <a:p>
            <a:r>
              <a:rPr lang="en-US" sz="1200" kern="1200" dirty="0">
                <a:solidFill>
                  <a:schemeClr val="tx1"/>
                </a:solidFill>
                <a:latin typeface="+mn-lt"/>
                <a:ea typeface="+mn-ea"/>
                <a:cs typeface="+mn-cs"/>
              </a:rPr>
              <a:t>American Society for Nutrition</a:t>
            </a:r>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15</a:t>
            </a:fld>
            <a:endParaRPr lang="en-US"/>
          </a:p>
        </p:txBody>
      </p:sp>
    </p:spTree>
    <p:extLst>
      <p:ext uri="{BB962C8B-B14F-4D97-AF65-F5344CB8AC3E}">
        <p14:creationId xmlns:p14="http://schemas.microsoft.com/office/powerpoint/2010/main" val="4647686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Medline is the major core of publications found in the National Library of Medicine collection.</a:t>
            </a:r>
          </a:p>
          <a:p>
            <a:r>
              <a:rPr lang="en-US" dirty="0"/>
              <a:t>It can take years to get included.  One journal was first published in 1979 and didn’t get accepted into Medline until 2018. </a:t>
            </a:r>
          </a:p>
          <a:p>
            <a:endParaRPr lang="en-US" baseline="0" dirty="0"/>
          </a:p>
          <a:p>
            <a:r>
              <a:rPr lang="en-US" baseline="0" dirty="0"/>
              <a:t>Noting that just because not in MEDLINE (e.g. Nutrition Today)it is not a predatory journal.  Nutrition Today originated as a sponsored journal from the Florida Citrus Commission. It has not been affiliated in many years but even as Nutrition Today has applied for MEDLINE status, this appears to remain a concern</a:t>
            </a:r>
          </a:p>
          <a:p>
            <a:endParaRPr lang="en-US" dirty="0"/>
          </a:p>
          <a:p>
            <a:endParaRPr lang="en-US" dirty="0"/>
          </a:p>
          <a:p>
            <a:r>
              <a:rPr lang="en-US" dirty="0"/>
              <a:t>Publishers can freely deposit articles into </a:t>
            </a:r>
            <a:r>
              <a:rPr lang="en-US" dirty="0" err="1"/>
              <a:t>PubMedCentral</a:t>
            </a:r>
            <a:r>
              <a:rPr lang="en-US" dirty="0"/>
              <a:t>. </a:t>
            </a:r>
          </a:p>
          <a:p>
            <a:r>
              <a:rPr lang="en-US" dirty="0"/>
              <a:t>The content of some predatory journals can be found when you run a search in PubMed. This is because they freely deposit their content into PubMed Central (PMC), which is a full-text repository for open-access health-related research. Items in PMC show up in a regular PubMed search, but those items aren’t necessarily in MEDLINE. Predatory journals using PMC are probably attempting to use the fact that PMC items show up in PubMed searches as a way to make their journal look more legitimate.</a:t>
            </a:r>
          </a:p>
        </p:txBody>
      </p:sp>
      <p:sp>
        <p:nvSpPr>
          <p:cNvPr id="4" name="Slide Number Placeholder 3"/>
          <p:cNvSpPr>
            <a:spLocks noGrp="1"/>
          </p:cNvSpPr>
          <p:nvPr>
            <p:ph type="sldNum" sz="quarter" idx="5"/>
          </p:nvPr>
        </p:nvSpPr>
        <p:spPr/>
        <p:txBody>
          <a:bodyPr/>
          <a:lstStyle/>
          <a:p>
            <a:fld id="{A95CF685-5975-4441-B9EA-0A88D847E903}" type="slidenum">
              <a:rPr lang="en-US" smtClean="0"/>
              <a:t>16</a:t>
            </a:fld>
            <a:endParaRPr lang="en-US"/>
          </a:p>
        </p:txBody>
      </p:sp>
    </p:spTree>
    <p:extLst>
      <p:ext uri="{BB962C8B-B14F-4D97-AF65-F5344CB8AC3E}">
        <p14:creationId xmlns:p14="http://schemas.microsoft.com/office/powerpoint/2010/main" val="33575900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Kerry pointed out some signs that this might be predatory</a:t>
            </a:r>
          </a:p>
          <a:p>
            <a:endParaRPr lang="en-US" dirty="0"/>
          </a:p>
          <a:p>
            <a:r>
              <a:rPr lang="en-US" dirty="0"/>
              <a:t>If you have had </a:t>
            </a:r>
            <a:r>
              <a:rPr lang="en-US" dirty="0" err="1"/>
              <a:t>Phfishing</a:t>
            </a:r>
            <a:r>
              <a:rPr lang="en-US" dirty="0"/>
              <a:t> training, then you would use same principles</a:t>
            </a:r>
          </a:p>
          <a:p>
            <a:endParaRPr lang="en-US" dirty="0"/>
          </a:p>
          <a:p>
            <a:r>
              <a:rPr lang="en-US" dirty="0"/>
              <a:t>Salutation is not correct, she doesn’t have a PhD</a:t>
            </a:r>
          </a:p>
          <a:p>
            <a:endParaRPr lang="en-US" dirty="0"/>
          </a:p>
          <a:p>
            <a:r>
              <a:rPr lang="en-US" dirty="0"/>
              <a:t>Grammar and language are odd</a:t>
            </a:r>
          </a:p>
          <a:p>
            <a:endParaRPr lang="en-US" dirty="0"/>
          </a:p>
          <a:p>
            <a:r>
              <a:rPr lang="en-US" dirty="0"/>
              <a:t>Note that while most well respected journals don’t solicit manuscripts by email, they may if they are having a special issue.  Also a recognized publisher may send out emails if it is launching a new journal and solicits papers for its first issue.</a:t>
            </a:r>
          </a:p>
          <a:p>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17</a:t>
            </a:fld>
            <a:endParaRPr lang="en-US"/>
          </a:p>
        </p:txBody>
      </p:sp>
    </p:spTree>
    <p:extLst>
      <p:ext uri="{BB962C8B-B14F-4D97-AF65-F5344CB8AC3E}">
        <p14:creationId xmlns:p14="http://schemas.microsoft.com/office/powerpoint/2010/main" val="17517407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Open Access movement started in 2002</a:t>
            </a:r>
          </a:p>
          <a:p>
            <a:endParaRPr lang="en-US" dirty="0"/>
          </a:p>
          <a:p>
            <a:r>
              <a:rPr lang="en-US" dirty="0"/>
              <a:t>Usually there is an article processing fee</a:t>
            </a:r>
          </a:p>
        </p:txBody>
      </p:sp>
      <p:sp>
        <p:nvSpPr>
          <p:cNvPr id="4" name="Slide Number Placeholder 3"/>
          <p:cNvSpPr>
            <a:spLocks noGrp="1"/>
          </p:cNvSpPr>
          <p:nvPr>
            <p:ph type="sldNum" sz="quarter" idx="5"/>
          </p:nvPr>
        </p:nvSpPr>
        <p:spPr/>
        <p:txBody>
          <a:bodyPr/>
          <a:lstStyle/>
          <a:p>
            <a:fld id="{A95CF685-5975-4441-B9EA-0A88D847E903}" type="slidenum">
              <a:rPr lang="en-US" smtClean="0"/>
              <a:t>18</a:t>
            </a:fld>
            <a:endParaRPr lang="en-US"/>
          </a:p>
        </p:txBody>
      </p:sp>
    </p:spTree>
    <p:extLst>
      <p:ext uri="{BB962C8B-B14F-4D97-AF65-F5344CB8AC3E}">
        <p14:creationId xmlns:p14="http://schemas.microsoft.com/office/powerpoint/2010/main" val="6768651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Open Access officially started in 2002, with the Budapest Open Access Initiative, which brought together stakeholders and publishers from around the world who were interested in “removing access barriers to [scientific and scholarly] literature” in order to “accelerate research, enrich education, share the learning of the rich with the poor and the poor with the rich, make [the] literature as useful as it can be, and lay the foundation for uniting humanity in a common intellectual conversation and quest for knowledge”</a:t>
            </a:r>
          </a:p>
          <a:p>
            <a:endParaRPr lang="en-US" dirty="0"/>
          </a:p>
          <a:p>
            <a:r>
              <a:rPr lang="en-US" dirty="0"/>
              <a:t>The definition by  The Scholarly Publishing &amp; Academic Resources  Coalition is the most widely accepted definition of open access</a:t>
            </a:r>
          </a:p>
        </p:txBody>
      </p:sp>
      <p:sp>
        <p:nvSpPr>
          <p:cNvPr id="4" name="Slide Number Placeholder 3"/>
          <p:cNvSpPr>
            <a:spLocks noGrp="1"/>
          </p:cNvSpPr>
          <p:nvPr>
            <p:ph type="sldNum" sz="quarter" idx="5"/>
          </p:nvPr>
        </p:nvSpPr>
        <p:spPr/>
        <p:txBody>
          <a:bodyPr/>
          <a:lstStyle/>
          <a:p>
            <a:fld id="{A95CF685-5975-4441-B9EA-0A88D847E903}" type="slidenum">
              <a:rPr lang="en-US" smtClean="0"/>
              <a:t>19</a:t>
            </a:fld>
            <a:endParaRPr lang="en-US"/>
          </a:p>
        </p:txBody>
      </p:sp>
    </p:spTree>
    <p:extLst>
      <p:ext uri="{BB962C8B-B14F-4D97-AF65-F5344CB8AC3E}">
        <p14:creationId xmlns:p14="http://schemas.microsoft.com/office/powerpoint/2010/main" val="3435226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95CF685-5975-4441-B9EA-0A88D847E903}" type="slidenum">
              <a:rPr lang="en-US" smtClean="0"/>
              <a:t>2</a:t>
            </a:fld>
            <a:endParaRPr lang="en-US"/>
          </a:p>
        </p:txBody>
      </p:sp>
    </p:spTree>
    <p:extLst>
      <p:ext uri="{BB962C8B-B14F-4D97-AF65-F5344CB8AC3E}">
        <p14:creationId xmlns:p14="http://schemas.microsoft.com/office/powerpoint/2010/main" val="2497227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Federal mandate (US and Europe) that work that was completed with government funding must become open access in 12 months.</a:t>
            </a:r>
          </a:p>
        </p:txBody>
      </p:sp>
      <p:sp>
        <p:nvSpPr>
          <p:cNvPr id="4" name="Slide Number Placeholder 3"/>
          <p:cNvSpPr>
            <a:spLocks noGrp="1"/>
          </p:cNvSpPr>
          <p:nvPr>
            <p:ph type="sldNum" sz="quarter" idx="5"/>
          </p:nvPr>
        </p:nvSpPr>
        <p:spPr/>
        <p:txBody>
          <a:bodyPr/>
          <a:lstStyle/>
          <a:p>
            <a:fld id="{A95CF685-5975-4441-B9EA-0A88D847E903}" type="slidenum">
              <a:rPr lang="en-US" smtClean="0"/>
              <a:t>20</a:t>
            </a:fld>
            <a:endParaRPr lang="en-US"/>
          </a:p>
        </p:txBody>
      </p:sp>
    </p:spTree>
    <p:extLst>
      <p:ext uri="{BB962C8B-B14F-4D97-AF65-F5344CB8AC3E}">
        <p14:creationId xmlns:p14="http://schemas.microsoft.com/office/powerpoint/2010/main" val="27746849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J </a:t>
            </a:r>
            <a:r>
              <a:rPr lang="en-US" sz="1200" kern="1200" dirty="0" err="1">
                <a:solidFill>
                  <a:schemeClr val="tx1"/>
                </a:solidFill>
                <a:latin typeface="+mn-lt"/>
                <a:ea typeface="+mn-ea"/>
                <a:cs typeface="+mn-cs"/>
              </a:rPr>
              <a:t>Acad</a:t>
            </a:r>
            <a:r>
              <a:rPr lang="en-US" sz="1200" kern="1200" dirty="0">
                <a:solidFill>
                  <a:schemeClr val="tx1"/>
                </a:solidFill>
                <a:latin typeface="+mn-lt"/>
                <a:ea typeface="+mn-ea"/>
                <a:cs typeface="+mn-cs"/>
              </a:rPr>
              <a:t> of Nutrition and Dietetics: OA Fee is 2750 USD(this is a hybrid journal);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American J of Clinical Nutrition: page charges for articles not made freely available, with an additional 5k for publishing Open Access;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Nutrition Today also employs hybrid model--OA APC is 2,570.</a:t>
            </a:r>
          </a:p>
          <a:p>
            <a:endParaRPr lang="en-US" dirty="0"/>
          </a:p>
          <a:p>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21</a:t>
            </a:fld>
            <a:endParaRPr lang="en-US"/>
          </a:p>
        </p:txBody>
      </p:sp>
    </p:spTree>
    <p:extLst>
      <p:ext uri="{BB962C8B-B14F-4D97-AF65-F5344CB8AC3E}">
        <p14:creationId xmlns:p14="http://schemas.microsoft.com/office/powerpoint/2010/main" val="41887475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processing fee by itself is not a red flag.  If you pay for acceptance it is a red flag.</a:t>
            </a:r>
          </a:p>
        </p:txBody>
      </p:sp>
      <p:sp>
        <p:nvSpPr>
          <p:cNvPr id="4" name="Slide Number Placeholder 3"/>
          <p:cNvSpPr>
            <a:spLocks noGrp="1"/>
          </p:cNvSpPr>
          <p:nvPr>
            <p:ph type="sldNum" sz="quarter" idx="5"/>
          </p:nvPr>
        </p:nvSpPr>
        <p:spPr/>
        <p:txBody>
          <a:bodyPr/>
          <a:lstStyle/>
          <a:p>
            <a:fld id="{A95CF685-5975-4441-B9EA-0A88D847E903}" type="slidenum">
              <a:rPr lang="en-US" smtClean="0"/>
              <a:t>22</a:t>
            </a:fld>
            <a:endParaRPr lang="en-US"/>
          </a:p>
        </p:txBody>
      </p:sp>
    </p:spTree>
    <p:extLst>
      <p:ext uri="{BB962C8B-B14F-4D97-AF65-F5344CB8AC3E}">
        <p14:creationId xmlns:p14="http://schemas.microsoft.com/office/powerpoint/2010/main" val="11781421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95CF685-5975-4441-B9EA-0A88D847E903}" type="slidenum">
              <a:rPr lang="en-US" smtClean="0"/>
              <a:t>23</a:t>
            </a:fld>
            <a:endParaRPr lang="en-US"/>
          </a:p>
        </p:txBody>
      </p:sp>
    </p:spTree>
    <p:extLst>
      <p:ext uri="{BB962C8B-B14F-4D97-AF65-F5344CB8AC3E}">
        <p14:creationId xmlns:p14="http://schemas.microsoft.com/office/powerpoint/2010/main" val="195475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journals will in fact publicize their rejection rates as a point of pride. Other journals will publish a sort of ‘year in review’ article summarizing basic data about the journal; a 2007 article from the Journal of Nutrition stated it had a steady acceptance rate of about 33%. (JAMA Internal Medicine published an article stating they have a 78% rate of rejection without review). More frequently, rejection or acceptance rates can only be learned by contacting the journal editor. Cabell’s is a resource for locating rejection rates for journals, but unfortunately, it doesn’t cover most health sciences publications.  </a:t>
            </a:r>
          </a:p>
          <a:p>
            <a:r>
              <a:rPr lang="en-US" u="sng" dirty="0">
                <a:hlinkClick r:id="rId3"/>
              </a:rPr>
              <a:t>https://doi.org/10.1093/jn/137.2.303</a:t>
            </a:r>
            <a:endParaRPr lang="en-US" u="sng" dirty="0"/>
          </a:p>
          <a:p>
            <a:endParaRPr lang="en-US" u="sng" dirty="0"/>
          </a:p>
          <a:p>
            <a:endParaRPr lang="en-US" u="sng" dirty="0"/>
          </a:p>
          <a:p>
            <a:r>
              <a:rPr lang="en-US" u="sng" dirty="0"/>
              <a:t>It can soften the blow of a rejection letter if you have a list of several journals to consider</a:t>
            </a:r>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24</a:t>
            </a:fld>
            <a:endParaRPr lang="en-US"/>
          </a:p>
        </p:txBody>
      </p:sp>
    </p:spTree>
    <p:extLst>
      <p:ext uri="{BB962C8B-B14F-4D97-AF65-F5344CB8AC3E}">
        <p14:creationId xmlns:p14="http://schemas.microsoft.com/office/powerpoint/2010/main" val="21604263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Relevant databases for nutrition and dietetics would include: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	CINAHL (subscription); AGRICOLA (free); PsycINFO (paid)</a:t>
            </a:r>
          </a:p>
          <a:p>
            <a:endParaRPr lang="en-US" dirty="0"/>
          </a:p>
          <a:p>
            <a:r>
              <a:rPr lang="en-US" dirty="0"/>
              <a:t>If any of you use Google Scholar, you could potentially use it to try to find journals as well by running a search for articles on your general topic area. Just keep in mind that there’s no quality control in Google Scholar and its search results will also include articles from predatory journals. If you’re not familiar with Google Scholar, it’s a nice resource for looking for information through Google that will just give you scholarly results. You get to it by googling ‘google scholar’. And again, it will unfortunately include some untrustworthy results as well, which means you have to take extra time to determine if the article you pull up is good science or not.</a:t>
            </a:r>
          </a:p>
          <a:p>
            <a:endParaRPr lang="en-US" dirty="0"/>
          </a:p>
          <a:p>
            <a:r>
              <a:rPr lang="en-US" dirty="0"/>
              <a:t>Don’t ignore </a:t>
            </a:r>
            <a:r>
              <a:rPr lang="en-US" dirty="0" err="1"/>
              <a:t>PsychINFO</a:t>
            </a:r>
            <a:r>
              <a:rPr lang="en-US" dirty="0"/>
              <a:t> it also covers social and behavioral aspects of health</a:t>
            </a:r>
          </a:p>
          <a:p>
            <a:endParaRPr lang="en-US" dirty="0"/>
          </a:p>
          <a:p>
            <a:r>
              <a:rPr lang="en-US" dirty="0"/>
              <a:t>Look for journals that have published articles like the topic of your paper</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25</a:t>
            </a:fld>
            <a:endParaRPr lang="en-US"/>
          </a:p>
        </p:txBody>
      </p:sp>
    </p:spTree>
    <p:extLst>
      <p:ext uri="{BB962C8B-B14F-4D97-AF65-F5344CB8AC3E}">
        <p14:creationId xmlns:p14="http://schemas.microsoft.com/office/powerpoint/2010/main" val="16167423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Use: </a:t>
            </a:r>
            <a:r>
              <a:rPr lang="en-US" sz="1200" kern="1200" dirty="0">
                <a:solidFill>
                  <a:schemeClr val="tx1"/>
                </a:solidFill>
                <a:latin typeface="+mn-lt"/>
                <a:ea typeface="+mn-ea"/>
                <a:cs typeface="+mn-cs"/>
              </a:rPr>
              <a:t>31728505 [</a:t>
            </a:r>
            <a:r>
              <a:rPr lang="en-US" sz="1200" kern="1200" dirty="0" err="1">
                <a:solidFill>
                  <a:schemeClr val="tx1"/>
                </a:solidFill>
                <a:latin typeface="+mn-lt"/>
                <a:ea typeface="+mn-ea"/>
                <a:cs typeface="+mn-cs"/>
              </a:rPr>
              <a:t>pmid</a:t>
            </a:r>
            <a:r>
              <a:rPr lang="en-US" sz="1200" kern="1200" dirty="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Kerry demonstrates  use of JANE here…live</a:t>
            </a:r>
          </a:p>
          <a:p>
            <a:pPr marL="228600" indent="-228600">
              <a:buAutoNum type="arabicPeriod"/>
            </a:pPr>
            <a:r>
              <a:rPr lang="en-US" dirty="0"/>
              <a:t>She copied the abstract for the paper and pasted it into JANE</a:t>
            </a:r>
          </a:p>
          <a:p>
            <a:pPr marL="228600" indent="-228600">
              <a:buAutoNum type="arabicPeriod"/>
            </a:pPr>
            <a:r>
              <a:rPr lang="en-US" dirty="0"/>
              <a:t>Sometimes authors fear their work will be stolen, so use the scramble feature which puts all the words from the abstract in alphabetical order</a:t>
            </a:r>
          </a:p>
          <a:p>
            <a:pPr marL="228600" indent="-228600">
              <a:buAutoNum type="arabicPeriod"/>
            </a:pPr>
            <a:r>
              <a:rPr lang="en-US" dirty="0"/>
              <a:t>JANE will produce a list that ranks journals (confidence), notes if in Medline or not; gives basic citation.  This search is run in Pub Med.</a:t>
            </a:r>
          </a:p>
          <a:p>
            <a:endParaRPr lang="en-US" dirty="0"/>
          </a:p>
          <a:p>
            <a:r>
              <a:rPr lang="en-US" dirty="0"/>
              <a:t>The publisher specific tools only gives names of the journals they publish.</a:t>
            </a:r>
          </a:p>
          <a:p>
            <a:endParaRPr lang="en-US" dirty="0"/>
          </a:p>
          <a:p>
            <a:r>
              <a:rPr lang="en-US" dirty="0"/>
              <a:t> </a:t>
            </a:r>
          </a:p>
        </p:txBody>
      </p:sp>
      <p:sp>
        <p:nvSpPr>
          <p:cNvPr id="4" name="Slide Number Placeholder 3"/>
          <p:cNvSpPr>
            <a:spLocks noGrp="1"/>
          </p:cNvSpPr>
          <p:nvPr>
            <p:ph type="sldNum" sz="quarter" idx="5"/>
          </p:nvPr>
        </p:nvSpPr>
        <p:spPr/>
        <p:txBody>
          <a:bodyPr/>
          <a:lstStyle/>
          <a:p>
            <a:fld id="{A95CF685-5975-4441-B9EA-0A88D847E903}" type="slidenum">
              <a:rPr lang="en-US" smtClean="0"/>
              <a:t>26</a:t>
            </a:fld>
            <a:endParaRPr lang="en-US"/>
          </a:p>
        </p:txBody>
      </p:sp>
    </p:spTree>
    <p:extLst>
      <p:ext uri="{BB962C8B-B14F-4D97-AF65-F5344CB8AC3E}">
        <p14:creationId xmlns:p14="http://schemas.microsoft.com/office/powerpoint/2010/main" val="8996960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J Citation Reports is the official resource for Impact Factors (it is subscription)</a:t>
            </a:r>
          </a:p>
          <a:p>
            <a:endParaRPr lang="en-US" dirty="0"/>
          </a:p>
          <a:p>
            <a:r>
              <a:rPr lang="en-US" dirty="0"/>
              <a:t>Kerry demonstrates the use of </a:t>
            </a:r>
            <a:r>
              <a:rPr lang="en-US" dirty="0" err="1"/>
              <a:t>Scimago</a:t>
            </a:r>
            <a:r>
              <a:rPr lang="en-US" dirty="0"/>
              <a:t>  which is free</a:t>
            </a:r>
          </a:p>
          <a:p>
            <a:r>
              <a:rPr lang="en-US" dirty="0"/>
              <a:t>Nutrition and dietetics  is not a subject category but is housed under NURSING. </a:t>
            </a:r>
          </a:p>
          <a:p>
            <a:r>
              <a:rPr lang="en-US" dirty="0"/>
              <a:t>Will give a list of journals</a:t>
            </a:r>
          </a:p>
          <a:p>
            <a:r>
              <a:rPr lang="en-US" dirty="0"/>
              <a:t>Gives  </a:t>
            </a:r>
            <a:r>
              <a:rPr lang="en-US" dirty="0" err="1"/>
              <a:t>Scimago</a:t>
            </a:r>
            <a:r>
              <a:rPr lang="en-US" dirty="0"/>
              <a:t> ranking which is similar to an Impact Factor</a:t>
            </a:r>
          </a:p>
          <a:p>
            <a:endParaRPr lang="en-US" dirty="0"/>
          </a:p>
          <a:p>
            <a:r>
              <a:rPr lang="en-US" dirty="0"/>
              <a:t>The Impact Factor depends on the field.</a:t>
            </a:r>
          </a:p>
          <a:p>
            <a:r>
              <a:rPr lang="en-US" dirty="0"/>
              <a:t>In this case they list the journals by quartiles… you can see a big spread in the factor in one quartile</a:t>
            </a:r>
          </a:p>
          <a:p>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27</a:t>
            </a:fld>
            <a:endParaRPr lang="en-US"/>
          </a:p>
        </p:txBody>
      </p:sp>
    </p:spTree>
    <p:extLst>
      <p:ext uri="{BB962C8B-B14F-4D97-AF65-F5344CB8AC3E}">
        <p14:creationId xmlns:p14="http://schemas.microsoft.com/office/powerpoint/2010/main" val="40603649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95CF685-5975-4441-B9EA-0A88D847E903}" type="slidenum">
              <a:rPr lang="en-US" smtClean="0"/>
              <a:t>28</a:t>
            </a:fld>
            <a:endParaRPr lang="en-US"/>
          </a:p>
        </p:txBody>
      </p:sp>
    </p:spTree>
    <p:extLst>
      <p:ext uri="{BB962C8B-B14F-4D97-AF65-F5344CB8AC3E}">
        <p14:creationId xmlns:p14="http://schemas.microsoft.com/office/powerpoint/2010/main" val="16838912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may not take reviews or case reports</a:t>
            </a:r>
          </a:p>
        </p:txBody>
      </p:sp>
      <p:sp>
        <p:nvSpPr>
          <p:cNvPr id="4" name="Slide Number Placeholder 3"/>
          <p:cNvSpPr>
            <a:spLocks noGrp="1"/>
          </p:cNvSpPr>
          <p:nvPr>
            <p:ph type="sldNum" sz="quarter" idx="5"/>
          </p:nvPr>
        </p:nvSpPr>
        <p:spPr/>
        <p:txBody>
          <a:bodyPr/>
          <a:lstStyle/>
          <a:p>
            <a:fld id="{A95CF685-5975-4441-B9EA-0A88D847E903}" type="slidenum">
              <a:rPr lang="en-US" smtClean="0"/>
              <a:t>29</a:t>
            </a:fld>
            <a:endParaRPr lang="en-US"/>
          </a:p>
        </p:txBody>
      </p:sp>
    </p:spTree>
    <p:extLst>
      <p:ext uri="{BB962C8B-B14F-4D97-AF65-F5344CB8AC3E}">
        <p14:creationId xmlns:p14="http://schemas.microsoft.com/office/powerpoint/2010/main" val="1990312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Kathy noted since they rehearsed this webinar last week, she has had about 18 invitation to submit manuscripts, 12 or so invitations to conferences and 1 request to review an article for a journal she never heard of.  She is now better prepared to respond to these requests</a:t>
            </a:r>
          </a:p>
        </p:txBody>
      </p:sp>
      <p:sp>
        <p:nvSpPr>
          <p:cNvPr id="4" name="Slide Number Placeholder 3"/>
          <p:cNvSpPr>
            <a:spLocks noGrp="1"/>
          </p:cNvSpPr>
          <p:nvPr>
            <p:ph type="sldNum" sz="quarter" idx="5"/>
          </p:nvPr>
        </p:nvSpPr>
        <p:spPr/>
        <p:txBody>
          <a:bodyPr/>
          <a:lstStyle/>
          <a:p>
            <a:fld id="{A95CF685-5975-4441-B9EA-0A88D847E903}" type="slidenum">
              <a:rPr lang="en-US" smtClean="0"/>
              <a:t>3</a:t>
            </a:fld>
            <a:endParaRPr lang="en-US"/>
          </a:p>
        </p:txBody>
      </p:sp>
    </p:spTree>
    <p:extLst>
      <p:ext uri="{BB962C8B-B14F-4D97-AF65-F5344CB8AC3E}">
        <p14:creationId xmlns:p14="http://schemas.microsoft.com/office/powerpoint/2010/main" val="33474237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See Professional and Publishing Organizations for nutrition, dietetics, obesity compiled by Kerry.</a:t>
            </a:r>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Kerry offers to provide list on request</a:t>
            </a:r>
          </a:p>
          <a:p>
            <a:r>
              <a:rPr lang="en-US" sz="1200" b="1" kern="1200" dirty="0">
                <a:solidFill>
                  <a:schemeClr val="tx1"/>
                </a:solidFill>
                <a:latin typeface="+mn-lt"/>
                <a:ea typeface="+mn-ea"/>
                <a:cs typeface="+mn-cs"/>
              </a:rPr>
              <a:t>The USDA lists the following: </a:t>
            </a:r>
          </a:p>
          <a:p>
            <a:r>
              <a:rPr lang="en-US" sz="1200" kern="1200" dirty="0">
                <a:solidFill>
                  <a:schemeClr val="tx1"/>
                </a:solidFill>
                <a:latin typeface="+mn-lt"/>
                <a:ea typeface="+mn-ea"/>
                <a:cs typeface="+mn-cs"/>
              </a:rPr>
              <a:t>American Council on Science and Health; </a:t>
            </a:r>
          </a:p>
          <a:p>
            <a:r>
              <a:rPr lang="en-US" sz="1200" kern="1200" dirty="0">
                <a:solidFill>
                  <a:schemeClr val="tx1"/>
                </a:solidFill>
                <a:latin typeface="+mn-lt"/>
                <a:ea typeface="+mn-ea"/>
                <a:cs typeface="+mn-cs"/>
              </a:rPr>
              <a:t>American Society for Clinical Nutrition; </a:t>
            </a:r>
          </a:p>
          <a:p>
            <a:r>
              <a:rPr lang="en-US" sz="1200" kern="1200" dirty="0">
                <a:solidFill>
                  <a:schemeClr val="tx1"/>
                </a:solidFill>
                <a:latin typeface="+mn-lt"/>
                <a:ea typeface="+mn-ea"/>
                <a:cs typeface="+mn-cs"/>
              </a:rPr>
              <a:t>American Society for Parenteral and Enteral Nutrition; </a:t>
            </a:r>
          </a:p>
          <a:p>
            <a:r>
              <a:rPr lang="en-US" sz="1200" kern="1200" dirty="0">
                <a:solidFill>
                  <a:schemeClr val="tx1"/>
                </a:solidFill>
                <a:latin typeface="+mn-lt"/>
                <a:ea typeface="+mn-ea"/>
                <a:cs typeface="+mn-cs"/>
              </a:rPr>
              <a:t>International Society for Behavioral Nutrition and Physical Activity; </a:t>
            </a:r>
          </a:p>
          <a:p>
            <a:r>
              <a:rPr lang="en-US" sz="1200" kern="1200" dirty="0">
                <a:solidFill>
                  <a:schemeClr val="tx1"/>
                </a:solidFill>
                <a:latin typeface="+mn-lt"/>
                <a:ea typeface="+mn-ea"/>
                <a:cs typeface="+mn-cs"/>
              </a:rPr>
              <a:t>Society for Nutrition Education and Behavior;</a:t>
            </a:r>
          </a:p>
          <a:p>
            <a:r>
              <a:rPr lang="en-US" sz="1200" kern="1200" dirty="0">
                <a:solidFill>
                  <a:schemeClr val="tx1"/>
                </a:solidFill>
                <a:latin typeface="+mn-lt"/>
                <a:ea typeface="+mn-ea"/>
                <a:cs typeface="+mn-cs"/>
              </a:rPr>
              <a:t> Academy of Nutrition and Dietetics. </a:t>
            </a:r>
          </a:p>
          <a:p>
            <a:r>
              <a:rPr lang="en-US" sz="1200" kern="1200" dirty="0">
                <a:solidFill>
                  <a:schemeClr val="tx1"/>
                </a:solidFill>
                <a:latin typeface="+mn-lt"/>
                <a:ea typeface="+mn-ea"/>
                <a:cs typeface="+mn-cs"/>
              </a:rPr>
              <a:t>American Society for Nutrition</a:t>
            </a:r>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30</a:t>
            </a:fld>
            <a:endParaRPr lang="en-US"/>
          </a:p>
        </p:txBody>
      </p:sp>
    </p:spTree>
    <p:extLst>
      <p:ext uri="{BB962C8B-B14F-4D97-AF65-F5344CB8AC3E}">
        <p14:creationId xmlns:p14="http://schemas.microsoft.com/office/powerpoint/2010/main" val="38372511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good quality journal should adhere to the code of conduct from publishing organizations such as those from the Committee on Publication Ethics, the Open Access Scholarly Publishing Association, and the International Association of Scientific, Technical, and Medical Publishers. Ideally, the journal website should state that they adhere to a code of conduct from one of these publisher associations and also be officially listed on the association’s website among their list of members.</a:t>
            </a:r>
          </a:p>
          <a:p>
            <a:endParaRPr lang="en-US" dirty="0"/>
          </a:p>
          <a:p>
            <a:endParaRPr lang="en-US" dirty="0"/>
          </a:p>
          <a:p>
            <a:endParaRPr lang="en-US" dirty="0"/>
          </a:p>
          <a:p>
            <a:r>
              <a:rPr lang="en-US" dirty="0"/>
              <a:t>Shows live the  authors rights agreement from J of Academy of Nutrition and Dietetics</a:t>
            </a:r>
          </a:p>
          <a:p>
            <a:r>
              <a:rPr lang="en-US" dirty="0"/>
              <a:t>This is the type of detail you would expect from a good quality journal</a:t>
            </a:r>
          </a:p>
          <a:p>
            <a:endParaRPr lang="en-US" dirty="0"/>
          </a:p>
          <a:p>
            <a:r>
              <a:rPr lang="en-US" dirty="0"/>
              <a:t>Kerry notes this is the MOST CRITICAL criteria </a:t>
            </a:r>
          </a:p>
          <a:p>
            <a:r>
              <a:rPr lang="en-US" dirty="0"/>
              <a:t>Demonstrates using JAND here. </a:t>
            </a:r>
          </a:p>
        </p:txBody>
      </p:sp>
      <p:sp>
        <p:nvSpPr>
          <p:cNvPr id="4" name="Slide Number Placeholder 3"/>
          <p:cNvSpPr>
            <a:spLocks noGrp="1"/>
          </p:cNvSpPr>
          <p:nvPr>
            <p:ph type="sldNum" sz="quarter" idx="5"/>
          </p:nvPr>
        </p:nvSpPr>
        <p:spPr/>
        <p:txBody>
          <a:bodyPr/>
          <a:lstStyle/>
          <a:p>
            <a:fld id="{A95CF685-5975-4441-B9EA-0A88D847E903}" type="slidenum">
              <a:rPr lang="en-US" smtClean="0"/>
              <a:t>31</a:t>
            </a:fld>
            <a:endParaRPr lang="en-US"/>
          </a:p>
        </p:txBody>
      </p:sp>
    </p:spTree>
    <p:extLst>
      <p:ext uri="{BB962C8B-B14F-4D97-AF65-F5344CB8AC3E}">
        <p14:creationId xmlns:p14="http://schemas.microsoft.com/office/powerpoint/2010/main" val="12661937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A95CF685-5975-4441-B9EA-0A88D847E903}" type="slidenum">
              <a:rPr lang="en-US" smtClean="0"/>
              <a:t>32</a:t>
            </a:fld>
            <a:endParaRPr lang="en-US"/>
          </a:p>
        </p:txBody>
      </p:sp>
      <p:sp>
        <p:nvSpPr>
          <p:cNvPr id="6" name="Notes Placeholder 5">
            <a:extLst>
              <a:ext uri="{FF2B5EF4-FFF2-40B4-BE49-F238E27FC236}">
                <a16:creationId xmlns:a16="http://schemas.microsoft.com/office/drawing/2014/main" id="{D16B3A51-DBE2-4139-AF86-DFC1535A17FB}"/>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6659910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7550" y="4473892"/>
            <a:ext cx="5608320" cy="3660458"/>
          </a:xfrm>
        </p:spPr>
        <p:txBody>
          <a:bodyPr/>
          <a:lstStyle/>
          <a:p>
            <a:r>
              <a:rPr lang="en-US" dirty="0"/>
              <a:t>Pay attention to the publisher, especially if it is a first edition</a:t>
            </a:r>
          </a:p>
          <a:p>
            <a:endParaRPr lang="en-US" dirty="0"/>
          </a:p>
          <a:p>
            <a:r>
              <a:rPr lang="en-US" dirty="0"/>
              <a:t>LOCKSS: Journal of Nutrition/Oxford Academic Submit&gt;Author Guidelines&gt;General Information NOTE: can sometimes be hard to find</a:t>
            </a:r>
          </a:p>
          <a:p>
            <a:endParaRPr lang="en-US" dirty="0"/>
          </a:p>
          <a:p>
            <a:r>
              <a:rPr lang="en-US" dirty="0"/>
              <a:t>Notes that all real journals should have ISSN, they are free to the journal.</a:t>
            </a:r>
          </a:p>
          <a:p>
            <a:r>
              <a:rPr lang="en-US" dirty="0"/>
              <a:t>Also need DOI</a:t>
            </a:r>
          </a:p>
          <a:p>
            <a:endParaRPr lang="en-US" dirty="0"/>
          </a:p>
          <a:p>
            <a:r>
              <a:rPr lang="en-US" dirty="0"/>
              <a:t>You want a journal that commits to keeping paper available even if cease publication.</a:t>
            </a:r>
          </a:p>
        </p:txBody>
      </p:sp>
      <p:sp>
        <p:nvSpPr>
          <p:cNvPr id="4" name="Slide Number Placeholder 3"/>
          <p:cNvSpPr>
            <a:spLocks noGrp="1"/>
          </p:cNvSpPr>
          <p:nvPr>
            <p:ph type="sldNum" sz="quarter" idx="5"/>
          </p:nvPr>
        </p:nvSpPr>
        <p:spPr/>
        <p:txBody>
          <a:bodyPr/>
          <a:lstStyle/>
          <a:p>
            <a:fld id="{A95CF685-5975-4441-B9EA-0A88D847E903}" type="slidenum">
              <a:rPr lang="en-US" smtClean="0"/>
              <a:t>33</a:t>
            </a:fld>
            <a:endParaRPr lang="en-US"/>
          </a:p>
        </p:txBody>
      </p:sp>
    </p:spTree>
    <p:extLst>
      <p:ext uri="{BB962C8B-B14F-4D97-AF65-F5344CB8AC3E}">
        <p14:creationId xmlns:p14="http://schemas.microsoft.com/office/powerpoint/2010/main" val="41247951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may take a journal 3-5 years to get an impact factor</a:t>
            </a:r>
          </a:p>
          <a:p>
            <a:endParaRPr lang="en-US" dirty="0"/>
          </a:p>
          <a:p>
            <a:r>
              <a:rPr lang="en-US" dirty="0"/>
              <a:t>If not science or social science there will not be an impact factor</a:t>
            </a:r>
          </a:p>
          <a:p>
            <a:endParaRPr lang="en-US" dirty="0"/>
          </a:p>
          <a:p>
            <a:r>
              <a:rPr lang="en-US" dirty="0"/>
              <a:t>Using the </a:t>
            </a:r>
            <a:r>
              <a:rPr lang="en-US" dirty="0" err="1"/>
              <a:t>Scimago</a:t>
            </a:r>
            <a:r>
              <a:rPr lang="en-US" dirty="0"/>
              <a:t> measure is a good alternative if no impact</a:t>
            </a:r>
          </a:p>
        </p:txBody>
      </p:sp>
      <p:sp>
        <p:nvSpPr>
          <p:cNvPr id="4" name="Slide Number Placeholder 3"/>
          <p:cNvSpPr>
            <a:spLocks noGrp="1"/>
          </p:cNvSpPr>
          <p:nvPr>
            <p:ph type="sldNum" sz="quarter" idx="5"/>
          </p:nvPr>
        </p:nvSpPr>
        <p:spPr/>
        <p:txBody>
          <a:bodyPr/>
          <a:lstStyle/>
          <a:p>
            <a:fld id="{A95CF685-5975-4441-B9EA-0A88D847E903}" type="slidenum">
              <a:rPr lang="en-US" smtClean="0"/>
              <a:t>34</a:t>
            </a:fld>
            <a:endParaRPr lang="en-US"/>
          </a:p>
        </p:txBody>
      </p:sp>
    </p:spTree>
    <p:extLst>
      <p:ext uri="{BB962C8B-B14F-4D97-AF65-F5344CB8AC3E}">
        <p14:creationId xmlns:p14="http://schemas.microsoft.com/office/powerpoint/2010/main" val="30401950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Did a live review of this journal. </a:t>
            </a:r>
          </a:p>
          <a:p>
            <a:r>
              <a:rPr lang="en-US" dirty="0"/>
              <a:t>Do a “sniff test”:   Looked at graphics, misspelling, aims and scope (if includes all  health sciences, the journals focus is meaningless)</a:t>
            </a:r>
          </a:p>
          <a:p>
            <a:endParaRPr lang="en-US" dirty="0"/>
          </a:p>
          <a:p>
            <a:r>
              <a:rPr lang="en-US" dirty="0"/>
              <a:t>This journal asked Kerry to submit a paper.. Surprising because she doesn’t work in the </a:t>
            </a:r>
          </a:p>
          <a:p>
            <a:r>
              <a:rPr lang="en-US" dirty="0"/>
              <a:t>areas that are in the title.</a:t>
            </a:r>
          </a:p>
          <a:p>
            <a:endParaRPr lang="en-US" dirty="0"/>
          </a:p>
          <a:p>
            <a:r>
              <a:rPr lang="en-US" dirty="0"/>
              <a:t>When she looked at the author guidelines she found they misspelled the name of the journal (Failed sniff test)</a:t>
            </a:r>
          </a:p>
          <a:p>
            <a:endParaRPr lang="en-US" dirty="0"/>
          </a:p>
          <a:p>
            <a:r>
              <a:rPr lang="en-US" dirty="0"/>
              <a:t>Notes that the Directory of Open Access (doaj.org)  lists journals that meet 50 criteria they set.   </a:t>
            </a:r>
          </a:p>
          <a:p>
            <a:r>
              <a:rPr lang="en-US" dirty="0"/>
              <a:t>Kerry typed the title of the journal into the search box.  No Match.  Concludes that this is a predatory journal. </a:t>
            </a:r>
          </a:p>
        </p:txBody>
      </p:sp>
      <p:sp>
        <p:nvSpPr>
          <p:cNvPr id="4" name="Slide Number Placeholder 3"/>
          <p:cNvSpPr>
            <a:spLocks noGrp="1"/>
          </p:cNvSpPr>
          <p:nvPr>
            <p:ph type="sldNum" sz="quarter" idx="5"/>
          </p:nvPr>
        </p:nvSpPr>
        <p:spPr/>
        <p:txBody>
          <a:bodyPr/>
          <a:lstStyle/>
          <a:p>
            <a:fld id="{A95CF685-5975-4441-B9EA-0A88D847E903}" type="slidenum">
              <a:rPr lang="en-US" smtClean="0"/>
              <a:t>35</a:t>
            </a:fld>
            <a:endParaRPr lang="en-US"/>
          </a:p>
        </p:txBody>
      </p:sp>
    </p:spTree>
    <p:extLst>
      <p:ext uri="{BB962C8B-B14F-4D97-AF65-F5344CB8AC3E}">
        <p14:creationId xmlns:p14="http://schemas.microsoft.com/office/powerpoint/2010/main" val="17329021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Kerry Demonstrates this journal live.  There is nothing concerning</a:t>
            </a:r>
          </a:p>
          <a:p>
            <a:endParaRPr lang="en-US" dirty="0"/>
          </a:p>
          <a:p>
            <a:r>
              <a:rPr lang="en-US" dirty="0"/>
              <a:t>In the guide to authors, there is an impact factor; notes it is in Medline; has nice level of detail in the  author and policy documents; affiliations are listed</a:t>
            </a:r>
          </a:p>
          <a:p>
            <a:r>
              <a:rPr lang="en-US" dirty="0"/>
              <a:t>Can verify  the affiliation by going to the website of the organizations listed.</a:t>
            </a:r>
          </a:p>
          <a:p>
            <a:r>
              <a:rPr lang="en-US" dirty="0"/>
              <a:t>Kerry showed this and that AAFP does list the Annals. </a:t>
            </a:r>
          </a:p>
          <a:p>
            <a:r>
              <a:rPr lang="en-US" dirty="0"/>
              <a:t>This is a trustworthy journal. </a:t>
            </a:r>
          </a:p>
          <a:p>
            <a:endParaRPr lang="en-US" dirty="0"/>
          </a:p>
          <a:p>
            <a:r>
              <a:rPr lang="en-US" dirty="0"/>
              <a:t>.</a:t>
            </a:r>
          </a:p>
        </p:txBody>
      </p:sp>
      <p:sp>
        <p:nvSpPr>
          <p:cNvPr id="4" name="Slide Number Placeholder 3"/>
          <p:cNvSpPr>
            <a:spLocks noGrp="1"/>
          </p:cNvSpPr>
          <p:nvPr>
            <p:ph type="sldNum" sz="quarter" idx="5"/>
          </p:nvPr>
        </p:nvSpPr>
        <p:spPr/>
        <p:txBody>
          <a:bodyPr/>
          <a:lstStyle/>
          <a:p>
            <a:fld id="{A95CF685-5975-4441-B9EA-0A88D847E903}" type="slidenum">
              <a:rPr lang="en-US" smtClean="0"/>
              <a:t>36</a:t>
            </a:fld>
            <a:endParaRPr lang="en-US"/>
          </a:p>
        </p:txBody>
      </p:sp>
    </p:spTree>
    <p:extLst>
      <p:ext uri="{BB962C8B-B14F-4D97-AF65-F5344CB8AC3E}">
        <p14:creationId xmlns:p14="http://schemas.microsoft.com/office/powerpoint/2010/main" val="11945534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Gina Firnhaber takes over the discussion here.</a:t>
            </a:r>
          </a:p>
          <a:p>
            <a:r>
              <a:rPr lang="en-US" dirty="0"/>
              <a:t>There is no a great definition of predatory conferences so we put this one together, hence no citation. </a:t>
            </a:r>
          </a:p>
          <a:p>
            <a:r>
              <a:rPr lang="en-US" dirty="0"/>
              <a:t>Conferences vary widely and we’re focusing on criteria associated with scholarship. A conference may be classified as predatory but it doesn’t mean they aren’t good or that you wouldn’t enjoy them. </a:t>
            </a:r>
          </a:p>
        </p:txBody>
      </p:sp>
      <p:sp>
        <p:nvSpPr>
          <p:cNvPr id="4" name="Slide Number Placeholder 3"/>
          <p:cNvSpPr>
            <a:spLocks noGrp="1"/>
          </p:cNvSpPr>
          <p:nvPr>
            <p:ph type="sldNum" sz="quarter" idx="5"/>
          </p:nvPr>
        </p:nvSpPr>
        <p:spPr/>
        <p:txBody>
          <a:bodyPr/>
          <a:lstStyle/>
          <a:p>
            <a:fld id="{A95CF685-5975-4441-B9EA-0A88D847E903}" type="slidenum">
              <a:rPr lang="en-US" smtClean="0"/>
              <a:t>37</a:t>
            </a:fld>
            <a:endParaRPr lang="en-US"/>
          </a:p>
        </p:txBody>
      </p:sp>
    </p:spTree>
    <p:extLst>
      <p:ext uri="{BB962C8B-B14F-4D97-AF65-F5344CB8AC3E}">
        <p14:creationId xmlns:p14="http://schemas.microsoft.com/office/powerpoint/2010/main" val="7066019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Think of this as dating. You have tons of offers but it’s all about what works for you. </a:t>
            </a:r>
          </a:p>
          <a:p>
            <a:r>
              <a:rPr lang="en-US" dirty="0"/>
              <a:t>Your goal is to avoid a bad one. You might miss a few good “dates” by being selective but…you want to go to a conference that meets your purposes</a:t>
            </a:r>
          </a:p>
        </p:txBody>
      </p:sp>
      <p:sp>
        <p:nvSpPr>
          <p:cNvPr id="4" name="Slide Number Placeholder 3"/>
          <p:cNvSpPr>
            <a:spLocks noGrp="1"/>
          </p:cNvSpPr>
          <p:nvPr>
            <p:ph type="sldNum" sz="quarter" idx="5"/>
          </p:nvPr>
        </p:nvSpPr>
        <p:spPr/>
        <p:txBody>
          <a:bodyPr/>
          <a:lstStyle/>
          <a:p>
            <a:fld id="{A95CF685-5975-4441-B9EA-0A88D847E903}" type="slidenum">
              <a:rPr lang="en-US" smtClean="0"/>
              <a:t>38</a:t>
            </a:fld>
            <a:endParaRPr lang="en-US"/>
          </a:p>
        </p:txBody>
      </p:sp>
    </p:spTree>
    <p:extLst>
      <p:ext uri="{BB962C8B-B14F-4D97-AF65-F5344CB8AC3E}">
        <p14:creationId xmlns:p14="http://schemas.microsoft.com/office/powerpoint/2010/main" val="342421190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95CF685-5975-4441-B9EA-0A88D847E903}" type="slidenum">
              <a:rPr lang="en-US" smtClean="0"/>
              <a:t>39</a:t>
            </a:fld>
            <a:endParaRPr lang="en-US"/>
          </a:p>
        </p:txBody>
      </p:sp>
    </p:spTree>
    <p:extLst>
      <p:ext uri="{BB962C8B-B14F-4D97-AF65-F5344CB8AC3E}">
        <p14:creationId xmlns:p14="http://schemas.microsoft.com/office/powerpoint/2010/main" val="673761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Kathy’s love affair with heath science librarians began about 25 years ago when she wrote a grant to include a librarian in the teaching of evidence based medicine to primary care residents.  She learned there were many ways they could collaborate (see list above)</a:t>
            </a:r>
          </a:p>
        </p:txBody>
      </p:sp>
      <p:sp>
        <p:nvSpPr>
          <p:cNvPr id="4" name="Slide Number Placeholder 3"/>
          <p:cNvSpPr>
            <a:spLocks noGrp="1"/>
          </p:cNvSpPr>
          <p:nvPr>
            <p:ph type="sldNum" sz="quarter" idx="5"/>
          </p:nvPr>
        </p:nvSpPr>
        <p:spPr/>
        <p:txBody>
          <a:bodyPr/>
          <a:lstStyle/>
          <a:p>
            <a:fld id="{A95CF685-5975-4441-B9EA-0A88D847E903}" type="slidenum">
              <a:rPr lang="en-US" smtClean="0"/>
              <a:t>4</a:t>
            </a:fld>
            <a:endParaRPr lang="en-US"/>
          </a:p>
        </p:txBody>
      </p:sp>
    </p:spTree>
    <p:extLst>
      <p:ext uri="{BB962C8B-B14F-4D97-AF65-F5344CB8AC3E}">
        <p14:creationId xmlns:p14="http://schemas.microsoft.com/office/powerpoint/2010/main" val="5611196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in doubt throw it out!</a:t>
            </a:r>
          </a:p>
          <a:p>
            <a:r>
              <a:rPr lang="en-US" dirty="0"/>
              <a:t>You may know a librarian who can help you investigate. Librarians LOVE this kind of thing!</a:t>
            </a:r>
          </a:p>
        </p:txBody>
      </p:sp>
      <p:sp>
        <p:nvSpPr>
          <p:cNvPr id="4" name="Slide Number Placeholder 3"/>
          <p:cNvSpPr>
            <a:spLocks noGrp="1"/>
          </p:cNvSpPr>
          <p:nvPr>
            <p:ph type="sldNum" sz="quarter" idx="5"/>
          </p:nvPr>
        </p:nvSpPr>
        <p:spPr/>
        <p:txBody>
          <a:bodyPr/>
          <a:lstStyle/>
          <a:p>
            <a:fld id="{A95CF685-5975-4441-B9EA-0A88D847E903}" type="slidenum">
              <a:rPr lang="en-US" smtClean="0"/>
              <a:t>40</a:t>
            </a:fld>
            <a:endParaRPr lang="en-US"/>
          </a:p>
        </p:txBody>
      </p:sp>
    </p:spTree>
    <p:extLst>
      <p:ext uri="{BB962C8B-B14F-4D97-AF65-F5344CB8AC3E}">
        <p14:creationId xmlns:p14="http://schemas.microsoft.com/office/powerpoint/2010/main" val="14706231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9625" y="1162050"/>
            <a:ext cx="5575300" cy="3136900"/>
          </a:xfrm>
        </p:spPr>
      </p:sp>
      <p:sp>
        <p:nvSpPr>
          <p:cNvPr id="3" name="Notes Placeholder 2"/>
          <p:cNvSpPr>
            <a:spLocks noGrp="1"/>
          </p:cNvSpPr>
          <p:nvPr>
            <p:ph type="body" idx="1"/>
          </p:nvPr>
        </p:nvSpPr>
        <p:spPr/>
        <p:txBody>
          <a:bodyPr/>
          <a:lstStyle/>
          <a:p>
            <a:r>
              <a:rPr lang="en-US" dirty="0"/>
              <a:t>As Kerry mentioned, you get emails from legitimate conferences too, they do need to advertise.</a:t>
            </a:r>
          </a:p>
          <a:p>
            <a:r>
              <a:rPr lang="en-US" dirty="0"/>
              <a:t>Need a focused aim and scope…..really cant cover all of health care</a:t>
            </a:r>
          </a:p>
          <a:p>
            <a:r>
              <a:rPr lang="en-US" dirty="0"/>
              <a:t>Check out affiliations, some are false news.</a:t>
            </a:r>
          </a:p>
          <a:p>
            <a:r>
              <a:rPr lang="en-US" dirty="0"/>
              <a:t>Read their description so their review process.</a:t>
            </a:r>
          </a:p>
          <a:p>
            <a:r>
              <a:rPr lang="en-US" dirty="0"/>
              <a:t>Compare cost with similar conferences.</a:t>
            </a:r>
          </a:p>
        </p:txBody>
      </p:sp>
      <p:sp>
        <p:nvSpPr>
          <p:cNvPr id="4" name="Slide Number Placeholder 3"/>
          <p:cNvSpPr>
            <a:spLocks noGrp="1"/>
          </p:cNvSpPr>
          <p:nvPr>
            <p:ph type="sldNum" sz="quarter" idx="5"/>
          </p:nvPr>
        </p:nvSpPr>
        <p:spPr/>
        <p:txBody>
          <a:bodyPr/>
          <a:lstStyle/>
          <a:p>
            <a:fld id="{A95CF685-5975-4441-B9EA-0A88D847E903}" type="slidenum">
              <a:rPr lang="en-US" smtClean="0"/>
              <a:t>41</a:t>
            </a:fld>
            <a:endParaRPr lang="en-US"/>
          </a:p>
        </p:txBody>
      </p:sp>
    </p:spTree>
    <p:extLst>
      <p:ext uri="{BB962C8B-B14F-4D97-AF65-F5344CB8AC3E}">
        <p14:creationId xmlns:p14="http://schemas.microsoft.com/office/powerpoint/2010/main" val="32357010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they have an affiliation with a publisher they may show up on Beall’s list or other sites that list predatory publishers. </a:t>
            </a:r>
          </a:p>
          <a:p>
            <a:endParaRPr lang="en-US" dirty="0"/>
          </a:p>
          <a:p>
            <a:r>
              <a:rPr lang="en-US" dirty="0"/>
              <a:t>There is no index for conferences</a:t>
            </a:r>
          </a:p>
          <a:p>
            <a:endParaRPr lang="en-US" dirty="0"/>
          </a:p>
          <a:p>
            <a:r>
              <a:rPr lang="en-US" dirty="0"/>
              <a:t>Can google and you might be surprised </a:t>
            </a:r>
            <a:r>
              <a:rPr lang="en-US" dirty="0" err="1"/>
              <a:t>whatyou</a:t>
            </a:r>
            <a:r>
              <a:rPr lang="en-US" dirty="0"/>
              <a:t> will find.</a:t>
            </a:r>
          </a:p>
        </p:txBody>
      </p:sp>
      <p:sp>
        <p:nvSpPr>
          <p:cNvPr id="4" name="Slide Number Placeholder 3"/>
          <p:cNvSpPr>
            <a:spLocks noGrp="1"/>
          </p:cNvSpPr>
          <p:nvPr>
            <p:ph type="sldNum" sz="quarter" idx="5"/>
          </p:nvPr>
        </p:nvSpPr>
        <p:spPr/>
        <p:txBody>
          <a:bodyPr/>
          <a:lstStyle/>
          <a:p>
            <a:fld id="{A95CF685-5975-4441-B9EA-0A88D847E903}" type="slidenum">
              <a:rPr lang="en-US" smtClean="0"/>
              <a:t>42</a:t>
            </a:fld>
            <a:endParaRPr lang="en-US"/>
          </a:p>
        </p:txBody>
      </p:sp>
    </p:spTree>
    <p:extLst>
      <p:ext uri="{BB962C8B-B14F-4D97-AF65-F5344CB8AC3E}">
        <p14:creationId xmlns:p14="http://schemas.microsoft.com/office/powerpoint/2010/main" val="37441034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Academic work should be made available to benefit science. If it isn’t made available how will anyone else benefit?</a:t>
            </a:r>
          </a:p>
          <a:p>
            <a:r>
              <a:rPr lang="en-US" dirty="0"/>
              <a:t>Accrediting organization for CE…double check they really are available.</a:t>
            </a:r>
          </a:p>
          <a:p>
            <a:r>
              <a:rPr lang="en-US" dirty="0"/>
              <a:t>Who do you want to hang out  with…</a:t>
            </a:r>
          </a:p>
        </p:txBody>
      </p:sp>
      <p:sp>
        <p:nvSpPr>
          <p:cNvPr id="4" name="Slide Number Placeholder 3"/>
          <p:cNvSpPr>
            <a:spLocks noGrp="1"/>
          </p:cNvSpPr>
          <p:nvPr>
            <p:ph type="sldNum" sz="quarter" idx="5"/>
          </p:nvPr>
        </p:nvSpPr>
        <p:spPr/>
        <p:txBody>
          <a:bodyPr/>
          <a:lstStyle/>
          <a:p>
            <a:fld id="{A95CF685-5975-4441-B9EA-0A88D847E903}" type="slidenum">
              <a:rPr lang="en-US" smtClean="0"/>
              <a:t>43</a:t>
            </a:fld>
            <a:endParaRPr lang="en-US"/>
          </a:p>
        </p:txBody>
      </p:sp>
    </p:spTree>
    <p:extLst>
      <p:ext uri="{BB962C8B-B14F-4D97-AF65-F5344CB8AC3E}">
        <p14:creationId xmlns:p14="http://schemas.microsoft.com/office/powerpoint/2010/main" val="12003041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95CF685-5975-4441-B9EA-0A88D847E903}" type="slidenum">
              <a:rPr lang="en-US" smtClean="0"/>
              <a:t>44</a:t>
            </a:fld>
            <a:endParaRPr lang="en-US"/>
          </a:p>
        </p:txBody>
      </p:sp>
    </p:spTree>
    <p:extLst>
      <p:ext uri="{BB962C8B-B14F-4D97-AF65-F5344CB8AC3E}">
        <p14:creationId xmlns:p14="http://schemas.microsoft.com/office/powerpoint/2010/main" val="23388540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Email marketing is easy and cheap. Everyone does it, not just the bad ones, but they do tons of it. Look closely at the email. Some of them are really entertaining. Words, grammar, spellings, punctuation, names, etc. </a:t>
            </a:r>
          </a:p>
        </p:txBody>
      </p:sp>
      <p:sp>
        <p:nvSpPr>
          <p:cNvPr id="4" name="Slide Number Placeholder 3"/>
          <p:cNvSpPr>
            <a:spLocks noGrp="1"/>
          </p:cNvSpPr>
          <p:nvPr>
            <p:ph type="sldNum" sz="quarter" idx="5"/>
          </p:nvPr>
        </p:nvSpPr>
        <p:spPr/>
        <p:txBody>
          <a:bodyPr/>
          <a:lstStyle/>
          <a:p>
            <a:fld id="{A95CF685-5975-4441-B9EA-0A88D847E903}" type="slidenum">
              <a:rPr lang="en-US" smtClean="0"/>
              <a:t>45</a:t>
            </a:fld>
            <a:endParaRPr lang="en-US"/>
          </a:p>
        </p:txBody>
      </p:sp>
    </p:spTree>
    <p:extLst>
      <p:ext uri="{BB962C8B-B14F-4D97-AF65-F5344CB8AC3E}">
        <p14:creationId xmlns:p14="http://schemas.microsoft.com/office/powerpoint/2010/main" val="330976434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 there an actual focus or are they just out to save the whole world?</a:t>
            </a:r>
          </a:p>
        </p:txBody>
      </p:sp>
      <p:sp>
        <p:nvSpPr>
          <p:cNvPr id="4" name="Slide Number Placeholder 3"/>
          <p:cNvSpPr>
            <a:spLocks noGrp="1"/>
          </p:cNvSpPr>
          <p:nvPr>
            <p:ph type="sldNum" sz="quarter" idx="5"/>
          </p:nvPr>
        </p:nvSpPr>
        <p:spPr/>
        <p:txBody>
          <a:bodyPr/>
          <a:lstStyle/>
          <a:p>
            <a:fld id="{A95CF685-5975-4441-B9EA-0A88D847E903}" type="slidenum">
              <a:rPr lang="en-US" smtClean="0"/>
              <a:t>46</a:t>
            </a:fld>
            <a:endParaRPr lang="en-US"/>
          </a:p>
        </p:txBody>
      </p:sp>
    </p:spTree>
    <p:extLst>
      <p:ext uri="{BB962C8B-B14F-4D97-AF65-F5344CB8AC3E}">
        <p14:creationId xmlns:p14="http://schemas.microsoft.com/office/powerpoint/2010/main" val="27237768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should be somewhat familiar with the prominent organizations/programs/people in your field. Do you see any of them? If so hopefully they approved this affiliation. Sometimes they didn’t. </a:t>
            </a:r>
          </a:p>
          <a:p>
            <a:endParaRPr lang="en-US" dirty="0"/>
          </a:p>
          <a:p>
            <a:r>
              <a:rPr lang="en-US" dirty="0"/>
              <a:t>Sometimes experts don’t do their own homework so it’s possible people with known expertise could be presenting at predatory conferences. </a:t>
            </a:r>
          </a:p>
          <a:p>
            <a:endParaRPr lang="en-US" dirty="0"/>
          </a:p>
          <a:p>
            <a:r>
              <a:rPr lang="en-US" dirty="0"/>
              <a:t>The predatory lists of publishers are based on criteria, not opinion, they aren’t perfect but they are a start. And Google can be a treasure trove of opinions. Just be sure to see if they come from what looks like a trusted source.</a:t>
            </a:r>
          </a:p>
        </p:txBody>
      </p:sp>
      <p:sp>
        <p:nvSpPr>
          <p:cNvPr id="4" name="Slide Number Placeholder 3"/>
          <p:cNvSpPr>
            <a:spLocks noGrp="1"/>
          </p:cNvSpPr>
          <p:nvPr>
            <p:ph type="sldNum" sz="quarter" idx="5"/>
          </p:nvPr>
        </p:nvSpPr>
        <p:spPr/>
        <p:txBody>
          <a:bodyPr/>
          <a:lstStyle/>
          <a:p>
            <a:fld id="{A95CF685-5975-4441-B9EA-0A88D847E903}" type="slidenum">
              <a:rPr lang="en-US" smtClean="0"/>
              <a:t>47</a:t>
            </a:fld>
            <a:endParaRPr lang="en-US"/>
          </a:p>
        </p:txBody>
      </p:sp>
    </p:spTree>
    <p:extLst>
      <p:ext uri="{BB962C8B-B14F-4D97-AF65-F5344CB8AC3E}">
        <p14:creationId xmlns:p14="http://schemas.microsoft.com/office/powerpoint/2010/main" val="200637737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conferences let anyone willing to pay present, including industry representatives. Quite lucrative.</a:t>
            </a:r>
          </a:p>
        </p:txBody>
      </p:sp>
      <p:sp>
        <p:nvSpPr>
          <p:cNvPr id="4" name="Slide Number Placeholder 3"/>
          <p:cNvSpPr>
            <a:spLocks noGrp="1"/>
          </p:cNvSpPr>
          <p:nvPr>
            <p:ph type="sldNum" sz="quarter" idx="5"/>
          </p:nvPr>
        </p:nvSpPr>
        <p:spPr/>
        <p:txBody>
          <a:bodyPr/>
          <a:lstStyle/>
          <a:p>
            <a:fld id="{A95CF685-5975-4441-B9EA-0A88D847E903}" type="slidenum">
              <a:rPr lang="en-US" smtClean="0"/>
              <a:t>48</a:t>
            </a:fld>
            <a:endParaRPr lang="en-US"/>
          </a:p>
        </p:txBody>
      </p:sp>
    </p:spTree>
    <p:extLst>
      <p:ext uri="{BB962C8B-B14F-4D97-AF65-F5344CB8AC3E}">
        <p14:creationId xmlns:p14="http://schemas.microsoft.com/office/powerpoint/2010/main" val="34327633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Costs vary widely. Pricing structure including all costs should be transparent.</a:t>
            </a:r>
          </a:p>
        </p:txBody>
      </p:sp>
      <p:sp>
        <p:nvSpPr>
          <p:cNvPr id="4" name="Slide Number Placeholder 3"/>
          <p:cNvSpPr>
            <a:spLocks noGrp="1"/>
          </p:cNvSpPr>
          <p:nvPr>
            <p:ph type="sldNum" sz="quarter" idx="5"/>
          </p:nvPr>
        </p:nvSpPr>
        <p:spPr/>
        <p:txBody>
          <a:bodyPr/>
          <a:lstStyle/>
          <a:p>
            <a:fld id="{A95CF685-5975-4441-B9EA-0A88D847E903}" type="slidenum">
              <a:rPr lang="en-US" smtClean="0"/>
              <a:t>49</a:t>
            </a:fld>
            <a:endParaRPr lang="en-US"/>
          </a:p>
        </p:txBody>
      </p:sp>
    </p:spTree>
    <p:extLst>
      <p:ext uri="{BB962C8B-B14F-4D97-AF65-F5344CB8AC3E}">
        <p14:creationId xmlns:p14="http://schemas.microsoft.com/office/powerpoint/2010/main" val="1308520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Kerr developed and y presented  through slide 36.</a:t>
            </a:r>
          </a:p>
          <a:p>
            <a:endParaRPr lang="en-US" dirty="0"/>
          </a:p>
          <a:p>
            <a:r>
              <a:rPr lang="en-US" dirty="0"/>
              <a:t>It’s not as easy to identify a predatory journal as it is to recognize a shark by its parts</a:t>
            </a:r>
          </a:p>
        </p:txBody>
      </p:sp>
      <p:sp>
        <p:nvSpPr>
          <p:cNvPr id="4" name="Slide Number Placeholder 3"/>
          <p:cNvSpPr>
            <a:spLocks noGrp="1"/>
          </p:cNvSpPr>
          <p:nvPr>
            <p:ph type="sldNum" sz="quarter" idx="5"/>
          </p:nvPr>
        </p:nvSpPr>
        <p:spPr/>
        <p:txBody>
          <a:bodyPr/>
          <a:lstStyle/>
          <a:p>
            <a:fld id="{A95CF685-5975-4441-B9EA-0A88D847E903}" type="slidenum">
              <a:rPr lang="en-US" smtClean="0"/>
              <a:t>5</a:t>
            </a:fld>
            <a:endParaRPr lang="en-US"/>
          </a:p>
        </p:txBody>
      </p:sp>
    </p:spTree>
    <p:extLst>
      <p:ext uri="{BB962C8B-B14F-4D97-AF65-F5344CB8AC3E}">
        <p14:creationId xmlns:p14="http://schemas.microsoft.com/office/powerpoint/2010/main" val="298596320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Publishing abstracts and proceedings gives the science a shot at making it into practice. If others aren’t aware of new discoveries and ideas how will they be of benefit? They must also be discoverable. Google is good at finding things. If Google can’t find it not many people probably will see it.</a:t>
            </a:r>
          </a:p>
        </p:txBody>
      </p:sp>
      <p:sp>
        <p:nvSpPr>
          <p:cNvPr id="4" name="Slide Number Placeholder 3"/>
          <p:cNvSpPr>
            <a:spLocks noGrp="1"/>
          </p:cNvSpPr>
          <p:nvPr>
            <p:ph type="sldNum" sz="quarter" idx="5"/>
          </p:nvPr>
        </p:nvSpPr>
        <p:spPr/>
        <p:txBody>
          <a:bodyPr/>
          <a:lstStyle/>
          <a:p>
            <a:fld id="{A95CF685-5975-4441-B9EA-0A88D847E903}" type="slidenum">
              <a:rPr lang="en-US" smtClean="0"/>
              <a:t>50</a:t>
            </a:fld>
            <a:endParaRPr lang="en-US"/>
          </a:p>
        </p:txBody>
      </p:sp>
    </p:spTree>
    <p:extLst>
      <p:ext uri="{BB962C8B-B14F-4D97-AF65-F5344CB8AC3E}">
        <p14:creationId xmlns:p14="http://schemas.microsoft.com/office/powerpoint/2010/main" val="27653417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Continuing education credits are required for many professionals. Accreditation status is important.</a:t>
            </a:r>
          </a:p>
          <a:p>
            <a:r>
              <a:rPr lang="en-US" dirty="0"/>
              <a:t>Example from one conference that falsely claimed CE, the entity stated as approving the CE went on Twitter and said to avoid them. </a:t>
            </a:r>
          </a:p>
        </p:txBody>
      </p:sp>
      <p:sp>
        <p:nvSpPr>
          <p:cNvPr id="4" name="Slide Number Placeholder 3"/>
          <p:cNvSpPr>
            <a:spLocks noGrp="1"/>
          </p:cNvSpPr>
          <p:nvPr>
            <p:ph type="sldNum" sz="quarter" idx="5"/>
          </p:nvPr>
        </p:nvSpPr>
        <p:spPr/>
        <p:txBody>
          <a:bodyPr/>
          <a:lstStyle/>
          <a:p>
            <a:fld id="{A95CF685-5975-4441-B9EA-0A88D847E903}" type="slidenum">
              <a:rPr lang="en-US" smtClean="0"/>
              <a:t>51</a:t>
            </a:fld>
            <a:endParaRPr lang="en-US"/>
          </a:p>
        </p:txBody>
      </p:sp>
    </p:spTree>
    <p:extLst>
      <p:ext uri="{BB962C8B-B14F-4D97-AF65-F5344CB8AC3E}">
        <p14:creationId xmlns:p14="http://schemas.microsoft.com/office/powerpoint/2010/main" val="273963917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you’re interested in networking the speakers and audience may be extremely important to you. You are most likely interested in attending a conference with your peers. Interprofessional is good. International is good. But it depends on the conference. A conference not clearly aimed at students but presented and attended primarily by students may not be a great choice for a seasoned professional. </a:t>
            </a:r>
          </a:p>
        </p:txBody>
      </p:sp>
      <p:sp>
        <p:nvSpPr>
          <p:cNvPr id="4" name="Slide Number Placeholder 3"/>
          <p:cNvSpPr>
            <a:spLocks noGrp="1"/>
          </p:cNvSpPr>
          <p:nvPr>
            <p:ph type="sldNum" sz="quarter" idx="5"/>
          </p:nvPr>
        </p:nvSpPr>
        <p:spPr/>
        <p:txBody>
          <a:bodyPr/>
          <a:lstStyle/>
          <a:p>
            <a:fld id="{A95CF685-5975-4441-B9EA-0A88D847E903}" type="slidenum">
              <a:rPr lang="en-US" smtClean="0"/>
              <a:t>52</a:t>
            </a:fld>
            <a:endParaRPr lang="en-US"/>
          </a:p>
        </p:txBody>
      </p:sp>
    </p:spTree>
    <p:extLst>
      <p:ext uri="{BB962C8B-B14F-4D97-AF65-F5344CB8AC3E}">
        <p14:creationId xmlns:p14="http://schemas.microsoft.com/office/powerpoint/2010/main" val="42344103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Unsolicited. Name of conference is not descriptive at all. Huge goals and aim and audience, no focus whatsoever. English is not first language. Capitalizations and sentence structure is off.</a:t>
            </a:r>
          </a:p>
        </p:txBody>
      </p:sp>
      <p:sp>
        <p:nvSpPr>
          <p:cNvPr id="4" name="Slide Number Placeholder 3"/>
          <p:cNvSpPr>
            <a:spLocks noGrp="1"/>
          </p:cNvSpPr>
          <p:nvPr>
            <p:ph type="sldNum" sz="quarter" idx="5"/>
          </p:nvPr>
        </p:nvSpPr>
        <p:spPr/>
        <p:txBody>
          <a:bodyPr/>
          <a:lstStyle/>
          <a:p>
            <a:fld id="{A95CF685-5975-4441-B9EA-0A88D847E903}" type="slidenum">
              <a:rPr lang="en-US" smtClean="0"/>
              <a:t>54</a:t>
            </a:fld>
            <a:endParaRPr lang="en-US"/>
          </a:p>
        </p:txBody>
      </p:sp>
    </p:spTree>
    <p:extLst>
      <p:ext uri="{BB962C8B-B14F-4D97-AF65-F5344CB8AC3E}">
        <p14:creationId xmlns:p14="http://schemas.microsoft.com/office/powerpoint/2010/main" val="42313102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Excel Global website: “The conference comprises of…” ;Infinity Long Term Care Consulting LLC website: “ILTCC is an long term care…”Also, not sure if Canadian Academy of Sciences (CAS) is legitimate or not. CAHS (Canadian Academy of Health Sciences) is and it really sounds similar…to a real organization</a:t>
            </a:r>
          </a:p>
        </p:txBody>
      </p:sp>
      <p:sp>
        <p:nvSpPr>
          <p:cNvPr id="4" name="Slide Number Placeholder 3"/>
          <p:cNvSpPr>
            <a:spLocks noGrp="1"/>
          </p:cNvSpPr>
          <p:nvPr>
            <p:ph type="sldNum" sz="quarter" idx="5"/>
          </p:nvPr>
        </p:nvSpPr>
        <p:spPr/>
        <p:txBody>
          <a:bodyPr/>
          <a:lstStyle/>
          <a:p>
            <a:fld id="{A95CF685-5975-4441-B9EA-0A88D847E903}" type="slidenum">
              <a:rPr lang="en-US" smtClean="0"/>
              <a:t>55</a:t>
            </a:fld>
            <a:endParaRPr lang="en-US"/>
          </a:p>
        </p:txBody>
      </p:sp>
    </p:spTree>
    <p:extLst>
      <p:ext uri="{BB962C8B-B14F-4D97-AF65-F5344CB8AC3E}">
        <p14:creationId xmlns:p14="http://schemas.microsoft.com/office/powerpoint/2010/main" val="185770203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specific to you, notes name of your work. Recruiting for speaking. Not first language English. We have experience with this one! But is it good or bad?</a:t>
            </a:r>
          </a:p>
          <a:p>
            <a:r>
              <a:rPr lang="en-US" dirty="0"/>
              <a:t>United Scientific Group is an interesting example</a:t>
            </a:r>
          </a:p>
        </p:txBody>
      </p:sp>
      <p:sp>
        <p:nvSpPr>
          <p:cNvPr id="4" name="Slide Number Placeholder 3"/>
          <p:cNvSpPr>
            <a:spLocks noGrp="1"/>
          </p:cNvSpPr>
          <p:nvPr>
            <p:ph type="sldNum" sz="quarter" idx="5"/>
          </p:nvPr>
        </p:nvSpPr>
        <p:spPr/>
        <p:txBody>
          <a:bodyPr/>
          <a:lstStyle/>
          <a:p>
            <a:fld id="{A95CF685-5975-4441-B9EA-0A88D847E903}" type="slidenum">
              <a:rPr lang="en-US" smtClean="0"/>
              <a:t>56</a:t>
            </a:fld>
            <a:endParaRPr lang="en-US"/>
          </a:p>
        </p:txBody>
      </p:sp>
    </p:spTree>
    <p:extLst>
      <p:ext uri="{BB962C8B-B14F-4D97-AF65-F5344CB8AC3E}">
        <p14:creationId xmlns:p14="http://schemas.microsoft.com/office/powerpoint/2010/main" val="318362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57</a:t>
            </a:fld>
            <a:endParaRPr lang="en-US"/>
          </a:p>
        </p:txBody>
      </p:sp>
    </p:spTree>
    <p:extLst>
      <p:ext uri="{BB962C8B-B14F-4D97-AF65-F5344CB8AC3E}">
        <p14:creationId xmlns:p14="http://schemas.microsoft.com/office/powerpoint/2010/main" val="136787716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Kerry was easily able to place our esteemed faculty member into a fake editorial board. </a:t>
            </a:r>
          </a:p>
          <a:p>
            <a:r>
              <a:rPr lang="en-US" dirty="0"/>
              <a:t>He also shows up on this conference website as a presenter. But it’s true. He presents at this conference. He is a leading voice in obesity and has over 300 citations in PubMed. </a:t>
            </a:r>
          </a:p>
        </p:txBody>
      </p:sp>
      <p:sp>
        <p:nvSpPr>
          <p:cNvPr id="4" name="Slide Number Placeholder 3"/>
          <p:cNvSpPr>
            <a:spLocks noGrp="1"/>
          </p:cNvSpPr>
          <p:nvPr>
            <p:ph type="sldNum" sz="quarter" idx="5"/>
          </p:nvPr>
        </p:nvSpPr>
        <p:spPr/>
        <p:txBody>
          <a:bodyPr/>
          <a:lstStyle/>
          <a:p>
            <a:fld id="{A95CF685-5975-4441-B9EA-0A88D847E903}" type="slidenum">
              <a:rPr lang="en-US" smtClean="0"/>
              <a:t>58</a:t>
            </a:fld>
            <a:endParaRPr lang="en-US"/>
          </a:p>
        </p:txBody>
      </p:sp>
    </p:spTree>
    <p:extLst>
      <p:ext uri="{BB962C8B-B14F-4D97-AF65-F5344CB8AC3E}">
        <p14:creationId xmlns:p14="http://schemas.microsoft.com/office/powerpoint/2010/main" val="274335670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Hawaii? December? I’m there!</a:t>
            </a:r>
          </a:p>
        </p:txBody>
      </p:sp>
      <p:sp>
        <p:nvSpPr>
          <p:cNvPr id="4" name="Slide Number Placeholder 3"/>
          <p:cNvSpPr>
            <a:spLocks noGrp="1"/>
          </p:cNvSpPr>
          <p:nvPr>
            <p:ph type="sldNum" sz="quarter" idx="5"/>
          </p:nvPr>
        </p:nvSpPr>
        <p:spPr/>
        <p:txBody>
          <a:bodyPr/>
          <a:lstStyle/>
          <a:p>
            <a:fld id="{A95CF685-5975-4441-B9EA-0A88D847E903}" type="slidenum">
              <a:rPr lang="en-US" smtClean="0"/>
              <a:t>59</a:t>
            </a:fld>
            <a:endParaRPr lang="en-US"/>
          </a:p>
        </p:txBody>
      </p:sp>
    </p:spTree>
    <p:extLst>
      <p:ext uri="{BB962C8B-B14F-4D97-AF65-F5344CB8AC3E}">
        <p14:creationId xmlns:p14="http://schemas.microsoft.com/office/powerpoint/2010/main" val="407688867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Solicitation but from known entity. </a:t>
            </a:r>
          </a:p>
          <a:p>
            <a:r>
              <a:rPr lang="en-US" dirty="0"/>
              <a:t>Conference director has 152 citations in PubMed. </a:t>
            </a:r>
          </a:p>
          <a:p>
            <a:r>
              <a:rPr lang="en-US" dirty="0"/>
              <a:t>Cutis is a well respected journal. </a:t>
            </a:r>
          </a:p>
        </p:txBody>
      </p:sp>
      <p:sp>
        <p:nvSpPr>
          <p:cNvPr id="4" name="Slide Number Placeholder 3"/>
          <p:cNvSpPr>
            <a:spLocks noGrp="1"/>
          </p:cNvSpPr>
          <p:nvPr>
            <p:ph type="sldNum" sz="quarter" idx="5"/>
          </p:nvPr>
        </p:nvSpPr>
        <p:spPr/>
        <p:txBody>
          <a:bodyPr/>
          <a:lstStyle/>
          <a:p>
            <a:fld id="{A95CF685-5975-4441-B9EA-0A88D847E903}" type="slidenum">
              <a:rPr lang="en-US" smtClean="0"/>
              <a:t>60</a:t>
            </a:fld>
            <a:endParaRPr lang="en-US"/>
          </a:p>
        </p:txBody>
      </p:sp>
    </p:spTree>
    <p:extLst>
      <p:ext uri="{BB962C8B-B14F-4D97-AF65-F5344CB8AC3E}">
        <p14:creationId xmlns:p14="http://schemas.microsoft.com/office/powerpoint/2010/main" val="771745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Every discipline has its own jargon, including library sciences so a few definitions are in order to help understand this topic</a:t>
            </a:r>
          </a:p>
          <a:p>
            <a:endParaRPr lang="en-US" dirty="0"/>
          </a:p>
          <a:p>
            <a:endParaRPr lang="en-US" dirty="0"/>
          </a:p>
          <a:p>
            <a:r>
              <a:rPr lang="en-US" dirty="0"/>
              <a:t>Predatory journals primary purpose is to make money for its publishers.</a:t>
            </a:r>
          </a:p>
          <a:p>
            <a:endParaRPr lang="en-US" dirty="0"/>
          </a:p>
          <a:p>
            <a:r>
              <a:rPr lang="en-US" dirty="0" err="1"/>
              <a:t>PLoS</a:t>
            </a:r>
            <a:r>
              <a:rPr lang="en-US" dirty="0"/>
              <a:t> is Public Library of Science.  They push for transparency.</a:t>
            </a:r>
          </a:p>
        </p:txBody>
      </p:sp>
      <p:sp>
        <p:nvSpPr>
          <p:cNvPr id="4" name="Slide Number Placeholder 3"/>
          <p:cNvSpPr>
            <a:spLocks noGrp="1"/>
          </p:cNvSpPr>
          <p:nvPr>
            <p:ph type="sldNum" sz="quarter" idx="5"/>
          </p:nvPr>
        </p:nvSpPr>
        <p:spPr/>
        <p:txBody>
          <a:bodyPr/>
          <a:lstStyle/>
          <a:p>
            <a:fld id="{A95CF685-5975-4441-B9EA-0A88D847E903}" type="slidenum">
              <a:rPr lang="en-US" smtClean="0"/>
              <a:t>6</a:t>
            </a:fld>
            <a:endParaRPr lang="en-US"/>
          </a:p>
        </p:txBody>
      </p:sp>
    </p:spTree>
    <p:extLst>
      <p:ext uri="{BB962C8B-B14F-4D97-AF65-F5344CB8AC3E}">
        <p14:creationId xmlns:p14="http://schemas.microsoft.com/office/powerpoint/2010/main" val="33395756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Kathy does the closing, basically commenting about the bullets above. </a:t>
            </a:r>
          </a:p>
          <a:p>
            <a:r>
              <a:rPr lang="en-US" dirty="0"/>
              <a:t>Makes note that we didn’t discuss the last bullet point of being asked to be a reviewer for a journal….. Same issues apply.</a:t>
            </a:r>
          </a:p>
        </p:txBody>
      </p:sp>
      <p:sp>
        <p:nvSpPr>
          <p:cNvPr id="4" name="Slide Number Placeholder 3"/>
          <p:cNvSpPr>
            <a:spLocks noGrp="1"/>
          </p:cNvSpPr>
          <p:nvPr>
            <p:ph type="sldNum" sz="quarter" idx="5"/>
          </p:nvPr>
        </p:nvSpPr>
        <p:spPr/>
        <p:txBody>
          <a:bodyPr/>
          <a:lstStyle/>
          <a:p>
            <a:fld id="{A95CF685-5975-4441-B9EA-0A88D847E903}" type="slidenum">
              <a:rPr lang="en-US" smtClean="0"/>
              <a:t>62</a:t>
            </a:fld>
            <a:endParaRPr lang="en-US"/>
          </a:p>
        </p:txBody>
      </p:sp>
    </p:spTree>
    <p:extLst>
      <p:ext uri="{BB962C8B-B14F-4D97-AF65-F5344CB8AC3E}">
        <p14:creationId xmlns:p14="http://schemas.microsoft.com/office/powerpoint/2010/main" val="144965818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paper we published in Nutrition Today that has some but not all of what is presented in this webinar.</a:t>
            </a:r>
          </a:p>
        </p:txBody>
      </p:sp>
      <p:sp>
        <p:nvSpPr>
          <p:cNvPr id="4" name="Slide Number Placeholder 3"/>
          <p:cNvSpPr>
            <a:spLocks noGrp="1"/>
          </p:cNvSpPr>
          <p:nvPr>
            <p:ph type="sldNum" sz="quarter" idx="5"/>
          </p:nvPr>
        </p:nvSpPr>
        <p:spPr/>
        <p:txBody>
          <a:bodyPr/>
          <a:lstStyle/>
          <a:p>
            <a:fld id="{A95CF685-5975-4441-B9EA-0A88D847E903}" type="slidenum">
              <a:rPr lang="en-US" smtClean="0"/>
              <a:t>63</a:t>
            </a:fld>
            <a:endParaRPr lang="en-US"/>
          </a:p>
        </p:txBody>
      </p:sp>
    </p:spTree>
    <p:extLst>
      <p:ext uri="{BB962C8B-B14F-4D97-AF65-F5344CB8AC3E}">
        <p14:creationId xmlns:p14="http://schemas.microsoft.com/office/powerpoint/2010/main" val="231992725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95CF685-5975-4441-B9EA-0A88D847E903}" type="slidenum">
              <a:rPr lang="en-US" smtClean="0"/>
              <a:t>64</a:t>
            </a:fld>
            <a:endParaRPr lang="en-US"/>
          </a:p>
        </p:txBody>
      </p:sp>
    </p:spTree>
    <p:extLst>
      <p:ext uri="{BB962C8B-B14F-4D97-AF65-F5344CB8AC3E}">
        <p14:creationId xmlns:p14="http://schemas.microsoft.com/office/powerpoint/2010/main" val="4270143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specific use for a Creative Commons might be :  ok for non commercial use</a:t>
            </a:r>
          </a:p>
          <a:p>
            <a:endParaRPr lang="en-US" dirty="0"/>
          </a:p>
          <a:p>
            <a:r>
              <a:rPr lang="en-US" dirty="0"/>
              <a:t>Not having an impact factor is not a sign that a journal is predatory, but if they have one it is unlikely that they are predatory</a:t>
            </a:r>
          </a:p>
          <a:p>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7</a:t>
            </a:fld>
            <a:endParaRPr lang="en-US"/>
          </a:p>
        </p:txBody>
      </p:sp>
    </p:spTree>
    <p:extLst>
      <p:ext uri="{BB962C8B-B14F-4D97-AF65-F5344CB8AC3E}">
        <p14:creationId xmlns:p14="http://schemas.microsoft.com/office/powerpoint/2010/main" val="676624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ISBN numbers are for books</a:t>
            </a:r>
          </a:p>
          <a:p>
            <a:endParaRPr lang="en-US" dirty="0"/>
          </a:p>
          <a:p>
            <a:r>
              <a:rPr lang="en-US" dirty="0"/>
              <a:t>Other digital items might be photographs</a:t>
            </a:r>
          </a:p>
          <a:p>
            <a:endParaRPr lang="en-US" dirty="0"/>
          </a:p>
          <a:p>
            <a:r>
              <a:rPr lang="en-US" dirty="0"/>
              <a:t>Preserving digital items is for perpetuity</a:t>
            </a:r>
          </a:p>
          <a:p>
            <a:endParaRPr lang="en-US" dirty="0"/>
          </a:p>
        </p:txBody>
      </p:sp>
      <p:sp>
        <p:nvSpPr>
          <p:cNvPr id="4" name="Slide Number Placeholder 3"/>
          <p:cNvSpPr>
            <a:spLocks noGrp="1"/>
          </p:cNvSpPr>
          <p:nvPr>
            <p:ph type="sldNum" sz="quarter" idx="5"/>
          </p:nvPr>
        </p:nvSpPr>
        <p:spPr/>
        <p:txBody>
          <a:bodyPr/>
          <a:lstStyle/>
          <a:p>
            <a:fld id="{A95CF685-5975-4441-B9EA-0A88D847E903}" type="slidenum">
              <a:rPr lang="en-US" smtClean="0"/>
              <a:t>8</a:t>
            </a:fld>
            <a:endParaRPr lang="en-US"/>
          </a:p>
        </p:txBody>
      </p:sp>
    </p:spTree>
    <p:extLst>
      <p:ext uri="{BB962C8B-B14F-4D97-AF65-F5344CB8AC3E}">
        <p14:creationId xmlns:p14="http://schemas.microsoft.com/office/powerpoint/2010/main" val="2058920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Predatory journals were first loosely defined by a librarian, Jeffrey Beall, who began a list of “potential, possible, or probable predatory scholarly open-access journals,” a list which no longer exists. However, a recent consensus meeting attended by journal publishers, research funders, researchers, policymakers, academic institutions, patients and caregivers, and academic institutions came up with the definition on this slide: …</a:t>
            </a:r>
          </a:p>
          <a:p>
            <a:r>
              <a:rPr lang="en-US" dirty="0"/>
              <a:t>.</a:t>
            </a:r>
          </a:p>
          <a:p>
            <a:r>
              <a:rPr lang="en-US" dirty="0"/>
              <a:t>Beall took down his list due to legal issues.  It is now being updated by an anonymous person (last done December 2019)  You can find it at https://beallslist.net/</a:t>
            </a:r>
          </a:p>
          <a:p>
            <a:endParaRPr lang="en-US" dirty="0"/>
          </a:p>
          <a:p>
            <a:r>
              <a:rPr lang="en-US" dirty="0"/>
              <a:t>Full citation for the paper that includes the definition on the </a:t>
            </a:r>
            <a:r>
              <a:rPr lang="en-US" dirty="0" err="1"/>
              <a:t>slide:go.nature.com</a:t>
            </a:r>
            <a:r>
              <a:rPr lang="en-US"/>
              <a:t>/2dndsjf</a:t>
            </a:r>
            <a:endParaRPr lang="en-US" dirty="0"/>
          </a:p>
          <a:p>
            <a:r>
              <a:rPr lang="en-US" dirty="0" err="1"/>
              <a:t>Grudniewicx</a:t>
            </a:r>
            <a:r>
              <a:rPr lang="en-US" dirty="0"/>
              <a:t> A, Moher D, </a:t>
            </a:r>
            <a:r>
              <a:rPr lang="en-US" dirty="0" err="1"/>
              <a:t>Cobey</a:t>
            </a:r>
            <a:r>
              <a:rPr lang="en-US" dirty="0"/>
              <a:t> KD and 32 coauthors.  Predatory journals:  no definition, no </a:t>
            </a:r>
            <a:r>
              <a:rPr lang="en-US" dirty="0" err="1"/>
              <a:t>defence</a:t>
            </a:r>
            <a:r>
              <a:rPr lang="en-US" dirty="0"/>
              <a:t>.  Nature. 2019;576:210-212. Also on line at </a:t>
            </a:r>
          </a:p>
        </p:txBody>
      </p:sp>
      <p:sp>
        <p:nvSpPr>
          <p:cNvPr id="4" name="Slide Number Placeholder 3"/>
          <p:cNvSpPr>
            <a:spLocks noGrp="1"/>
          </p:cNvSpPr>
          <p:nvPr>
            <p:ph type="sldNum" sz="quarter" idx="5"/>
          </p:nvPr>
        </p:nvSpPr>
        <p:spPr/>
        <p:txBody>
          <a:bodyPr/>
          <a:lstStyle/>
          <a:p>
            <a:fld id="{A95CF685-5975-4441-B9EA-0A88D847E903}" type="slidenum">
              <a:rPr lang="en-US" smtClean="0"/>
              <a:t>9</a:t>
            </a:fld>
            <a:endParaRPr lang="en-US"/>
          </a:p>
        </p:txBody>
      </p:sp>
    </p:spTree>
    <p:extLst>
      <p:ext uri="{BB962C8B-B14F-4D97-AF65-F5344CB8AC3E}">
        <p14:creationId xmlns:p14="http://schemas.microsoft.com/office/powerpoint/2010/main" val="3812476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C0977-3D62-4F66-93B0-20306E317BC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2D6D407-22EA-4E76-8A31-C1D862F434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D604B42-C3A6-491D-8814-A365BBF7DEF7}"/>
              </a:ext>
            </a:extLst>
          </p:cNvPr>
          <p:cNvSpPr>
            <a:spLocks noGrp="1"/>
          </p:cNvSpPr>
          <p:nvPr>
            <p:ph type="dt" sz="half" idx="10"/>
          </p:nvPr>
        </p:nvSpPr>
        <p:spPr/>
        <p:txBody>
          <a:bodyPr/>
          <a:lstStyle/>
          <a:p>
            <a:fld id="{83DC2279-9118-4548-8228-6F9BE0278FF5}" type="datetimeFigureOut">
              <a:rPr lang="en-US" smtClean="0"/>
              <a:t>2/13/2020</a:t>
            </a:fld>
            <a:endParaRPr lang="en-US"/>
          </a:p>
        </p:txBody>
      </p:sp>
      <p:sp>
        <p:nvSpPr>
          <p:cNvPr id="5" name="Footer Placeholder 4">
            <a:extLst>
              <a:ext uri="{FF2B5EF4-FFF2-40B4-BE49-F238E27FC236}">
                <a16:creationId xmlns:a16="http://schemas.microsoft.com/office/drawing/2014/main" id="{93318B0F-5C3F-4D5D-BAEB-2BA04BA633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9F041B-0031-466C-A517-6DC6AAA1257B}"/>
              </a:ext>
            </a:extLst>
          </p:cNvPr>
          <p:cNvSpPr>
            <a:spLocks noGrp="1"/>
          </p:cNvSpPr>
          <p:nvPr>
            <p:ph type="sldNum" sz="quarter" idx="12"/>
          </p:nvPr>
        </p:nvSpPr>
        <p:spPr/>
        <p:txBody>
          <a:bodyPr/>
          <a:lstStyle/>
          <a:p>
            <a:fld id="{9D7788F4-4D74-420B-89E8-096AE42915F7}" type="slidenum">
              <a:rPr lang="en-US" smtClean="0"/>
              <a:t>‹#›</a:t>
            </a:fld>
            <a:endParaRPr lang="en-US"/>
          </a:p>
        </p:txBody>
      </p:sp>
    </p:spTree>
    <p:extLst>
      <p:ext uri="{BB962C8B-B14F-4D97-AF65-F5344CB8AC3E}">
        <p14:creationId xmlns:p14="http://schemas.microsoft.com/office/powerpoint/2010/main" val="3567067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E220C-1E0E-45F8-8DA1-61D533A1E84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178D4F-EB22-4A9D-AF76-181835CB54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7164B-75D4-4F74-A04A-CDBB10137EC2}"/>
              </a:ext>
            </a:extLst>
          </p:cNvPr>
          <p:cNvSpPr>
            <a:spLocks noGrp="1"/>
          </p:cNvSpPr>
          <p:nvPr>
            <p:ph type="dt" sz="half" idx="10"/>
          </p:nvPr>
        </p:nvSpPr>
        <p:spPr/>
        <p:txBody>
          <a:bodyPr/>
          <a:lstStyle/>
          <a:p>
            <a:fld id="{83DC2279-9118-4548-8228-6F9BE0278FF5}" type="datetimeFigureOut">
              <a:rPr lang="en-US" smtClean="0"/>
              <a:t>2/13/2020</a:t>
            </a:fld>
            <a:endParaRPr lang="en-US"/>
          </a:p>
        </p:txBody>
      </p:sp>
      <p:sp>
        <p:nvSpPr>
          <p:cNvPr id="5" name="Footer Placeholder 4">
            <a:extLst>
              <a:ext uri="{FF2B5EF4-FFF2-40B4-BE49-F238E27FC236}">
                <a16:creationId xmlns:a16="http://schemas.microsoft.com/office/drawing/2014/main" id="{0C0D67A4-C6BF-4538-95A6-CD06417D69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F52AC5-A787-46C9-8A77-98777E454E46}"/>
              </a:ext>
            </a:extLst>
          </p:cNvPr>
          <p:cNvSpPr>
            <a:spLocks noGrp="1"/>
          </p:cNvSpPr>
          <p:nvPr>
            <p:ph type="sldNum" sz="quarter" idx="12"/>
          </p:nvPr>
        </p:nvSpPr>
        <p:spPr/>
        <p:txBody>
          <a:bodyPr/>
          <a:lstStyle/>
          <a:p>
            <a:fld id="{9D7788F4-4D74-420B-89E8-096AE42915F7}" type="slidenum">
              <a:rPr lang="en-US" smtClean="0"/>
              <a:t>‹#›</a:t>
            </a:fld>
            <a:endParaRPr lang="en-US"/>
          </a:p>
        </p:txBody>
      </p:sp>
    </p:spTree>
    <p:extLst>
      <p:ext uri="{BB962C8B-B14F-4D97-AF65-F5344CB8AC3E}">
        <p14:creationId xmlns:p14="http://schemas.microsoft.com/office/powerpoint/2010/main" val="3273391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4B8A08-4664-4CD9-A5D1-C05E7F3A371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9074DEF-BC9F-4CE6-A06C-0212F9EEEBB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59A9AD-C7FA-4D30-92C2-47B51EEBB9E4}"/>
              </a:ext>
            </a:extLst>
          </p:cNvPr>
          <p:cNvSpPr>
            <a:spLocks noGrp="1"/>
          </p:cNvSpPr>
          <p:nvPr>
            <p:ph type="dt" sz="half" idx="10"/>
          </p:nvPr>
        </p:nvSpPr>
        <p:spPr/>
        <p:txBody>
          <a:bodyPr/>
          <a:lstStyle/>
          <a:p>
            <a:fld id="{83DC2279-9118-4548-8228-6F9BE0278FF5}" type="datetimeFigureOut">
              <a:rPr lang="en-US" smtClean="0"/>
              <a:t>2/13/2020</a:t>
            </a:fld>
            <a:endParaRPr lang="en-US"/>
          </a:p>
        </p:txBody>
      </p:sp>
      <p:sp>
        <p:nvSpPr>
          <p:cNvPr id="5" name="Footer Placeholder 4">
            <a:extLst>
              <a:ext uri="{FF2B5EF4-FFF2-40B4-BE49-F238E27FC236}">
                <a16:creationId xmlns:a16="http://schemas.microsoft.com/office/drawing/2014/main" id="{52DA4863-5032-4325-9CCE-B36D5710B5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3556B5-3131-4848-B359-8A7BE6EF6CE3}"/>
              </a:ext>
            </a:extLst>
          </p:cNvPr>
          <p:cNvSpPr>
            <a:spLocks noGrp="1"/>
          </p:cNvSpPr>
          <p:nvPr>
            <p:ph type="sldNum" sz="quarter" idx="12"/>
          </p:nvPr>
        </p:nvSpPr>
        <p:spPr/>
        <p:txBody>
          <a:bodyPr/>
          <a:lstStyle/>
          <a:p>
            <a:fld id="{9D7788F4-4D74-420B-89E8-096AE42915F7}" type="slidenum">
              <a:rPr lang="en-US" smtClean="0"/>
              <a:t>‹#›</a:t>
            </a:fld>
            <a:endParaRPr lang="en-US"/>
          </a:p>
        </p:txBody>
      </p:sp>
    </p:spTree>
    <p:extLst>
      <p:ext uri="{BB962C8B-B14F-4D97-AF65-F5344CB8AC3E}">
        <p14:creationId xmlns:p14="http://schemas.microsoft.com/office/powerpoint/2010/main" val="724436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E81E2-CCE4-4B4D-A8BC-F853E6AD22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189C48-492D-4ECC-8409-E2DA57A231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106937-1AED-48C5-83E2-38781F9BEAF5}"/>
              </a:ext>
            </a:extLst>
          </p:cNvPr>
          <p:cNvSpPr>
            <a:spLocks noGrp="1"/>
          </p:cNvSpPr>
          <p:nvPr>
            <p:ph type="dt" sz="half" idx="10"/>
          </p:nvPr>
        </p:nvSpPr>
        <p:spPr/>
        <p:txBody>
          <a:bodyPr/>
          <a:lstStyle/>
          <a:p>
            <a:fld id="{83DC2279-9118-4548-8228-6F9BE0278FF5}" type="datetimeFigureOut">
              <a:rPr lang="en-US" smtClean="0"/>
              <a:t>2/13/2020</a:t>
            </a:fld>
            <a:endParaRPr lang="en-US"/>
          </a:p>
        </p:txBody>
      </p:sp>
      <p:sp>
        <p:nvSpPr>
          <p:cNvPr id="5" name="Footer Placeholder 4">
            <a:extLst>
              <a:ext uri="{FF2B5EF4-FFF2-40B4-BE49-F238E27FC236}">
                <a16:creationId xmlns:a16="http://schemas.microsoft.com/office/drawing/2014/main" id="{2D631013-9E2F-4D08-95E9-E802E09C7C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241931-CDD0-4B53-B8DE-161D937CE70D}"/>
              </a:ext>
            </a:extLst>
          </p:cNvPr>
          <p:cNvSpPr>
            <a:spLocks noGrp="1"/>
          </p:cNvSpPr>
          <p:nvPr>
            <p:ph type="sldNum" sz="quarter" idx="12"/>
          </p:nvPr>
        </p:nvSpPr>
        <p:spPr/>
        <p:txBody>
          <a:bodyPr/>
          <a:lstStyle/>
          <a:p>
            <a:fld id="{9D7788F4-4D74-420B-89E8-096AE42915F7}" type="slidenum">
              <a:rPr lang="en-US" smtClean="0"/>
              <a:t>‹#›</a:t>
            </a:fld>
            <a:endParaRPr lang="en-US"/>
          </a:p>
        </p:txBody>
      </p:sp>
    </p:spTree>
    <p:extLst>
      <p:ext uri="{BB962C8B-B14F-4D97-AF65-F5344CB8AC3E}">
        <p14:creationId xmlns:p14="http://schemas.microsoft.com/office/powerpoint/2010/main" val="2879221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EC733-B985-45B9-B497-A40E65A5073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2874405-15AD-4CDE-BEED-63F2C05CD2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15BE6C5-377E-4E7F-BC53-B6E0E16BA093}"/>
              </a:ext>
            </a:extLst>
          </p:cNvPr>
          <p:cNvSpPr>
            <a:spLocks noGrp="1"/>
          </p:cNvSpPr>
          <p:nvPr>
            <p:ph type="dt" sz="half" idx="10"/>
          </p:nvPr>
        </p:nvSpPr>
        <p:spPr/>
        <p:txBody>
          <a:bodyPr/>
          <a:lstStyle/>
          <a:p>
            <a:fld id="{83DC2279-9118-4548-8228-6F9BE0278FF5}" type="datetimeFigureOut">
              <a:rPr lang="en-US" smtClean="0"/>
              <a:t>2/13/2020</a:t>
            </a:fld>
            <a:endParaRPr lang="en-US"/>
          </a:p>
        </p:txBody>
      </p:sp>
      <p:sp>
        <p:nvSpPr>
          <p:cNvPr id="5" name="Footer Placeholder 4">
            <a:extLst>
              <a:ext uri="{FF2B5EF4-FFF2-40B4-BE49-F238E27FC236}">
                <a16:creationId xmlns:a16="http://schemas.microsoft.com/office/drawing/2014/main" id="{D5B4E591-C858-4921-97A5-3290335482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FE1839-F0F7-41DE-A38D-61EAD3E81AD5}"/>
              </a:ext>
            </a:extLst>
          </p:cNvPr>
          <p:cNvSpPr>
            <a:spLocks noGrp="1"/>
          </p:cNvSpPr>
          <p:nvPr>
            <p:ph type="sldNum" sz="quarter" idx="12"/>
          </p:nvPr>
        </p:nvSpPr>
        <p:spPr/>
        <p:txBody>
          <a:bodyPr/>
          <a:lstStyle/>
          <a:p>
            <a:fld id="{9D7788F4-4D74-420B-89E8-096AE42915F7}" type="slidenum">
              <a:rPr lang="en-US" smtClean="0"/>
              <a:t>‹#›</a:t>
            </a:fld>
            <a:endParaRPr lang="en-US"/>
          </a:p>
        </p:txBody>
      </p:sp>
    </p:spTree>
    <p:extLst>
      <p:ext uri="{BB962C8B-B14F-4D97-AF65-F5344CB8AC3E}">
        <p14:creationId xmlns:p14="http://schemas.microsoft.com/office/powerpoint/2010/main" val="1308126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766DE-665B-48CF-A3B4-6A052AD49A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788B52-06A6-4C5A-A825-677A9B4A0F0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AA7AD2-B372-4C9C-8DB0-99D8AE15FBB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24850A7-28E0-44CD-A234-28EBCBDBE8F1}"/>
              </a:ext>
            </a:extLst>
          </p:cNvPr>
          <p:cNvSpPr>
            <a:spLocks noGrp="1"/>
          </p:cNvSpPr>
          <p:nvPr>
            <p:ph type="dt" sz="half" idx="10"/>
          </p:nvPr>
        </p:nvSpPr>
        <p:spPr/>
        <p:txBody>
          <a:bodyPr/>
          <a:lstStyle/>
          <a:p>
            <a:fld id="{83DC2279-9118-4548-8228-6F9BE0278FF5}" type="datetimeFigureOut">
              <a:rPr lang="en-US" smtClean="0"/>
              <a:t>2/13/2020</a:t>
            </a:fld>
            <a:endParaRPr lang="en-US"/>
          </a:p>
        </p:txBody>
      </p:sp>
      <p:sp>
        <p:nvSpPr>
          <p:cNvPr id="6" name="Footer Placeholder 5">
            <a:extLst>
              <a:ext uri="{FF2B5EF4-FFF2-40B4-BE49-F238E27FC236}">
                <a16:creationId xmlns:a16="http://schemas.microsoft.com/office/drawing/2014/main" id="{0169DFC4-CEA9-4A14-9B61-4E99841DB6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FAE7F9-0EB2-4B45-A677-DA5C50947FA4}"/>
              </a:ext>
            </a:extLst>
          </p:cNvPr>
          <p:cNvSpPr>
            <a:spLocks noGrp="1"/>
          </p:cNvSpPr>
          <p:nvPr>
            <p:ph type="sldNum" sz="quarter" idx="12"/>
          </p:nvPr>
        </p:nvSpPr>
        <p:spPr/>
        <p:txBody>
          <a:bodyPr/>
          <a:lstStyle/>
          <a:p>
            <a:fld id="{9D7788F4-4D74-420B-89E8-096AE42915F7}" type="slidenum">
              <a:rPr lang="en-US" smtClean="0"/>
              <a:t>‹#›</a:t>
            </a:fld>
            <a:endParaRPr lang="en-US"/>
          </a:p>
        </p:txBody>
      </p:sp>
    </p:spTree>
    <p:extLst>
      <p:ext uri="{BB962C8B-B14F-4D97-AF65-F5344CB8AC3E}">
        <p14:creationId xmlns:p14="http://schemas.microsoft.com/office/powerpoint/2010/main" val="42128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BF7B9-D532-4BEB-BF90-50FFB6C3C84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5E085AC-D88D-4FA2-A6A7-4DD7520788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5821D1D-E257-4043-A421-5AD6ACA8385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15550DF-DCA6-4BEE-A173-73198600BD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1CB9DDB-A24D-4793-811C-DF7B2D8922D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2D4D631-EB1E-4538-BFAD-EE449C6F28F8}"/>
              </a:ext>
            </a:extLst>
          </p:cNvPr>
          <p:cNvSpPr>
            <a:spLocks noGrp="1"/>
          </p:cNvSpPr>
          <p:nvPr>
            <p:ph type="dt" sz="half" idx="10"/>
          </p:nvPr>
        </p:nvSpPr>
        <p:spPr/>
        <p:txBody>
          <a:bodyPr/>
          <a:lstStyle/>
          <a:p>
            <a:fld id="{83DC2279-9118-4548-8228-6F9BE0278FF5}" type="datetimeFigureOut">
              <a:rPr lang="en-US" smtClean="0"/>
              <a:t>2/13/2020</a:t>
            </a:fld>
            <a:endParaRPr lang="en-US"/>
          </a:p>
        </p:txBody>
      </p:sp>
      <p:sp>
        <p:nvSpPr>
          <p:cNvPr id="8" name="Footer Placeholder 7">
            <a:extLst>
              <a:ext uri="{FF2B5EF4-FFF2-40B4-BE49-F238E27FC236}">
                <a16:creationId xmlns:a16="http://schemas.microsoft.com/office/drawing/2014/main" id="{C6C87564-1A01-4225-BCE5-CDA107DB7F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3650AA2-A890-4D56-8364-BA003A4F7E7A}"/>
              </a:ext>
            </a:extLst>
          </p:cNvPr>
          <p:cNvSpPr>
            <a:spLocks noGrp="1"/>
          </p:cNvSpPr>
          <p:nvPr>
            <p:ph type="sldNum" sz="quarter" idx="12"/>
          </p:nvPr>
        </p:nvSpPr>
        <p:spPr/>
        <p:txBody>
          <a:bodyPr/>
          <a:lstStyle/>
          <a:p>
            <a:fld id="{9D7788F4-4D74-420B-89E8-096AE42915F7}" type="slidenum">
              <a:rPr lang="en-US" smtClean="0"/>
              <a:t>‹#›</a:t>
            </a:fld>
            <a:endParaRPr lang="en-US"/>
          </a:p>
        </p:txBody>
      </p:sp>
    </p:spTree>
    <p:extLst>
      <p:ext uri="{BB962C8B-B14F-4D97-AF65-F5344CB8AC3E}">
        <p14:creationId xmlns:p14="http://schemas.microsoft.com/office/powerpoint/2010/main" val="4211731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160A7-F706-4E52-983A-A071EB81F8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3EA8723-E5B9-440E-B950-7306721A3589}"/>
              </a:ext>
            </a:extLst>
          </p:cNvPr>
          <p:cNvSpPr>
            <a:spLocks noGrp="1"/>
          </p:cNvSpPr>
          <p:nvPr>
            <p:ph type="dt" sz="half" idx="10"/>
          </p:nvPr>
        </p:nvSpPr>
        <p:spPr/>
        <p:txBody>
          <a:bodyPr/>
          <a:lstStyle/>
          <a:p>
            <a:fld id="{83DC2279-9118-4548-8228-6F9BE0278FF5}" type="datetimeFigureOut">
              <a:rPr lang="en-US" smtClean="0"/>
              <a:t>2/13/2020</a:t>
            </a:fld>
            <a:endParaRPr lang="en-US"/>
          </a:p>
        </p:txBody>
      </p:sp>
      <p:sp>
        <p:nvSpPr>
          <p:cNvPr id="4" name="Footer Placeholder 3">
            <a:extLst>
              <a:ext uri="{FF2B5EF4-FFF2-40B4-BE49-F238E27FC236}">
                <a16:creationId xmlns:a16="http://schemas.microsoft.com/office/drawing/2014/main" id="{18FF5114-6D8C-481F-9FEE-74C3D43C7C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60E7B8C-DBFE-4089-9656-D6B18A899E1C}"/>
              </a:ext>
            </a:extLst>
          </p:cNvPr>
          <p:cNvSpPr>
            <a:spLocks noGrp="1"/>
          </p:cNvSpPr>
          <p:nvPr>
            <p:ph type="sldNum" sz="quarter" idx="12"/>
          </p:nvPr>
        </p:nvSpPr>
        <p:spPr/>
        <p:txBody>
          <a:bodyPr/>
          <a:lstStyle/>
          <a:p>
            <a:fld id="{9D7788F4-4D74-420B-89E8-096AE42915F7}" type="slidenum">
              <a:rPr lang="en-US" smtClean="0"/>
              <a:t>‹#›</a:t>
            </a:fld>
            <a:endParaRPr lang="en-US"/>
          </a:p>
        </p:txBody>
      </p:sp>
    </p:spTree>
    <p:extLst>
      <p:ext uri="{BB962C8B-B14F-4D97-AF65-F5344CB8AC3E}">
        <p14:creationId xmlns:p14="http://schemas.microsoft.com/office/powerpoint/2010/main" val="3086435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F52D1B-55D1-4BDF-B6EA-CFC6A9BC8EC6}"/>
              </a:ext>
            </a:extLst>
          </p:cNvPr>
          <p:cNvSpPr>
            <a:spLocks noGrp="1"/>
          </p:cNvSpPr>
          <p:nvPr>
            <p:ph type="dt" sz="half" idx="10"/>
          </p:nvPr>
        </p:nvSpPr>
        <p:spPr/>
        <p:txBody>
          <a:bodyPr/>
          <a:lstStyle/>
          <a:p>
            <a:fld id="{83DC2279-9118-4548-8228-6F9BE0278FF5}" type="datetimeFigureOut">
              <a:rPr lang="en-US" smtClean="0"/>
              <a:t>2/13/2020</a:t>
            </a:fld>
            <a:endParaRPr lang="en-US"/>
          </a:p>
        </p:txBody>
      </p:sp>
      <p:sp>
        <p:nvSpPr>
          <p:cNvPr id="3" name="Footer Placeholder 2">
            <a:extLst>
              <a:ext uri="{FF2B5EF4-FFF2-40B4-BE49-F238E27FC236}">
                <a16:creationId xmlns:a16="http://schemas.microsoft.com/office/drawing/2014/main" id="{62D4F024-36FD-445A-91AB-A3BFA1E18E0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FE2ABA2-ED01-46A7-A4F6-99CF097766FA}"/>
              </a:ext>
            </a:extLst>
          </p:cNvPr>
          <p:cNvSpPr>
            <a:spLocks noGrp="1"/>
          </p:cNvSpPr>
          <p:nvPr>
            <p:ph type="sldNum" sz="quarter" idx="12"/>
          </p:nvPr>
        </p:nvSpPr>
        <p:spPr/>
        <p:txBody>
          <a:bodyPr/>
          <a:lstStyle/>
          <a:p>
            <a:fld id="{9D7788F4-4D74-420B-89E8-096AE42915F7}" type="slidenum">
              <a:rPr lang="en-US" smtClean="0"/>
              <a:t>‹#›</a:t>
            </a:fld>
            <a:endParaRPr lang="en-US"/>
          </a:p>
        </p:txBody>
      </p:sp>
    </p:spTree>
    <p:extLst>
      <p:ext uri="{BB962C8B-B14F-4D97-AF65-F5344CB8AC3E}">
        <p14:creationId xmlns:p14="http://schemas.microsoft.com/office/powerpoint/2010/main" val="798200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903A-A443-4719-B4A1-F8FEADB6E5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5593B43-BDEE-44A1-B5E5-2DE37438D6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ABF58E5-4969-4502-8940-8B31761CD2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A7C9B9-297E-456C-B19B-06E084DC4E6E}"/>
              </a:ext>
            </a:extLst>
          </p:cNvPr>
          <p:cNvSpPr>
            <a:spLocks noGrp="1"/>
          </p:cNvSpPr>
          <p:nvPr>
            <p:ph type="dt" sz="half" idx="10"/>
          </p:nvPr>
        </p:nvSpPr>
        <p:spPr/>
        <p:txBody>
          <a:bodyPr/>
          <a:lstStyle/>
          <a:p>
            <a:fld id="{83DC2279-9118-4548-8228-6F9BE0278FF5}" type="datetimeFigureOut">
              <a:rPr lang="en-US" smtClean="0"/>
              <a:t>2/13/2020</a:t>
            </a:fld>
            <a:endParaRPr lang="en-US"/>
          </a:p>
        </p:txBody>
      </p:sp>
      <p:sp>
        <p:nvSpPr>
          <p:cNvPr id="6" name="Footer Placeholder 5">
            <a:extLst>
              <a:ext uri="{FF2B5EF4-FFF2-40B4-BE49-F238E27FC236}">
                <a16:creationId xmlns:a16="http://schemas.microsoft.com/office/drawing/2014/main" id="{1AD1A135-6068-4A5B-88EA-E3E8FFFC60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A8E299-9913-4780-BB04-2549C7909E47}"/>
              </a:ext>
            </a:extLst>
          </p:cNvPr>
          <p:cNvSpPr>
            <a:spLocks noGrp="1"/>
          </p:cNvSpPr>
          <p:nvPr>
            <p:ph type="sldNum" sz="quarter" idx="12"/>
          </p:nvPr>
        </p:nvSpPr>
        <p:spPr/>
        <p:txBody>
          <a:bodyPr/>
          <a:lstStyle/>
          <a:p>
            <a:fld id="{9D7788F4-4D74-420B-89E8-096AE42915F7}" type="slidenum">
              <a:rPr lang="en-US" smtClean="0"/>
              <a:t>‹#›</a:t>
            </a:fld>
            <a:endParaRPr lang="en-US"/>
          </a:p>
        </p:txBody>
      </p:sp>
    </p:spTree>
    <p:extLst>
      <p:ext uri="{BB962C8B-B14F-4D97-AF65-F5344CB8AC3E}">
        <p14:creationId xmlns:p14="http://schemas.microsoft.com/office/powerpoint/2010/main" val="991876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1E130-EA88-4514-AA38-FF4FF77E34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80F4D1A-B600-4B74-B1B0-29933EFD1D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08B8D41-0F47-49B6-887C-184A69E8F7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4F21AD-DFAD-4B4D-A81B-436134ED6E78}"/>
              </a:ext>
            </a:extLst>
          </p:cNvPr>
          <p:cNvSpPr>
            <a:spLocks noGrp="1"/>
          </p:cNvSpPr>
          <p:nvPr>
            <p:ph type="dt" sz="half" idx="10"/>
          </p:nvPr>
        </p:nvSpPr>
        <p:spPr/>
        <p:txBody>
          <a:bodyPr/>
          <a:lstStyle/>
          <a:p>
            <a:fld id="{83DC2279-9118-4548-8228-6F9BE0278FF5}" type="datetimeFigureOut">
              <a:rPr lang="en-US" smtClean="0"/>
              <a:t>2/13/2020</a:t>
            </a:fld>
            <a:endParaRPr lang="en-US"/>
          </a:p>
        </p:txBody>
      </p:sp>
      <p:sp>
        <p:nvSpPr>
          <p:cNvPr id="6" name="Footer Placeholder 5">
            <a:extLst>
              <a:ext uri="{FF2B5EF4-FFF2-40B4-BE49-F238E27FC236}">
                <a16:creationId xmlns:a16="http://schemas.microsoft.com/office/drawing/2014/main" id="{95B38F02-AC98-4925-B2E9-F9E3CCF695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AB661B-43BA-4461-9B48-E21D25886265}"/>
              </a:ext>
            </a:extLst>
          </p:cNvPr>
          <p:cNvSpPr>
            <a:spLocks noGrp="1"/>
          </p:cNvSpPr>
          <p:nvPr>
            <p:ph type="sldNum" sz="quarter" idx="12"/>
          </p:nvPr>
        </p:nvSpPr>
        <p:spPr/>
        <p:txBody>
          <a:bodyPr/>
          <a:lstStyle/>
          <a:p>
            <a:fld id="{9D7788F4-4D74-420B-89E8-096AE42915F7}" type="slidenum">
              <a:rPr lang="en-US" smtClean="0"/>
              <a:t>‹#›</a:t>
            </a:fld>
            <a:endParaRPr lang="en-US"/>
          </a:p>
        </p:txBody>
      </p:sp>
    </p:spTree>
    <p:extLst>
      <p:ext uri="{BB962C8B-B14F-4D97-AF65-F5344CB8AC3E}">
        <p14:creationId xmlns:p14="http://schemas.microsoft.com/office/powerpoint/2010/main" val="3570897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069931C-874F-40FF-A62E-ABF8BD3590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FF24C2-BCCB-45ED-8B61-C672C3CBAD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87617D-B815-4961-A4FD-4AFACA22CE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DC2279-9118-4548-8228-6F9BE0278FF5}" type="datetimeFigureOut">
              <a:rPr lang="en-US" smtClean="0"/>
              <a:t>2/13/2020</a:t>
            </a:fld>
            <a:endParaRPr lang="en-US"/>
          </a:p>
        </p:txBody>
      </p:sp>
      <p:sp>
        <p:nvSpPr>
          <p:cNvPr id="5" name="Footer Placeholder 4">
            <a:extLst>
              <a:ext uri="{FF2B5EF4-FFF2-40B4-BE49-F238E27FC236}">
                <a16:creationId xmlns:a16="http://schemas.microsoft.com/office/drawing/2014/main" id="{D866EE16-FD8E-4ADC-AEEB-261C1ACDFA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4648F8A-940E-4A56-99B1-3C837EC601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7788F4-4D74-420B-89E8-096AE42915F7}" type="slidenum">
              <a:rPr lang="en-US" smtClean="0"/>
              <a:t>‹#›</a:t>
            </a:fld>
            <a:endParaRPr lang="en-US"/>
          </a:p>
        </p:txBody>
      </p:sp>
    </p:spTree>
    <p:extLst>
      <p:ext uri="{BB962C8B-B14F-4D97-AF65-F5344CB8AC3E}">
        <p14:creationId xmlns:p14="http://schemas.microsoft.com/office/powerpoint/2010/main" val="1469366507"/>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6.sv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8.sv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publicationethics.or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8.sv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hyperlink" Target="https://journalsuggester.springer.com/"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journalfinder.wiley.com/search" TargetMode="External"/><Relationship Id="rId5" Type="http://schemas.openxmlformats.org/officeDocument/2006/relationships/hyperlink" Target="https://journalfinder.elsevier.com/" TargetMode="External"/><Relationship Id="rId4" Type="http://schemas.openxmlformats.org/officeDocument/2006/relationships/hyperlink" Target="http://jane.biosemantics.org/"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lib.ecu.edu/databases/go/253"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41.png"/><Relationship Id="rId4" Type="http://schemas.openxmlformats.org/officeDocument/2006/relationships/hyperlink" Target="https://www.scimagojr.com/"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43.svg"/></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imedpub.com/food-nutrition-and-population-health/"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annfammed.org/"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2.svg"/></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1.xml"/><Relationship Id="rId1" Type="http://schemas.openxmlformats.org/officeDocument/2006/relationships/slideLayout" Target="../slideLayouts/slideLayout8.xml"/><Relationship Id="rId4" Type="http://schemas.openxmlformats.org/officeDocument/2006/relationships/hyperlink" Target="https://www.flickr.com/photos/nasacommons/33512444548/"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2.xml"/><Relationship Id="rId1" Type="http://schemas.openxmlformats.org/officeDocument/2006/relationships/slideLayout" Target="../slideLayouts/slideLayout8.xml"/><Relationship Id="rId4" Type="http://schemas.openxmlformats.org/officeDocument/2006/relationships/hyperlink" Target="https://www.flickr.com/photos/nasacommons/42474045021/in/photostream/"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3.xml"/><Relationship Id="rId1" Type="http://schemas.openxmlformats.org/officeDocument/2006/relationships/slideLayout" Target="../slideLayouts/slideLayout8.xml"/><Relationship Id="rId4" Type="http://schemas.openxmlformats.org/officeDocument/2006/relationships/hyperlink" Target="https://www.flickr.com/photos/nasacommons/7678546866/in/photostream/"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43.svg"/></Relationships>
</file>

<file path=ppt/slides/_rels/slide4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hyperlink" Target="https://exceleve.com/nursing/" TargetMode="External"/><Relationship Id="rId2" Type="http://schemas.openxmlformats.org/officeDocument/2006/relationships/notesSlide" Target="../notesSlides/notesSlide53.xml"/><Relationship Id="rId1" Type="http://schemas.openxmlformats.org/officeDocument/2006/relationships/slideLayout" Target="../slideLayouts/slideLayout7.xml"/><Relationship Id="rId4" Type="http://schemas.openxmlformats.org/officeDocument/2006/relationships/hyperlink" Target="https://ijbk.maillist-manage.in/click.zc?od=2573bc7da3e92eab5f3e6a858e48c551a1185630859ca1fd0&amp;repDgs=13fe54321553314&amp;linkDgs=13fe543214e72bd"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7.xml"/><Relationship Id="rId1" Type="http://schemas.openxmlformats.org/officeDocument/2006/relationships/slideLayout" Target="../slideLayouts/slideLayout8.xml"/><Relationship Id="rId4" Type="http://schemas.openxmlformats.org/officeDocument/2006/relationships/image" Target="../media/image67.png"/></Relationships>
</file>

<file path=ppt/slides/_rels/slide59.xml.rels><?xml version="1.0" encoding="UTF-8" standalone="yes"?>
<Relationships xmlns="http://schemas.openxmlformats.org/package/2006/relationships"><Relationship Id="rId3" Type="http://schemas.openxmlformats.org/officeDocument/2006/relationships/hyperlink" Target="http://send.globalacademycme.com/link.cfm?r=g2siWP2dhk6UXm8Ba75NbA~~&amp;pe=OreKFZyT2OW-ZcsCQUE2PXhWIKwHqYT3STKRu98FO97gWv102mgTzoLOIzrAgy_oiib8pX8NIXRDsMapYkrn6A~~&amp;t=ZyLQ00vWnKQEi33TiFWwCg~~" TargetMode="External"/><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0.xml"/><Relationship Id="rId1" Type="http://schemas.openxmlformats.org/officeDocument/2006/relationships/slideLayout" Target="../slideLayouts/slideLayout2.xml"/><Relationship Id="rId5" Type="http://schemas.openxmlformats.org/officeDocument/2006/relationships/image" Target="../media/image52.svg"/><Relationship Id="rId4" Type="http://schemas.openxmlformats.org/officeDocument/2006/relationships/image" Target="../media/image51.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hyperlink" Target="mailto:kolasaka@ecu.edu" TargetMode="External"/><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hyperlink" Target="mailto:firnhaberg@ecu.edu" TargetMode="External"/><Relationship Id="rId5" Type="http://schemas.openxmlformats.org/officeDocument/2006/relationships/hyperlink" Target="mailto:browderk@ecu.edu" TargetMode="External"/><Relationship Id="rId4" Type="http://schemas.openxmlformats.org/officeDocument/2006/relationships/image" Target="../media/image71.svg"/></Relationships>
</file>

<file path=ppt/slides/_rels/slide7.xml.rels><?xml version="1.0" encoding="UTF-8" standalone="yes"?>
<Relationships xmlns="http://schemas.openxmlformats.org/package/2006/relationships"><Relationship Id="rId8" Type="http://schemas.openxmlformats.org/officeDocument/2006/relationships/hyperlink" Target="https://creativecommons.org/licenses/"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D5061-85E9-4A9F-BA2E-C86AFCB0606A}"/>
              </a:ext>
            </a:extLst>
          </p:cNvPr>
          <p:cNvSpPr>
            <a:spLocks noGrp="1"/>
          </p:cNvSpPr>
          <p:nvPr>
            <p:ph type="ctrTitle"/>
          </p:nvPr>
        </p:nvSpPr>
        <p:spPr>
          <a:xfrm>
            <a:off x="1035170" y="1122363"/>
            <a:ext cx="10058400" cy="2387600"/>
          </a:xfrm>
        </p:spPr>
        <p:txBody>
          <a:bodyPr>
            <a:normAutofit fontScale="90000"/>
          </a:bodyPr>
          <a:lstStyle/>
          <a:p>
            <a:r>
              <a:rPr lang="en-US"/>
              <a:t>Predatory Publishers and Conference Organizers: Just Say No!</a:t>
            </a:r>
            <a:endParaRPr lang="en-US" dirty="0"/>
          </a:p>
        </p:txBody>
      </p:sp>
      <p:sp>
        <p:nvSpPr>
          <p:cNvPr id="3" name="Subtitle 2">
            <a:extLst>
              <a:ext uri="{FF2B5EF4-FFF2-40B4-BE49-F238E27FC236}">
                <a16:creationId xmlns:a16="http://schemas.microsoft.com/office/drawing/2014/main" id="{4032862D-6B0B-4414-8B50-FB7D64EBF47F}"/>
              </a:ext>
            </a:extLst>
          </p:cNvPr>
          <p:cNvSpPr>
            <a:spLocks noGrp="1"/>
          </p:cNvSpPr>
          <p:nvPr>
            <p:ph type="subTitle" idx="1"/>
          </p:nvPr>
        </p:nvSpPr>
        <p:spPr>
          <a:xfrm>
            <a:off x="1524000" y="3602038"/>
            <a:ext cx="9144000" cy="1655762"/>
          </a:xfrm>
        </p:spPr>
        <p:txBody>
          <a:bodyPr>
            <a:normAutofit fontScale="62500" lnSpcReduction="20000"/>
          </a:bodyPr>
          <a:lstStyle/>
          <a:p>
            <a:r>
              <a:rPr lang="en-US"/>
              <a:t>Kerry Sewell, MSLS, Research Librarian for the Health Sciences, Laupus Library, East Carolina University</a:t>
            </a:r>
          </a:p>
          <a:p>
            <a:r>
              <a:rPr lang="en-US"/>
              <a:t>Gina Firnhaber, PhD, RN, Clinical Assistant Professor, College of Nursing, East Carolina University</a:t>
            </a:r>
          </a:p>
          <a:p>
            <a:r>
              <a:rPr lang="en-US"/>
              <a:t>Kathryn Kolasa, PhD, RDN, LDN, Professor Emeritus, Brody School of Medicine at East Carolina University</a:t>
            </a:r>
          </a:p>
          <a:p>
            <a:endParaRPr lang="en-US"/>
          </a:p>
          <a:p>
            <a:r>
              <a:rPr lang="en-US"/>
              <a:t>February 2020</a:t>
            </a:r>
            <a:endParaRPr lang="en-US" dirty="0"/>
          </a:p>
        </p:txBody>
      </p:sp>
    </p:spTree>
    <p:extLst>
      <p:ext uri="{BB962C8B-B14F-4D97-AF65-F5344CB8AC3E}">
        <p14:creationId xmlns:p14="http://schemas.microsoft.com/office/powerpoint/2010/main" val="1860695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4A75E-7941-4E98-B315-10A544E65FC2}"/>
              </a:ext>
            </a:extLst>
          </p:cNvPr>
          <p:cNvSpPr>
            <a:spLocks noGrp="1"/>
          </p:cNvSpPr>
          <p:nvPr>
            <p:ph type="title"/>
          </p:nvPr>
        </p:nvSpPr>
        <p:spPr>
          <a:xfrm>
            <a:off x="6109498" y="908344"/>
            <a:ext cx="5244301" cy="1538130"/>
          </a:xfrm>
        </p:spPr>
        <p:txBody>
          <a:bodyPr>
            <a:normAutofit/>
          </a:bodyPr>
          <a:lstStyle/>
          <a:p>
            <a:r>
              <a:rPr lang="en-US" dirty="0"/>
              <a:t>Predatory Publishing Practices: Peer Review</a:t>
            </a:r>
          </a:p>
        </p:txBody>
      </p:sp>
      <p:sp>
        <p:nvSpPr>
          <p:cNvPr id="1028" name="Freeform 6">
            <a:extLst>
              <a:ext uri="{FF2B5EF4-FFF2-40B4-BE49-F238E27FC236}">
                <a16:creationId xmlns:a16="http://schemas.microsoft.com/office/drawing/2014/main" id="{B6C29DB0-17E9-42FF-986E-0B7F493F4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199584"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7" name="Freeform 6">
            <a:extLst>
              <a:ext uri="{FF2B5EF4-FFF2-40B4-BE49-F238E27FC236}">
                <a16:creationId xmlns:a16="http://schemas.microsoft.com/office/drawing/2014/main" id="{115AD956-A5B6-4760-B8B2-11E2DF6B0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pic>
        <p:nvPicPr>
          <p:cNvPr id="1026" name="Picture 2" descr="Image result for clock with flames">
            <a:extLst>
              <a:ext uri="{FF2B5EF4-FFF2-40B4-BE49-F238E27FC236}">
                <a16:creationId xmlns:a16="http://schemas.microsoft.com/office/drawing/2014/main" id="{31404F73-682E-46D6-8FE1-4F7D44BD17F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1480173" y="1790732"/>
            <a:ext cx="3267942" cy="3267942"/>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858B8D4-D4C5-4DC9-9132-64946C525F5E}"/>
              </a:ext>
            </a:extLst>
          </p:cNvPr>
          <p:cNvSpPr>
            <a:spLocks noGrp="1"/>
          </p:cNvSpPr>
          <p:nvPr>
            <p:ph idx="1"/>
          </p:nvPr>
        </p:nvSpPr>
        <p:spPr>
          <a:xfrm>
            <a:off x="5911158" y="2312126"/>
            <a:ext cx="5636408" cy="4153987"/>
          </a:xfrm>
        </p:spPr>
        <p:txBody>
          <a:bodyPr>
            <a:normAutofit fontScale="92500" lnSpcReduction="10000"/>
          </a:bodyPr>
          <a:lstStyle/>
          <a:p>
            <a:r>
              <a:rPr lang="en-US" sz="2400" dirty="0"/>
              <a:t>Predatory journals will falsely claim to use a peer review process, or if a review process exists, fail to provide adequate and meaningful peer review</a:t>
            </a:r>
          </a:p>
          <a:p>
            <a:pPr marL="0" indent="0">
              <a:buNone/>
            </a:pPr>
            <a:endParaRPr lang="en-US" sz="2400" dirty="0"/>
          </a:p>
          <a:p>
            <a:pPr marL="0" indent="0">
              <a:buNone/>
            </a:pPr>
            <a:r>
              <a:rPr lang="en-US" sz="2400" dirty="0"/>
              <a:t>“The manuscripts submitted to the journal will be sent out for a thorough peer review and </a:t>
            </a:r>
            <a:r>
              <a:rPr lang="en-US" sz="2400" b="1" dirty="0"/>
              <a:t>the full decision will be provided to authors approximately within 21 days from the date of submission</a:t>
            </a:r>
            <a:r>
              <a:rPr lang="en-US" sz="2400" dirty="0"/>
              <a:t>. Minimum two independent reviewer’s approval and an editor approval is taken into consideration for acceptance or rejection of a manuscript.”</a:t>
            </a:r>
          </a:p>
          <a:p>
            <a:pPr marL="0" indent="0">
              <a:buNone/>
            </a:pPr>
            <a:endParaRPr lang="en-US" sz="1900" dirty="0"/>
          </a:p>
        </p:txBody>
      </p:sp>
    </p:spTree>
    <p:extLst>
      <p:ext uri="{BB962C8B-B14F-4D97-AF65-F5344CB8AC3E}">
        <p14:creationId xmlns:p14="http://schemas.microsoft.com/office/powerpoint/2010/main" val="1059603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841854E-CA48-47DF-B212-8711FBCEC7A3}"/>
              </a:ext>
            </a:extLst>
          </p:cNvPr>
          <p:cNvSpPr>
            <a:spLocks noGrp="1"/>
          </p:cNvSpPr>
          <p:nvPr>
            <p:ph type="title"/>
          </p:nvPr>
        </p:nvSpPr>
        <p:spPr>
          <a:xfrm>
            <a:off x="6094105" y="802955"/>
            <a:ext cx="4977976" cy="1454051"/>
          </a:xfrm>
        </p:spPr>
        <p:txBody>
          <a:bodyPr>
            <a:normAutofit/>
          </a:bodyPr>
          <a:lstStyle/>
          <a:p>
            <a:r>
              <a:rPr lang="en-US" sz="3100" dirty="0">
                <a:solidFill>
                  <a:srgbClr val="000000"/>
                </a:solidFill>
              </a:rPr>
              <a:t>Predatory Publishing Practices: Long-term Preservation of Articles</a:t>
            </a:r>
          </a:p>
        </p:txBody>
      </p:sp>
      <p:sp>
        <p:nvSpPr>
          <p:cNvPr id="14"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Books">
            <a:extLst>
              <a:ext uri="{FF2B5EF4-FFF2-40B4-BE49-F238E27FC236}">
                <a16:creationId xmlns:a16="http://schemas.microsoft.com/office/drawing/2014/main" id="{BD5029BC-0893-473B-99B5-D3272FCE5F1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4099D663-EE30-4CB4-8ABC-BD83B1AEB9DC}"/>
              </a:ext>
            </a:extLst>
          </p:cNvPr>
          <p:cNvSpPr>
            <a:spLocks noGrp="1"/>
          </p:cNvSpPr>
          <p:nvPr>
            <p:ph idx="1"/>
          </p:nvPr>
        </p:nvSpPr>
        <p:spPr>
          <a:xfrm>
            <a:off x="6090573" y="2421682"/>
            <a:ext cx="5347175" cy="3639289"/>
          </a:xfrm>
        </p:spPr>
        <p:txBody>
          <a:bodyPr anchor="ctr">
            <a:normAutofit/>
          </a:bodyPr>
          <a:lstStyle/>
          <a:p>
            <a:r>
              <a:rPr lang="en-US" sz="2200" dirty="0">
                <a:solidFill>
                  <a:srgbClr val="000000"/>
                </a:solidFill>
              </a:rPr>
              <a:t>Predatory publishers do not help preserve articles for future clinicians and researchers</a:t>
            </a:r>
          </a:p>
          <a:p>
            <a:pPr lvl="1"/>
            <a:r>
              <a:rPr lang="en-US" sz="2200" dirty="0">
                <a:solidFill>
                  <a:srgbClr val="000000"/>
                </a:solidFill>
              </a:rPr>
              <a:t>Clinical practice and science evolve over time and are built upon the evidence from good quality research</a:t>
            </a:r>
          </a:p>
        </p:txBody>
      </p:sp>
    </p:spTree>
    <p:extLst>
      <p:ext uri="{BB962C8B-B14F-4D97-AF65-F5344CB8AC3E}">
        <p14:creationId xmlns:p14="http://schemas.microsoft.com/office/powerpoint/2010/main" val="3402148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1376DD4-66D3-4E15-9655-5B04669ABAE5}"/>
              </a:ext>
            </a:extLst>
          </p:cNvPr>
          <p:cNvSpPr>
            <a:spLocks noGrp="1"/>
          </p:cNvSpPr>
          <p:nvPr>
            <p:ph type="title"/>
          </p:nvPr>
        </p:nvSpPr>
        <p:spPr>
          <a:xfrm>
            <a:off x="6094105" y="802955"/>
            <a:ext cx="4977976" cy="1454051"/>
          </a:xfrm>
        </p:spPr>
        <p:txBody>
          <a:bodyPr>
            <a:normAutofit/>
          </a:bodyPr>
          <a:lstStyle/>
          <a:p>
            <a:r>
              <a:rPr lang="en-US" sz="3100">
                <a:solidFill>
                  <a:srgbClr val="000000"/>
                </a:solidFill>
              </a:rPr>
              <a:t>Predatory Publishing Practices: Lack of Credibility</a:t>
            </a:r>
          </a:p>
        </p:txBody>
      </p:sp>
      <p:sp>
        <p:nvSpPr>
          <p:cNvPr id="14"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Quotes">
            <a:extLst>
              <a:ext uri="{FF2B5EF4-FFF2-40B4-BE49-F238E27FC236}">
                <a16:creationId xmlns:a16="http://schemas.microsoft.com/office/drawing/2014/main" id="{B94D1489-89E3-4305-99ED-E67B1E492D7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44B2724B-386B-449D-980E-2E8DBE00AF35}"/>
              </a:ext>
            </a:extLst>
          </p:cNvPr>
          <p:cNvSpPr>
            <a:spLocks noGrp="1"/>
          </p:cNvSpPr>
          <p:nvPr>
            <p:ph idx="1"/>
          </p:nvPr>
        </p:nvSpPr>
        <p:spPr>
          <a:xfrm>
            <a:off x="6090574" y="2421682"/>
            <a:ext cx="4977578" cy="3639289"/>
          </a:xfrm>
        </p:spPr>
        <p:txBody>
          <a:bodyPr anchor="ctr">
            <a:normAutofit/>
          </a:bodyPr>
          <a:lstStyle/>
          <a:p>
            <a:r>
              <a:rPr lang="en-US" sz="2000" dirty="0">
                <a:solidFill>
                  <a:srgbClr val="000000"/>
                </a:solidFill>
              </a:rPr>
              <a:t>Individual journal articles should be evaluated on the quality of the science, HOWEVER:</a:t>
            </a:r>
          </a:p>
          <a:p>
            <a:pPr lvl="1"/>
            <a:r>
              <a:rPr lang="en-US" sz="2000" dirty="0">
                <a:solidFill>
                  <a:srgbClr val="000000"/>
                </a:solidFill>
              </a:rPr>
              <a:t>Predatory journals are looked upon unfavorably by hiring and tenure/promotion committees</a:t>
            </a:r>
          </a:p>
          <a:p>
            <a:pPr lvl="1"/>
            <a:endParaRPr lang="en-US" sz="2000" dirty="0">
              <a:solidFill>
                <a:srgbClr val="000000"/>
              </a:solidFill>
            </a:endParaRPr>
          </a:p>
          <a:p>
            <a:r>
              <a:rPr lang="en-US" sz="2000" dirty="0">
                <a:solidFill>
                  <a:srgbClr val="000000"/>
                </a:solidFill>
              </a:rPr>
              <a:t>Poor quality articles published in predatory journals may give patients and their caregivers false hope</a:t>
            </a:r>
          </a:p>
        </p:txBody>
      </p:sp>
    </p:spTree>
    <p:extLst>
      <p:ext uri="{BB962C8B-B14F-4D97-AF65-F5344CB8AC3E}">
        <p14:creationId xmlns:p14="http://schemas.microsoft.com/office/powerpoint/2010/main" val="1402898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4A75E-7941-4E98-B315-10A544E65FC2}"/>
              </a:ext>
            </a:extLst>
          </p:cNvPr>
          <p:cNvSpPr>
            <a:spLocks noGrp="1"/>
          </p:cNvSpPr>
          <p:nvPr>
            <p:ph type="title"/>
          </p:nvPr>
        </p:nvSpPr>
        <p:spPr>
          <a:xfrm>
            <a:off x="1514292" y="513612"/>
            <a:ext cx="9894133" cy="1031216"/>
          </a:xfrm>
        </p:spPr>
        <p:txBody>
          <a:bodyPr anchor="b">
            <a:normAutofit/>
          </a:bodyPr>
          <a:lstStyle/>
          <a:p>
            <a:r>
              <a:rPr lang="en-US" dirty="0"/>
              <a:t>Predatory Publishing Practices</a:t>
            </a:r>
          </a:p>
        </p:txBody>
      </p:sp>
      <p:pic>
        <p:nvPicPr>
          <p:cNvPr id="4" name="Picture 3">
            <a:extLst>
              <a:ext uri="{FF2B5EF4-FFF2-40B4-BE49-F238E27FC236}">
                <a16:creationId xmlns:a16="http://schemas.microsoft.com/office/drawing/2014/main" id="{ECDC248B-CB2B-42DE-87CE-CDE428FF7EB1}"/>
              </a:ext>
            </a:extLst>
          </p:cNvPr>
          <p:cNvPicPr>
            <a:picLocks noChangeAspect="1"/>
          </p:cNvPicPr>
          <p:nvPr/>
        </p:nvPicPr>
        <p:blipFill>
          <a:blip r:embed="rId3"/>
          <a:stretch>
            <a:fillRect/>
          </a:stretch>
        </p:blipFill>
        <p:spPr>
          <a:xfrm>
            <a:off x="1151422" y="2416629"/>
            <a:ext cx="5696158" cy="3047444"/>
          </a:xfrm>
          <a:prstGeom prst="rect">
            <a:avLst/>
          </a:prstGeom>
        </p:spPr>
      </p:pic>
      <p:sp>
        <p:nvSpPr>
          <p:cNvPr id="9" name="Freeform: Shape 8">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11" name="Freeform: Shape 10">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858B8D4-D4C5-4DC9-9132-64946C525F5E}"/>
              </a:ext>
            </a:extLst>
          </p:cNvPr>
          <p:cNvSpPr>
            <a:spLocks noGrp="1"/>
          </p:cNvSpPr>
          <p:nvPr>
            <p:ph idx="1"/>
          </p:nvPr>
        </p:nvSpPr>
        <p:spPr>
          <a:xfrm>
            <a:off x="7781373" y="2279151"/>
            <a:ext cx="3627063" cy="3387145"/>
          </a:xfrm>
        </p:spPr>
        <p:txBody>
          <a:bodyPr anchor="ctr">
            <a:normAutofit fontScale="85000" lnSpcReduction="10000"/>
          </a:bodyPr>
          <a:lstStyle/>
          <a:p>
            <a:r>
              <a:rPr lang="en-US" dirty="0"/>
              <a:t>Misrepresentation of editorial board members</a:t>
            </a:r>
          </a:p>
          <a:p>
            <a:pPr marL="0" indent="0">
              <a:buNone/>
            </a:pPr>
            <a:endParaRPr lang="en-US" dirty="0"/>
          </a:p>
          <a:p>
            <a:pPr marL="0" indent="0">
              <a:buNone/>
            </a:pPr>
            <a:r>
              <a:rPr lang="en-US" dirty="0"/>
              <a:t>* I cut and pasted Dr. Pories profile on this predatory journal’s editorial board to demonstrate how easy it is to harvest someone’s profile</a:t>
            </a:r>
          </a:p>
        </p:txBody>
      </p:sp>
    </p:spTree>
    <p:extLst>
      <p:ext uri="{BB962C8B-B14F-4D97-AF65-F5344CB8AC3E}">
        <p14:creationId xmlns:p14="http://schemas.microsoft.com/office/powerpoint/2010/main" val="1216932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F1090-EF1D-4365-92DC-5C880DC79361}"/>
              </a:ext>
            </a:extLst>
          </p:cNvPr>
          <p:cNvSpPr>
            <a:spLocks noGrp="1"/>
          </p:cNvSpPr>
          <p:nvPr>
            <p:ph type="title"/>
          </p:nvPr>
        </p:nvSpPr>
        <p:spPr>
          <a:xfrm>
            <a:off x="1514292" y="513612"/>
            <a:ext cx="9894133" cy="1031216"/>
          </a:xfrm>
        </p:spPr>
        <p:txBody>
          <a:bodyPr anchor="b">
            <a:normAutofit/>
          </a:bodyPr>
          <a:lstStyle/>
          <a:p>
            <a:r>
              <a:rPr lang="en-US" dirty="0"/>
              <a:t>Predatory Publishing Practices</a:t>
            </a:r>
          </a:p>
        </p:txBody>
      </p:sp>
      <p:pic>
        <p:nvPicPr>
          <p:cNvPr id="5" name="Picture 4">
            <a:extLst>
              <a:ext uri="{FF2B5EF4-FFF2-40B4-BE49-F238E27FC236}">
                <a16:creationId xmlns:a16="http://schemas.microsoft.com/office/drawing/2014/main" id="{B3EE386F-8B2A-4D7E-84A4-0D965466B4B2}"/>
              </a:ext>
            </a:extLst>
          </p:cNvPr>
          <p:cNvPicPr>
            <a:picLocks noChangeAspect="1"/>
          </p:cNvPicPr>
          <p:nvPr/>
        </p:nvPicPr>
        <p:blipFill>
          <a:blip r:embed="rId3"/>
          <a:stretch>
            <a:fillRect/>
          </a:stretch>
        </p:blipFill>
        <p:spPr>
          <a:xfrm>
            <a:off x="1217802" y="2475718"/>
            <a:ext cx="5657924" cy="2984555"/>
          </a:xfrm>
          <a:prstGeom prst="rect">
            <a:avLst/>
          </a:prstGeom>
        </p:spPr>
      </p:pic>
      <p:sp>
        <p:nvSpPr>
          <p:cNvPr id="10" name="Freeform: Shape 9">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12" name="Freeform: Shape 11">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1F2BF59E-341A-4D12-B70D-569A2D29E06A}"/>
              </a:ext>
            </a:extLst>
          </p:cNvPr>
          <p:cNvSpPr>
            <a:spLocks noGrp="1"/>
          </p:cNvSpPr>
          <p:nvPr>
            <p:ph idx="1"/>
          </p:nvPr>
        </p:nvSpPr>
        <p:spPr>
          <a:xfrm>
            <a:off x="7781373" y="2279151"/>
            <a:ext cx="3627063" cy="3387145"/>
          </a:xfrm>
        </p:spPr>
        <p:txBody>
          <a:bodyPr anchor="ctr">
            <a:normAutofit/>
          </a:bodyPr>
          <a:lstStyle/>
          <a:p>
            <a:r>
              <a:rPr lang="en-US" sz="2400" dirty="0"/>
              <a:t>Lying about the impact metrics for the journal</a:t>
            </a:r>
          </a:p>
        </p:txBody>
      </p:sp>
      <p:cxnSp>
        <p:nvCxnSpPr>
          <p:cNvPr id="7" name="Straight Connector 6">
            <a:extLst>
              <a:ext uri="{FF2B5EF4-FFF2-40B4-BE49-F238E27FC236}">
                <a16:creationId xmlns:a16="http://schemas.microsoft.com/office/drawing/2014/main" id="{F1EA6648-4737-4714-A62F-1D8113C18E7B}"/>
              </a:ext>
            </a:extLst>
          </p:cNvPr>
          <p:cNvCxnSpPr/>
          <p:nvPr/>
        </p:nvCxnSpPr>
        <p:spPr>
          <a:xfrm flipH="1">
            <a:off x="2050869" y="4585063"/>
            <a:ext cx="640080" cy="87521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094C0494-1D09-4FF8-B9CB-6A330B6C53CB}"/>
              </a:ext>
            </a:extLst>
          </p:cNvPr>
          <p:cNvPicPr>
            <a:picLocks noChangeAspect="1"/>
          </p:cNvPicPr>
          <p:nvPr/>
        </p:nvPicPr>
        <p:blipFill>
          <a:blip r:embed="rId4"/>
          <a:stretch>
            <a:fillRect/>
          </a:stretch>
        </p:blipFill>
        <p:spPr>
          <a:xfrm>
            <a:off x="606334" y="5666296"/>
            <a:ext cx="3171859" cy="564687"/>
          </a:xfrm>
          <a:prstGeom prst="rect">
            <a:avLst/>
          </a:prstGeom>
        </p:spPr>
      </p:pic>
      <p:sp>
        <p:nvSpPr>
          <p:cNvPr id="14" name="Oval 13">
            <a:extLst>
              <a:ext uri="{FF2B5EF4-FFF2-40B4-BE49-F238E27FC236}">
                <a16:creationId xmlns:a16="http://schemas.microsoft.com/office/drawing/2014/main" id="{03960220-DDAA-432B-BE6B-CFB1A2BF24E5}"/>
              </a:ext>
            </a:extLst>
          </p:cNvPr>
          <p:cNvSpPr/>
          <p:nvPr/>
        </p:nvSpPr>
        <p:spPr>
          <a:xfrm>
            <a:off x="274320" y="5460273"/>
            <a:ext cx="3781502" cy="954781"/>
          </a:xfrm>
          <a:prstGeom prst="ellipse">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6942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CBA2-AD7A-4760-B32B-FA1BD9488D71}"/>
              </a:ext>
            </a:extLst>
          </p:cNvPr>
          <p:cNvSpPr>
            <a:spLocks noGrp="1"/>
          </p:cNvSpPr>
          <p:nvPr>
            <p:ph type="title"/>
          </p:nvPr>
        </p:nvSpPr>
        <p:spPr>
          <a:xfrm>
            <a:off x="6109498" y="908344"/>
            <a:ext cx="5244301" cy="1538130"/>
          </a:xfrm>
        </p:spPr>
        <p:txBody>
          <a:bodyPr>
            <a:normAutofit/>
          </a:bodyPr>
          <a:lstStyle/>
          <a:p>
            <a:r>
              <a:rPr lang="en-US" dirty="0"/>
              <a:t>Predatory Publishing Practices</a:t>
            </a:r>
          </a:p>
        </p:txBody>
      </p:sp>
      <p:sp>
        <p:nvSpPr>
          <p:cNvPr id="9" name="Freeform 6">
            <a:extLst>
              <a:ext uri="{FF2B5EF4-FFF2-40B4-BE49-F238E27FC236}">
                <a16:creationId xmlns:a16="http://schemas.microsoft.com/office/drawing/2014/main" id="{B6C29DB0-17E9-42FF-986E-0B7F493F4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199584"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reeform 6">
            <a:extLst>
              <a:ext uri="{FF2B5EF4-FFF2-40B4-BE49-F238E27FC236}">
                <a16:creationId xmlns:a16="http://schemas.microsoft.com/office/drawing/2014/main" id="{115AD956-A5B6-4760-B8B2-11E2DF6B0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pic>
        <p:nvPicPr>
          <p:cNvPr id="4" name="Picture 3">
            <a:extLst>
              <a:ext uri="{FF2B5EF4-FFF2-40B4-BE49-F238E27FC236}">
                <a16:creationId xmlns:a16="http://schemas.microsoft.com/office/drawing/2014/main" id="{92B00D45-C4AE-46A3-9AB8-18441217F79E}"/>
              </a:ext>
            </a:extLst>
          </p:cNvPr>
          <p:cNvPicPr>
            <a:picLocks noChangeAspect="1"/>
          </p:cNvPicPr>
          <p:nvPr/>
        </p:nvPicPr>
        <p:blipFill>
          <a:blip r:embed="rId3"/>
          <a:stretch>
            <a:fillRect/>
          </a:stretch>
        </p:blipFill>
        <p:spPr>
          <a:xfrm>
            <a:off x="1480173" y="1314602"/>
            <a:ext cx="3267942" cy="3305794"/>
          </a:xfrm>
          <a:prstGeom prst="rect">
            <a:avLst/>
          </a:prstGeom>
        </p:spPr>
      </p:pic>
      <p:sp>
        <p:nvSpPr>
          <p:cNvPr id="3" name="Content Placeholder 2">
            <a:extLst>
              <a:ext uri="{FF2B5EF4-FFF2-40B4-BE49-F238E27FC236}">
                <a16:creationId xmlns:a16="http://schemas.microsoft.com/office/drawing/2014/main" id="{C3413556-37AD-4E4F-BB26-B862BB49BC5C}"/>
              </a:ext>
            </a:extLst>
          </p:cNvPr>
          <p:cNvSpPr>
            <a:spLocks noGrp="1"/>
          </p:cNvSpPr>
          <p:nvPr>
            <p:ph idx="1"/>
          </p:nvPr>
        </p:nvSpPr>
        <p:spPr>
          <a:xfrm>
            <a:off x="5911158" y="2706865"/>
            <a:ext cx="5383652" cy="3470097"/>
          </a:xfrm>
        </p:spPr>
        <p:txBody>
          <a:bodyPr>
            <a:normAutofit/>
          </a:bodyPr>
          <a:lstStyle/>
          <a:p>
            <a:r>
              <a:rPr lang="en-US" sz="2400" dirty="0"/>
              <a:t>Claiming a relationship or affiliation with a relevant professional or publishing affiliation</a:t>
            </a:r>
          </a:p>
          <a:p>
            <a:endParaRPr lang="en-US" sz="2400" dirty="0"/>
          </a:p>
        </p:txBody>
      </p:sp>
      <p:sp>
        <p:nvSpPr>
          <p:cNvPr id="5" name="TextBox 4">
            <a:extLst>
              <a:ext uri="{FF2B5EF4-FFF2-40B4-BE49-F238E27FC236}">
                <a16:creationId xmlns:a16="http://schemas.microsoft.com/office/drawing/2014/main" id="{BF0AFD66-7C8D-48C2-BB2C-BF61E13850E2}"/>
              </a:ext>
            </a:extLst>
          </p:cNvPr>
          <p:cNvSpPr txBox="1"/>
          <p:nvPr/>
        </p:nvSpPr>
        <p:spPr>
          <a:xfrm>
            <a:off x="1480173" y="4620396"/>
            <a:ext cx="3170204" cy="1292662"/>
          </a:xfrm>
          <a:prstGeom prst="rect">
            <a:avLst/>
          </a:prstGeom>
          <a:noFill/>
        </p:spPr>
        <p:txBody>
          <a:bodyPr wrap="square" rtlCol="0">
            <a:spAutoFit/>
          </a:bodyPr>
          <a:lstStyle/>
          <a:p>
            <a:r>
              <a:rPr lang="en-US" sz="2000" dirty="0"/>
              <a:t>“This journal is a member of the </a:t>
            </a:r>
            <a:r>
              <a:rPr lang="en-US" sz="2000" dirty="0">
                <a:hlinkClick r:id="rId4"/>
              </a:rPr>
              <a:t>Committee on Publications Ethics (COPE)</a:t>
            </a:r>
            <a:r>
              <a:rPr lang="en-US" sz="2000" dirty="0"/>
              <a:t>.”</a:t>
            </a:r>
          </a:p>
          <a:p>
            <a:endParaRPr lang="en-US" dirty="0"/>
          </a:p>
        </p:txBody>
      </p:sp>
    </p:spTree>
    <p:extLst>
      <p:ext uri="{BB962C8B-B14F-4D97-AF65-F5344CB8AC3E}">
        <p14:creationId xmlns:p14="http://schemas.microsoft.com/office/powerpoint/2010/main" val="22657820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79B9828-73E5-446E-822F-8FFAD4B31B15}"/>
              </a:ext>
            </a:extLst>
          </p:cNvPr>
          <p:cNvPicPr>
            <a:picLocks noChangeAspect="1"/>
          </p:cNvPicPr>
          <p:nvPr/>
        </p:nvPicPr>
        <p:blipFill>
          <a:blip r:embed="rId3"/>
          <a:stretch>
            <a:fillRect/>
          </a:stretch>
        </p:blipFill>
        <p:spPr>
          <a:xfrm>
            <a:off x="1069733" y="2831169"/>
            <a:ext cx="5925301" cy="2485413"/>
          </a:xfrm>
          <a:prstGeom prst="rect">
            <a:avLst/>
          </a:prstGeom>
        </p:spPr>
      </p:pic>
      <p:sp>
        <p:nvSpPr>
          <p:cNvPr id="2" name="Title 1">
            <a:extLst>
              <a:ext uri="{FF2B5EF4-FFF2-40B4-BE49-F238E27FC236}">
                <a16:creationId xmlns:a16="http://schemas.microsoft.com/office/drawing/2014/main" id="{B687F9B2-C82E-4663-80F9-255DD82690F3}"/>
              </a:ext>
            </a:extLst>
          </p:cNvPr>
          <p:cNvSpPr>
            <a:spLocks noGrp="1"/>
          </p:cNvSpPr>
          <p:nvPr>
            <p:ph type="title"/>
          </p:nvPr>
        </p:nvSpPr>
        <p:spPr>
          <a:xfrm>
            <a:off x="1514292" y="513612"/>
            <a:ext cx="9894133" cy="1031216"/>
          </a:xfrm>
        </p:spPr>
        <p:txBody>
          <a:bodyPr anchor="b">
            <a:normAutofit/>
          </a:bodyPr>
          <a:lstStyle/>
          <a:p>
            <a:r>
              <a:rPr lang="en-US" dirty="0"/>
              <a:t>Predatory Publishing Practices</a:t>
            </a:r>
          </a:p>
        </p:txBody>
      </p:sp>
      <p:sp>
        <p:nvSpPr>
          <p:cNvPr id="9" name="Freeform: Shape 8">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11" name="Freeform: Shape 10">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5861242A-E830-476F-B526-CB3A18702ABD}"/>
              </a:ext>
            </a:extLst>
          </p:cNvPr>
          <p:cNvSpPr>
            <a:spLocks noGrp="1"/>
          </p:cNvSpPr>
          <p:nvPr>
            <p:ph idx="1"/>
          </p:nvPr>
        </p:nvSpPr>
        <p:spPr>
          <a:xfrm>
            <a:off x="7781373" y="2279151"/>
            <a:ext cx="3627063" cy="3387145"/>
          </a:xfrm>
        </p:spPr>
        <p:txBody>
          <a:bodyPr anchor="ctr">
            <a:normAutofit/>
          </a:bodyPr>
          <a:lstStyle/>
          <a:p>
            <a:r>
              <a:rPr lang="en-US" sz="2400" dirty="0"/>
              <a:t>Falsely claiming indexing in MEDLINE (PubMed) or other respected databases</a:t>
            </a:r>
          </a:p>
          <a:p>
            <a:pPr marL="0" indent="0">
              <a:buNone/>
            </a:pPr>
            <a:r>
              <a:rPr lang="en-US" sz="2400" dirty="0"/>
              <a:t>	</a:t>
            </a:r>
          </a:p>
          <a:p>
            <a:pPr marL="0" indent="0" algn="ctr">
              <a:buNone/>
            </a:pPr>
            <a:r>
              <a:rPr lang="en-US" sz="2400" dirty="0">
                <a:highlight>
                  <a:srgbClr val="FFFF00"/>
                </a:highlight>
              </a:rPr>
              <a:t>PubMed Central (PMC) ≠ PubMed</a:t>
            </a:r>
          </a:p>
        </p:txBody>
      </p:sp>
      <p:cxnSp>
        <p:nvCxnSpPr>
          <p:cNvPr id="8" name="Straight Connector 7">
            <a:extLst>
              <a:ext uri="{FF2B5EF4-FFF2-40B4-BE49-F238E27FC236}">
                <a16:creationId xmlns:a16="http://schemas.microsoft.com/office/drawing/2014/main" id="{1BC432E9-83D5-4AED-A150-33144EBF008D}"/>
              </a:ext>
            </a:extLst>
          </p:cNvPr>
          <p:cNvCxnSpPr/>
          <p:nvPr/>
        </p:nvCxnSpPr>
        <p:spPr>
          <a:xfrm>
            <a:off x="3082835" y="3618412"/>
            <a:ext cx="2364377"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3552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0792D4F-247E-46FE-85FC-881DEFA41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457"/>
            <a:ext cx="12188952" cy="22855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pic>
        <p:nvPicPr>
          <p:cNvPr id="4" name="Picture 3">
            <a:extLst>
              <a:ext uri="{FF2B5EF4-FFF2-40B4-BE49-F238E27FC236}">
                <a16:creationId xmlns:a16="http://schemas.microsoft.com/office/drawing/2014/main" id="{2C37C5ED-0991-4AD9-B522-9CE7D9D29F5F}"/>
              </a:ext>
            </a:extLst>
          </p:cNvPr>
          <p:cNvPicPr>
            <a:picLocks noChangeAspect="1"/>
          </p:cNvPicPr>
          <p:nvPr/>
        </p:nvPicPr>
        <p:blipFill>
          <a:blip r:embed="rId3"/>
          <a:stretch>
            <a:fillRect/>
          </a:stretch>
        </p:blipFill>
        <p:spPr>
          <a:xfrm>
            <a:off x="916238" y="302147"/>
            <a:ext cx="10635682" cy="3882024"/>
          </a:xfrm>
          <a:prstGeom prst="rect">
            <a:avLst/>
          </a:prstGeom>
          <a:ln w="28575">
            <a:solidFill>
              <a:srgbClr val="7030A0"/>
            </a:solidFill>
          </a:ln>
        </p:spPr>
      </p:pic>
      <p:cxnSp>
        <p:nvCxnSpPr>
          <p:cNvPr id="11" name="Straight Connector 10">
            <a:extLst>
              <a:ext uri="{FF2B5EF4-FFF2-40B4-BE49-F238E27FC236}">
                <a16:creationId xmlns:a16="http://schemas.microsoft.com/office/drawing/2014/main" id="{CE272F12-AF86-441A-BC1B-C014BBBF85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639665" y="5097939"/>
            <a:ext cx="0" cy="914400"/>
          </a:xfrm>
          <a:prstGeom prst="line">
            <a:avLst/>
          </a:prstGeom>
          <a:ln w="1905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535A645E-C02E-443F-89ED-93326226F36B}"/>
              </a:ext>
            </a:extLst>
          </p:cNvPr>
          <p:cNvSpPr/>
          <p:nvPr/>
        </p:nvSpPr>
        <p:spPr>
          <a:xfrm>
            <a:off x="4193177" y="4824249"/>
            <a:ext cx="953589" cy="1461780"/>
          </a:xfrm>
          <a:prstGeom prst="rect">
            <a:avLst/>
          </a:prstGeom>
          <a:solidFill>
            <a:srgbClr val="404040"/>
          </a:solid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E4F9107-1E3A-43A4-A9F9-0AB225ACB57C}"/>
              </a:ext>
            </a:extLst>
          </p:cNvPr>
          <p:cNvSpPr>
            <a:spLocks noGrp="1"/>
          </p:cNvSpPr>
          <p:nvPr>
            <p:ph idx="1"/>
          </p:nvPr>
        </p:nvSpPr>
        <p:spPr>
          <a:xfrm>
            <a:off x="916238" y="4824249"/>
            <a:ext cx="10635681" cy="1461780"/>
          </a:xfrm>
        </p:spPr>
        <p:txBody>
          <a:bodyPr anchor="ctr">
            <a:normAutofit lnSpcReduction="10000"/>
          </a:bodyPr>
          <a:lstStyle/>
          <a:p>
            <a:pPr lvl="1"/>
            <a:r>
              <a:rPr lang="en-US" dirty="0">
                <a:solidFill>
                  <a:schemeClr val="bg1"/>
                </a:solidFill>
              </a:rPr>
              <a:t>Most encounters with predatory publishers are through emails soliciting submissions</a:t>
            </a:r>
          </a:p>
          <a:p>
            <a:pPr lvl="1"/>
            <a:r>
              <a:rPr lang="en-US" sz="2400" dirty="0">
                <a:solidFill>
                  <a:schemeClr val="bg1"/>
                </a:solidFill>
              </a:rPr>
              <a:t>Not to be mistaken with calls for submissions for special issues of a known, respected journal!</a:t>
            </a:r>
          </a:p>
          <a:p>
            <a:endParaRPr lang="en-US" sz="1800" dirty="0">
              <a:solidFill>
                <a:schemeClr val="bg1"/>
              </a:solidFill>
            </a:endParaRPr>
          </a:p>
        </p:txBody>
      </p:sp>
    </p:spTree>
    <p:extLst>
      <p:ext uri="{BB962C8B-B14F-4D97-AF65-F5344CB8AC3E}">
        <p14:creationId xmlns:p14="http://schemas.microsoft.com/office/powerpoint/2010/main" val="20302269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BF7FB-B60D-4E76-A555-450747D6F228}"/>
              </a:ext>
            </a:extLst>
          </p:cNvPr>
          <p:cNvSpPr>
            <a:spLocks noGrp="1"/>
          </p:cNvSpPr>
          <p:nvPr>
            <p:ph type="title"/>
          </p:nvPr>
        </p:nvSpPr>
        <p:spPr>
          <a:xfrm>
            <a:off x="4965430" y="629268"/>
            <a:ext cx="6586491" cy="1286160"/>
          </a:xfrm>
        </p:spPr>
        <p:txBody>
          <a:bodyPr anchor="b">
            <a:normAutofit/>
          </a:bodyPr>
          <a:lstStyle/>
          <a:p>
            <a:r>
              <a:rPr lang="en-US" sz="3700" dirty="0"/>
              <a:t>Predatory Publishers in the Open Access Publishing Universe</a:t>
            </a:r>
          </a:p>
        </p:txBody>
      </p:sp>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B841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E820009-D5B7-4C59-A4BF-FE1633A6B538}"/>
              </a:ext>
            </a:extLst>
          </p:cNvPr>
          <p:cNvSpPr>
            <a:spLocks noGrp="1"/>
          </p:cNvSpPr>
          <p:nvPr>
            <p:ph idx="1"/>
          </p:nvPr>
        </p:nvSpPr>
        <p:spPr>
          <a:xfrm>
            <a:off x="4965431" y="2438400"/>
            <a:ext cx="6586489" cy="3785419"/>
          </a:xfrm>
        </p:spPr>
        <p:txBody>
          <a:bodyPr>
            <a:normAutofit/>
          </a:bodyPr>
          <a:lstStyle/>
          <a:p>
            <a:r>
              <a:rPr lang="en-US" dirty="0"/>
              <a:t>Most predatory publishers are Open Access publishers, charging an Article Processing Charge</a:t>
            </a:r>
          </a:p>
          <a:p>
            <a:endParaRPr lang="en-US" dirty="0"/>
          </a:p>
          <a:p>
            <a:r>
              <a:rPr lang="en-US" dirty="0"/>
              <a:t>Not all Open Access publishers are predatory!</a:t>
            </a:r>
          </a:p>
        </p:txBody>
      </p:sp>
      <p:pic>
        <p:nvPicPr>
          <p:cNvPr id="3076" name="Picture 4" descr="File:Open Access logo PLoS white.svg">
            <a:extLst>
              <a:ext uri="{FF2B5EF4-FFF2-40B4-BE49-F238E27FC236}">
                <a16:creationId xmlns:a16="http://schemas.microsoft.com/office/drawing/2014/main" id="{AE7DFB7A-61F5-4E92-85A9-DAB15F72BD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236" y="212911"/>
            <a:ext cx="3971716" cy="6205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86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BF7FB-B60D-4E76-A555-450747D6F228}"/>
              </a:ext>
            </a:extLst>
          </p:cNvPr>
          <p:cNvSpPr>
            <a:spLocks noGrp="1"/>
          </p:cNvSpPr>
          <p:nvPr>
            <p:ph type="title"/>
          </p:nvPr>
        </p:nvSpPr>
        <p:spPr>
          <a:xfrm>
            <a:off x="4965430" y="629268"/>
            <a:ext cx="6586491" cy="1286160"/>
          </a:xfrm>
        </p:spPr>
        <p:txBody>
          <a:bodyPr anchor="b">
            <a:normAutofit/>
          </a:bodyPr>
          <a:lstStyle/>
          <a:p>
            <a:r>
              <a:rPr lang="en-US" sz="3700" dirty="0"/>
              <a:t>Open Access Publishing</a:t>
            </a:r>
          </a:p>
        </p:txBody>
      </p:sp>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B841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E820009-D5B7-4C59-A4BF-FE1633A6B538}"/>
              </a:ext>
            </a:extLst>
          </p:cNvPr>
          <p:cNvSpPr>
            <a:spLocks noGrp="1"/>
          </p:cNvSpPr>
          <p:nvPr>
            <p:ph idx="1"/>
          </p:nvPr>
        </p:nvSpPr>
        <p:spPr>
          <a:xfrm>
            <a:off x="4965431" y="2438400"/>
            <a:ext cx="6586489" cy="3785419"/>
          </a:xfrm>
        </p:spPr>
        <p:txBody>
          <a:bodyPr>
            <a:normAutofit/>
          </a:bodyPr>
          <a:lstStyle/>
          <a:p>
            <a:pPr marL="0" indent="0">
              <a:buNone/>
              <a:defRPr/>
            </a:pPr>
            <a:r>
              <a:rPr lang="en-US" dirty="0"/>
              <a:t>“Open Access is the free, immediate, online availability of research articles, coupled with the rights to use these articles fully in the digital environments.” </a:t>
            </a:r>
          </a:p>
          <a:p>
            <a:pPr lvl="1" fontAlgn="auto">
              <a:spcAft>
                <a:spcPts val="0"/>
              </a:spcAft>
              <a:defRPr/>
            </a:pPr>
            <a:r>
              <a:rPr lang="en-US" b="1" dirty="0"/>
              <a:t>-The Scholarly Publishing &amp; Academic Resources Coalition (SPARC)</a:t>
            </a:r>
            <a:endParaRPr lang="en-US" dirty="0"/>
          </a:p>
        </p:txBody>
      </p:sp>
      <p:pic>
        <p:nvPicPr>
          <p:cNvPr id="3076" name="Picture 4" descr="File:Open Access logo PLoS white.svg">
            <a:extLst>
              <a:ext uri="{FF2B5EF4-FFF2-40B4-BE49-F238E27FC236}">
                <a16:creationId xmlns:a16="http://schemas.microsoft.com/office/drawing/2014/main" id="{AE7DFB7A-61F5-4E92-85A9-DAB15F72BD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236" y="212911"/>
            <a:ext cx="3971716" cy="6205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2688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50B61-A0EA-4303-BCDF-9AB2599F4B22}"/>
              </a:ext>
            </a:extLst>
          </p:cNvPr>
          <p:cNvSpPr>
            <a:spLocks noGrp="1"/>
          </p:cNvSpPr>
          <p:nvPr>
            <p:ph type="title"/>
          </p:nvPr>
        </p:nvSpPr>
        <p:spPr/>
        <p:txBody>
          <a:bodyPr/>
          <a:lstStyle/>
          <a:p>
            <a:r>
              <a:rPr lang="en-US" dirty="0"/>
              <a:t>Conflicts of Interest</a:t>
            </a:r>
          </a:p>
        </p:txBody>
      </p:sp>
      <p:sp>
        <p:nvSpPr>
          <p:cNvPr id="3" name="Content Placeholder 2">
            <a:extLst>
              <a:ext uri="{FF2B5EF4-FFF2-40B4-BE49-F238E27FC236}">
                <a16:creationId xmlns:a16="http://schemas.microsoft.com/office/drawing/2014/main" id="{FFF75C6F-CD4A-4155-8758-0DF9BCF679DA}"/>
              </a:ext>
            </a:extLst>
          </p:cNvPr>
          <p:cNvSpPr>
            <a:spLocks noGrp="1"/>
          </p:cNvSpPr>
          <p:nvPr>
            <p:ph idx="1"/>
          </p:nvPr>
        </p:nvSpPr>
        <p:spPr/>
        <p:txBody>
          <a:bodyPr>
            <a:normAutofit/>
          </a:bodyPr>
          <a:lstStyle/>
          <a:p>
            <a:pPr marL="0" indent="0">
              <a:buNone/>
            </a:pPr>
            <a:r>
              <a:rPr lang="en-US" dirty="0"/>
              <a:t>Kathryn Kolasa is a contributing editor to the journal Nutrition Today</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6770544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BF7FB-B60D-4E76-A555-450747D6F228}"/>
              </a:ext>
            </a:extLst>
          </p:cNvPr>
          <p:cNvSpPr>
            <a:spLocks noGrp="1"/>
          </p:cNvSpPr>
          <p:nvPr>
            <p:ph type="title"/>
          </p:nvPr>
        </p:nvSpPr>
        <p:spPr>
          <a:xfrm>
            <a:off x="4965430" y="629268"/>
            <a:ext cx="6586491" cy="1286160"/>
          </a:xfrm>
        </p:spPr>
        <p:txBody>
          <a:bodyPr anchor="b">
            <a:normAutofit/>
          </a:bodyPr>
          <a:lstStyle/>
          <a:p>
            <a:r>
              <a:rPr lang="en-US" sz="3700" dirty="0"/>
              <a:t>Open Access Publishing Universe</a:t>
            </a:r>
          </a:p>
        </p:txBody>
      </p:sp>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B841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E820009-D5B7-4C59-A4BF-FE1633A6B538}"/>
              </a:ext>
            </a:extLst>
          </p:cNvPr>
          <p:cNvSpPr>
            <a:spLocks noGrp="1"/>
          </p:cNvSpPr>
          <p:nvPr>
            <p:ph idx="1"/>
          </p:nvPr>
        </p:nvSpPr>
        <p:spPr>
          <a:xfrm>
            <a:off x="4965431" y="2438400"/>
            <a:ext cx="6586489" cy="3785419"/>
          </a:xfrm>
        </p:spPr>
        <p:txBody>
          <a:bodyPr>
            <a:normAutofit/>
          </a:bodyPr>
          <a:lstStyle/>
          <a:p>
            <a:pPr>
              <a:spcAft>
                <a:spcPts val="0"/>
              </a:spcAft>
              <a:defRPr/>
            </a:pPr>
            <a:r>
              <a:rPr lang="en-US" dirty="0"/>
              <a:t>Two Models:</a:t>
            </a:r>
          </a:p>
          <a:p>
            <a:pPr lvl="1">
              <a:defRPr/>
            </a:pPr>
            <a:r>
              <a:rPr lang="en-US" dirty="0"/>
              <a:t>Hybrid Journals</a:t>
            </a:r>
          </a:p>
          <a:p>
            <a:pPr lvl="2">
              <a:defRPr/>
            </a:pPr>
            <a:r>
              <a:rPr lang="en-US" dirty="0"/>
              <a:t>Only OA articles are freely available</a:t>
            </a:r>
          </a:p>
          <a:p>
            <a:pPr lvl="1">
              <a:defRPr/>
            </a:pPr>
            <a:r>
              <a:rPr lang="en-US" dirty="0"/>
              <a:t>Open Access Journals</a:t>
            </a:r>
          </a:p>
          <a:p>
            <a:pPr lvl="2">
              <a:defRPr/>
            </a:pPr>
            <a:r>
              <a:rPr lang="en-US" dirty="0"/>
              <a:t>All articles freely available</a:t>
            </a:r>
          </a:p>
          <a:p>
            <a:pPr marL="914400" lvl="2" indent="0">
              <a:buNone/>
              <a:defRPr/>
            </a:pPr>
            <a:endParaRPr lang="en-US" dirty="0"/>
          </a:p>
          <a:p>
            <a:pPr marL="0" indent="0">
              <a:buNone/>
              <a:defRPr/>
            </a:pPr>
            <a:r>
              <a:rPr lang="en-US" dirty="0"/>
              <a:t>* Open Access and Public Access have the same goal, but different routes</a:t>
            </a:r>
          </a:p>
        </p:txBody>
      </p:sp>
      <p:pic>
        <p:nvPicPr>
          <p:cNvPr id="3076" name="Picture 4" descr="File:Open Access logo PLoS white.svg">
            <a:extLst>
              <a:ext uri="{FF2B5EF4-FFF2-40B4-BE49-F238E27FC236}">
                <a16:creationId xmlns:a16="http://schemas.microsoft.com/office/drawing/2014/main" id="{AE7DFB7A-61F5-4E92-85A9-DAB15F72BD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236" y="212911"/>
            <a:ext cx="3971716" cy="6205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32629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52D9F-4F3B-46B2-83F5-DFB2ECA353AD}"/>
              </a:ext>
            </a:extLst>
          </p:cNvPr>
          <p:cNvSpPr>
            <a:spLocks noGrp="1"/>
          </p:cNvSpPr>
          <p:nvPr>
            <p:ph type="title"/>
          </p:nvPr>
        </p:nvSpPr>
        <p:spPr>
          <a:xfrm>
            <a:off x="4965430" y="629268"/>
            <a:ext cx="6586491" cy="1286160"/>
          </a:xfrm>
        </p:spPr>
        <p:txBody>
          <a:bodyPr anchor="b">
            <a:normAutofit/>
          </a:bodyPr>
          <a:lstStyle/>
          <a:p>
            <a:r>
              <a:rPr lang="en-US" sz="3700" dirty="0"/>
              <a:t>Open Access Publishing</a:t>
            </a:r>
          </a:p>
        </p:txBody>
      </p:sp>
      <p:pic>
        <p:nvPicPr>
          <p:cNvPr id="5122" name="Picture 2" descr="https://upload.wikimedia.org/wikipedia/commons/e/e9/Billets_de_5000.jpg">
            <a:extLst>
              <a:ext uri="{FF2B5EF4-FFF2-40B4-BE49-F238E27FC236}">
                <a16:creationId xmlns:a16="http://schemas.microsoft.com/office/drawing/2014/main" id="{D0C1C2B8-C5D0-4041-8B9E-6CA10C47104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947" r="-1"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99CF5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D37686F-B556-43CF-8BE0-3FAA7C2E6CDE}"/>
              </a:ext>
            </a:extLst>
          </p:cNvPr>
          <p:cNvSpPr>
            <a:spLocks noGrp="1"/>
          </p:cNvSpPr>
          <p:nvPr>
            <p:ph idx="1"/>
          </p:nvPr>
        </p:nvSpPr>
        <p:spPr>
          <a:xfrm>
            <a:off x="4965431" y="2438400"/>
            <a:ext cx="6586489" cy="4050535"/>
          </a:xfrm>
        </p:spPr>
        <p:txBody>
          <a:bodyPr>
            <a:noAutofit/>
          </a:bodyPr>
          <a:lstStyle/>
          <a:p>
            <a:r>
              <a:rPr lang="en-US" sz="2400" dirty="0"/>
              <a:t>Some Open Access journals charge an Article Processing Charge (APC); many do not </a:t>
            </a:r>
          </a:p>
          <a:p>
            <a:pPr lvl="1"/>
            <a:r>
              <a:rPr lang="en-US" dirty="0"/>
              <a:t>APCs are typically used to cover editorial costs, any costs of administering the peer review system, and costs associated with maintaining websites and storing articles on servers</a:t>
            </a:r>
          </a:p>
          <a:p>
            <a:pPr lvl="1"/>
            <a:endParaRPr lang="en-US" dirty="0"/>
          </a:p>
          <a:p>
            <a:r>
              <a:rPr lang="en-US" dirty="0"/>
              <a:t>The APC in hybrid journals can be up to twice as much as the APC for a fully Open Access journal</a:t>
            </a:r>
          </a:p>
        </p:txBody>
      </p:sp>
    </p:spTree>
    <p:extLst>
      <p:ext uri="{BB962C8B-B14F-4D97-AF65-F5344CB8AC3E}">
        <p14:creationId xmlns:p14="http://schemas.microsoft.com/office/powerpoint/2010/main" val="1647246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52D9F-4F3B-46B2-83F5-DFB2ECA353AD}"/>
              </a:ext>
            </a:extLst>
          </p:cNvPr>
          <p:cNvSpPr>
            <a:spLocks noGrp="1"/>
          </p:cNvSpPr>
          <p:nvPr>
            <p:ph type="title"/>
          </p:nvPr>
        </p:nvSpPr>
        <p:spPr>
          <a:xfrm>
            <a:off x="4965430" y="629268"/>
            <a:ext cx="6586491" cy="1286160"/>
          </a:xfrm>
        </p:spPr>
        <p:txBody>
          <a:bodyPr anchor="b">
            <a:normAutofit/>
          </a:bodyPr>
          <a:lstStyle/>
          <a:p>
            <a:r>
              <a:rPr lang="en-US" sz="3700" dirty="0"/>
              <a:t>Open Access Publishing</a:t>
            </a:r>
          </a:p>
        </p:txBody>
      </p:sp>
      <p:pic>
        <p:nvPicPr>
          <p:cNvPr id="5122" name="Picture 2" descr="https://upload.wikimedia.org/wikipedia/commons/e/e9/Billets_de_5000.jpg">
            <a:extLst>
              <a:ext uri="{FF2B5EF4-FFF2-40B4-BE49-F238E27FC236}">
                <a16:creationId xmlns:a16="http://schemas.microsoft.com/office/drawing/2014/main" id="{D0C1C2B8-C5D0-4041-8B9E-6CA10C47104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947" r="-1"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99CF5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D37686F-B556-43CF-8BE0-3FAA7C2E6CDE}"/>
              </a:ext>
            </a:extLst>
          </p:cNvPr>
          <p:cNvSpPr>
            <a:spLocks noGrp="1"/>
          </p:cNvSpPr>
          <p:nvPr>
            <p:ph idx="1"/>
          </p:nvPr>
        </p:nvSpPr>
        <p:spPr>
          <a:xfrm>
            <a:off x="4965431" y="2438400"/>
            <a:ext cx="6586489" cy="3785419"/>
          </a:xfrm>
        </p:spPr>
        <p:txBody>
          <a:bodyPr>
            <a:noAutofit/>
          </a:bodyPr>
          <a:lstStyle/>
          <a:p>
            <a:r>
              <a:rPr lang="en-US" sz="2400" dirty="0"/>
              <a:t>The use of an APC does not indicate that an Open Access or Hybrid journal is predatory!</a:t>
            </a:r>
          </a:p>
          <a:p>
            <a:endParaRPr lang="en-US" sz="2400" dirty="0"/>
          </a:p>
          <a:p>
            <a:r>
              <a:rPr lang="en-US" sz="2400" dirty="0" err="1"/>
              <a:t>PLoS</a:t>
            </a:r>
            <a:r>
              <a:rPr lang="en-US" sz="2400" dirty="0"/>
              <a:t> is an Open Access journal publisher that leads the world in publishing standards around reproducibility and many other principles of scientific research publishing</a:t>
            </a:r>
            <a:endParaRPr lang="en-US" dirty="0"/>
          </a:p>
        </p:txBody>
      </p:sp>
    </p:spTree>
    <p:extLst>
      <p:ext uri="{BB962C8B-B14F-4D97-AF65-F5344CB8AC3E}">
        <p14:creationId xmlns:p14="http://schemas.microsoft.com/office/powerpoint/2010/main" val="21360008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32169-E829-4D43-98B5-7638C86B372D}"/>
              </a:ext>
            </a:extLst>
          </p:cNvPr>
          <p:cNvSpPr>
            <a:spLocks noGrp="1"/>
          </p:cNvSpPr>
          <p:nvPr>
            <p:ph type="title"/>
          </p:nvPr>
        </p:nvSpPr>
        <p:spPr>
          <a:xfrm>
            <a:off x="2370667" y="2187743"/>
            <a:ext cx="5293449" cy="2482515"/>
          </a:xfrm>
        </p:spPr>
        <p:txBody>
          <a:bodyPr vert="horz" lIns="91440" tIns="45720" rIns="91440" bIns="45720" rtlCol="0" anchor="ctr">
            <a:normAutofit/>
          </a:bodyPr>
          <a:lstStyle/>
          <a:p>
            <a:r>
              <a:rPr lang="en-US" sz="5600" kern="1200" dirty="0">
                <a:solidFill>
                  <a:schemeClr val="tx1"/>
                </a:solidFill>
                <a:latin typeface="+mj-lt"/>
                <a:ea typeface="+mj-ea"/>
                <a:cs typeface="+mj-cs"/>
              </a:rPr>
              <a:t>Identifying Quality Journals</a:t>
            </a:r>
          </a:p>
        </p:txBody>
      </p:sp>
      <p:sp>
        <p:nvSpPr>
          <p:cNvPr id="4" name="Text Placeholder 3">
            <a:extLst>
              <a:ext uri="{FF2B5EF4-FFF2-40B4-BE49-F238E27FC236}">
                <a16:creationId xmlns:a16="http://schemas.microsoft.com/office/drawing/2014/main" id="{ECBCB986-B556-4C82-BA93-B1D5E6B0F2FB}"/>
              </a:ext>
            </a:extLst>
          </p:cNvPr>
          <p:cNvSpPr>
            <a:spLocks noGrp="1"/>
          </p:cNvSpPr>
          <p:nvPr>
            <p:ph type="body" idx="1"/>
          </p:nvPr>
        </p:nvSpPr>
        <p:spPr>
          <a:xfrm>
            <a:off x="2370667" y="4670258"/>
            <a:ext cx="5293449" cy="1371405"/>
          </a:xfrm>
        </p:spPr>
        <p:txBody>
          <a:bodyPr vert="horz" lIns="91440" tIns="45720" rIns="91440" bIns="45720" rtlCol="0">
            <a:normAutofit/>
          </a:bodyPr>
          <a:lstStyle/>
          <a:p>
            <a:endParaRPr lang="en-US" sz="2400" kern="1200">
              <a:solidFill>
                <a:schemeClr val="tx1"/>
              </a:solidFill>
              <a:latin typeface="+mn-lt"/>
              <a:ea typeface="+mn-ea"/>
              <a:cs typeface="+mn-cs"/>
            </a:endParaRPr>
          </a:p>
        </p:txBody>
      </p:sp>
      <p:pic>
        <p:nvPicPr>
          <p:cNvPr id="8" name="Graphic 7" descr="Magnifying glass">
            <a:extLst>
              <a:ext uri="{FF2B5EF4-FFF2-40B4-BE49-F238E27FC236}">
                <a16:creationId xmlns:a16="http://schemas.microsoft.com/office/drawing/2014/main" id="{AF917CB6-4044-42D8-BDC0-8E1BFB1C39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1" y="2743201"/>
            <a:ext cx="1371600" cy="1371600"/>
          </a:xfrm>
          <a:prstGeom prst="rect">
            <a:avLst/>
          </a:prstGeom>
        </p:spPr>
      </p:pic>
      <p:pic>
        <p:nvPicPr>
          <p:cNvPr id="10" name="Graphic 9">
            <a:extLst>
              <a:ext uri="{FF2B5EF4-FFF2-40B4-BE49-F238E27FC236}">
                <a16:creationId xmlns:a16="http://schemas.microsoft.com/office/drawing/2014/main" id="{D58E323D-6D6D-4A18-A420-5D2B458AB6A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41431" y="816337"/>
            <a:ext cx="5225327" cy="5225327"/>
          </a:xfrm>
          <a:prstGeom prst="rect">
            <a:avLst/>
          </a:prstGeom>
        </p:spPr>
      </p:pic>
    </p:spTree>
    <p:extLst>
      <p:ext uri="{BB962C8B-B14F-4D97-AF65-F5344CB8AC3E}">
        <p14:creationId xmlns:p14="http://schemas.microsoft.com/office/powerpoint/2010/main" val="37533284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63029" y="1012004"/>
            <a:ext cx="3416158" cy="4795408"/>
          </a:xfrm>
        </p:spPr>
        <p:txBody>
          <a:bodyPr>
            <a:normAutofit/>
          </a:bodyPr>
          <a:lstStyle/>
          <a:p>
            <a:r>
              <a:rPr lang="en-US" dirty="0">
                <a:solidFill>
                  <a:srgbClr val="FFFFFF"/>
                </a:solidFill>
              </a:rPr>
              <a:t>Finding the Right Journal for Your Manuscript</a:t>
            </a:r>
          </a:p>
        </p:txBody>
      </p:sp>
      <p:graphicFrame>
        <p:nvGraphicFramePr>
          <p:cNvPr id="5" name="Content Placeholder 2">
            <a:extLst>
              <a:ext uri="{FF2B5EF4-FFF2-40B4-BE49-F238E27FC236}">
                <a16:creationId xmlns:a16="http://schemas.microsoft.com/office/drawing/2014/main" id="{355E85EF-F0E2-4C03-ABD9-A24D8C2C4C3B}"/>
              </a:ext>
            </a:extLst>
          </p:cNvPr>
          <p:cNvGraphicFramePr>
            <a:graphicFrameLocks noGrp="1"/>
          </p:cNvGraphicFramePr>
          <p:nvPr>
            <p:ph idx="1"/>
            <p:extLst>
              <p:ext uri="{D42A27DB-BD31-4B8C-83A1-F6EECF244321}">
                <p14:modId xmlns:p14="http://schemas.microsoft.com/office/powerpoint/2010/main" val="1195855515"/>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13972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66865F-F073-4FC3-A826-49024A3A1035}"/>
              </a:ext>
            </a:extLst>
          </p:cNvPr>
          <p:cNvSpPr>
            <a:spLocks noGrp="1"/>
          </p:cNvSpPr>
          <p:nvPr>
            <p:ph idx="1"/>
          </p:nvPr>
        </p:nvSpPr>
        <p:spPr>
          <a:xfrm>
            <a:off x="5238140" y="2718466"/>
            <a:ext cx="6274590" cy="1421068"/>
          </a:xfrm>
          <a:noFill/>
        </p:spPr>
        <p:txBody>
          <a:bodyPr vert="horz" lIns="91440" tIns="45720" rIns="91440" bIns="45720" rtlCol="0">
            <a:normAutofit/>
          </a:bodyPr>
          <a:lstStyle/>
          <a:p>
            <a:pPr marL="0" indent="0">
              <a:buNone/>
            </a:pPr>
            <a:r>
              <a:rPr lang="en-US" sz="2400" dirty="0"/>
              <a:t>Begin with a search on your topic in PubMed or another relevant research database (CINAHL, PsycINFO, AGRICOLA) to see what journals have published similar articles</a:t>
            </a:r>
          </a:p>
        </p:txBody>
      </p:sp>
      <p:pic>
        <p:nvPicPr>
          <p:cNvPr id="10242" name="Picture 2" descr="https://upload.wikimedia.org/wikipedia/commons/3/35/Tower_Optical_Binoculars.jpg">
            <a:extLst>
              <a:ext uri="{FF2B5EF4-FFF2-40B4-BE49-F238E27FC236}">
                <a16:creationId xmlns:a16="http://schemas.microsoft.com/office/drawing/2014/main" id="{59F7EB1F-47AA-4B9A-B842-8BA4E948CA6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56" r="3035"/>
          <a:stretch/>
        </p:blipFill>
        <p:spPr bwMode="auto">
          <a:xfrm>
            <a:off x="1" y="10"/>
            <a:ext cx="4654296"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66414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6" name="Picture 2" descr="Related image">
            <a:extLst>
              <a:ext uri="{FF2B5EF4-FFF2-40B4-BE49-F238E27FC236}">
                <a16:creationId xmlns:a16="http://schemas.microsoft.com/office/drawing/2014/main" id="{18EA31E2-0BA3-46B6-946C-67E021FC771D}"/>
              </a:ext>
            </a:extLst>
          </p:cNvPr>
          <p:cNvPicPr>
            <a:picLocks noChangeAspect="1" noChangeArrowheads="1"/>
          </p:cNvPicPr>
          <p:nvPr/>
        </p:nvPicPr>
        <p:blipFill rotWithShape="1">
          <a:blip r:embed="rId3">
            <a:grayscl/>
            <a:extLst>
              <a:ext uri="{28A0092B-C50C-407E-A947-70E740481C1C}">
                <a14:useLocalDpi xmlns:a14="http://schemas.microsoft.com/office/drawing/2010/main" val="0"/>
              </a:ext>
            </a:extLst>
          </a:blip>
          <a:srcRect l="26639" r="22666"/>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EFEF0E"/>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B48AAD8-13BC-42B2-9DC8-710ACDA7293A}"/>
              </a:ext>
            </a:extLst>
          </p:cNvPr>
          <p:cNvSpPr>
            <a:spLocks noGrp="1"/>
          </p:cNvSpPr>
          <p:nvPr>
            <p:ph idx="1"/>
          </p:nvPr>
        </p:nvSpPr>
        <p:spPr>
          <a:xfrm>
            <a:off x="4965431" y="1089890"/>
            <a:ext cx="6586489" cy="5133929"/>
          </a:xfrm>
        </p:spPr>
        <p:txBody>
          <a:bodyPr>
            <a:normAutofit/>
          </a:bodyPr>
          <a:lstStyle/>
          <a:p>
            <a:r>
              <a:rPr lang="en-US" sz="2400" dirty="0"/>
              <a:t>Use existing tools that help match your abstract to a journal: </a:t>
            </a:r>
          </a:p>
          <a:p>
            <a:pPr lvl="1"/>
            <a:endParaRPr lang="en-US" dirty="0"/>
          </a:p>
          <a:p>
            <a:pPr lvl="1"/>
            <a:r>
              <a:rPr lang="en-US" dirty="0"/>
              <a:t>Journal/Author Name Estimator (JANE) </a:t>
            </a:r>
            <a:r>
              <a:rPr lang="en-US" dirty="0">
                <a:hlinkClick r:id="rId4"/>
              </a:rPr>
              <a:t>http://jane.biosemantics.org/</a:t>
            </a:r>
            <a:r>
              <a:rPr lang="en-US" dirty="0"/>
              <a:t>  </a:t>
            </a:r>
            <a:r>
              <a:rPr lang="en-US" sz="1400" dirty="0"/>
              <a:t>[30482210]</a:t>
            </a:r>
          </a:p>
          <a:p>
            <a:pPr lvl="1"/>
            <a:endParaRPr lang="en-US" dirty="0"/>
          </a:p>
          <a:p>
            <a:pPr lvl="1"/>
            <a:r>
              <a:rPr lang="en-US" dirty="0"/>
              <a:t>Publisher-specific tools</a:t>
            </a:r>
          </a:p>
          <a:p>
            <a:pPr lvl="2"/>
            <a:r>
              <a:rPr lang="en-US" sz="2400" dirty="0"/>
              <a:t>Elsevier Journal Finder: </a:t>
            </a:r>
            <a:r>
              <a:rPr lang="en-US" sz="2400" dirty="0">
                <a:hlinkClick r:id="rId5"/>
              </a:rPr>
              <a:t>https://journalfinder.elsevier.com/</a:t>
            </a:r>
            <a:endParaRPr lang="en-US" sz="2400" dirty="0"/>
          </a:p>
          <a:p>
            <a:pPr lvl="2"/>
            <a:r>
              <a:rPr lang="en-US" sz="2400" dirty="0"/>
              <a:t>Wiley Journal Finder: </a:t>
            </a:r>
            <a:r>
              <a:rPr lang="en-US" sz="2400" dirty="0">
                <a:hlinkClick r:id="rId6"/>
              </a:rPr>
              <a:t>https://journalfinder.wiley.com/search</a:t>
            </a:r>
            <a:endParaRPr lang="en-US" sz="2400" dirty="0"/>
          </a:p>
          <a:p>
            <a:pPr lvl="2"/>
            <a:r>
              <a:rPr lang="en-US" sz="2400" dirty="0"/>
              <a:t>Springer Journal </a:t>
            </a:r>
            <a:r>
              <a:rPr lang="en-US" sz="2400" dirty="0" err="1"/>
              <a:t>Suggester</a:t>
            </a:r>
            <a:r>
              <a:rPr lang="en-US" sz="2400" dirty="0"/>
              <a:t>: </a:t>
            </a:r>
            <a:r>
              <a:rPr lang="en-US" sz="2400" dirty="0">
                <a:hlinkClick r:id="rId7"/>
              </a:rPr>
              <a:t>https://journalsuggester.springer.com/</a:t>
            </a:r>
            <a:endParaRPr lang="en-US" sz="2400" dirty="0"/>
          </a:p>
        </p:txBody>
      </p:sp>
    </p:spTree>
    <p:extLst>
      <p:ext uri="{BB962C8B-B14F-4D97-AF65-F5344CB8AC3E}">
        <p14:creationId xmlns:p14="http://schemas.microsoft.com/office/powerpoint/2010/main" val="650977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DA20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4BE9969-13C9-442A-B130-597C5D38F3B3}"/>
              </a:ext>
            </a:extLst>
          </p:cNvPr>
          <p:cNvSpPr>
            <a:spLocks noGrp="1"/>
          </p:cNvSpPr>
          <p:nvPr>
            <p:ph idx="1"/>
          </p:nvPr>
        </p:nvSpPr>
        <p:spPr>
          <a:xfrm>
            <a:off x="4965431" y="2438400"/>
            <a:ext cx="6586489" cy="3785419"/>
          </a:xfrm>
        </p:spPr>
        <p:txBody>
          <a:bodyPr>
            <a:normAutofit/>
          </a:bodyPr>
          <a:lstStyle/>
          <a:p>
            <a:r>
              <a:rPr lang="en-US" sz="2400" dirty="0"/>
              <a:t>Use tools let you browse journals by subject area:</a:t>
            </a:r>
          </a:p>
          <a:p>
            <a:pPr lvl="1"/>
            <a:endParaRPr lang="en-US" dirty="0"/>
          </a:p>
          <a:p>
            <a:pPr lvl="1"/>
            <a:r>
              <a:rPr lang="en-US" dirty="0"/>
              <a:t>Journal Citation Reports </a:t>
            </a:r>
            <a:r>
              <a:rPr lang="en-US" dirty="0">
                <a:hlinkClick r:id="rId3"/>
              </a:rPr>
              <a:t>https://www.lib.ecu.edu/databases/go/253</a:t>
            </a:r>
            <a:r>
              <a:rPr lang="en-US" dirty="0"/>
              <a:t>  </a:t>
            </a:r>
          </a:p>
          <a:p>
            <a:pPr lvl="1"/>
            <a:endParaRPr lang="en-US" dirty="0"/>
          </a:p>
          <a:p>
            <a:pPr lvl="1"/>
            <a:r>
              <a:rPr lang="en-US" dirty="0" err="1"/>
              <a:t>Scimago</a:t>
            </a:r>
            <a:r>
              <a:rPr lang="en-US" dirty="0"/>
              <a:t> </a:t>
            </a:r>
            <a:r>
              <a:rPr lang="en-US" dirty="0">
                <a:hlinkClick r:id="rId4"/>
              </a:rPr>
              <a:t>https://www.scimagojr.com/</a:t>
            </a:r>
            <a:endParaRPr lang="en-US" dirty="0"/>
          </a:p>
        </p:txBody>
      </p:sp>
      <p:pic>
        <p:nvPicPr>
          <p:cNvPr id="5" name="Picture 4">
            <a:extLst>
              <a:ext uri="{FF2B5EF4-FFF2-40B4-BE49-F238E27FC236}">
                <a16:creationId xmlns:a16="http://schemas.microsoft.com/office/drawing/2014/main" id="{F03E0231-AAF6-4B3B-BD9C-BA8D6A8B22B2}"/>
              </a:ext>
            </a:extLst>
          </p:cNvPr>
          <p:cNvPicPr>
            <a:picLocks noChangeAspect="1"/>
          </p:cNvPicPr>
          <p:nvPr/>
        </p:nvPicPr>
        <p:blipFill>
          <a:blip r:embed="rId5">
            <a:extLst>
              <a:ext uri="{BEBA8EAE-BF5A-486C-A8C5-ECC9F3942E4B}">
                <a14:imgProps xmlns:a14="http://schemas.microsoft.com/office/drawing/2010/main">
                  <a14:imgLayer r:embed="rId6">
                    <a14:imgEffect>
                      <a14:saturation sat="33000"/>
                    </a14:imgEffect>
                  </a14:imgLayer>
                </a14:imgProps>
              </a:ext>
            </a:extLst>
          </a:blip>
          <a:stretch>
            <a:fillRect/>
          </a:stretch>
        </p:blipFill>
        <p:spPr>
          <a:xfrm>
            <a:off x="0" y="1344720"/>
            <a:ext cx="4796821" cy="4879099"/>
          </a:xfrm>
          <a:prstGeom prst="rect">
            <a:avLst/>
          </a:prstGeom>
        </p:spPr>
      </p:pic>
    </p:spTree>
    <p:extLst>
      <p:ext uri="{BB962C8B-B14F-4D97-AF65-F5344CB8AC3E}">
        <p14:creationId xmlns:p14="http://schemas.microsoft.com/office/powerpoint/2010/main" val="32540204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4E45C16-193A-4B18-AEF2-5B1F2FEC2877}"/>
              </a:ext>
            </a:extLst>
          </p:cNvPr>
          <p:cNvSpPr>
            <a:spLocks noGrp="1"/>
          </p:cNvSpPr>
          <p:nvPr>
            <p:ph type="title"/>
          </p:nvPr>
        </p:nvSpPr>
        <p:spPr>
          <a:xfrm>
            <a:off x="526073" y="4756638"/>
            <a:ext cx="11139854" cy="930447"/>
          </a:xfrm>
        </p:spPr>
        <p:txBody>
          <a:bodyPr vert="horz" lIns="91440" tIns="45720" rIns="91440" bIns="45720" rtlCol="0" anchor="b">
            <a:normAutofit/>
          </a:bodyPr>
          <a:lstStyle/>
          <a:p>
            <a:pPr algn="ctr"/>
            <a:r>
              <a:rPr lang="en-US" sz="5400" kern="1200" dirty="0">
                <a:solidFill>
                  <a:srgbClr val="FFFFFF"/>
                </a:solidFill>
                <a:latin typeface="+mj-lt"/>
                <a:ea typeface="+mj-ea"/>
                <a:cs typeface="+mj-cs"/>
              </a:rPr>
              <a:t>Criteria for Quality in Journals	</a:t>
            </a:r>
          </a:p>
        </p:txBody>
      </p:sp>
      <p:sp>
        <p:nvSpPr>
          <p:cNvPr id="4" name="Text Placeholder 3">
            <a:extLst>
              <a:ext uri="{FF2B5EF4-FFF2-40B4-BE49-F238E27FC236}">
                <a16:creationId xmlns:a16="http://schemas.microsoft.com/office/drawing/2014/main" id="{4AF01218-69FB-49A5-86A9-767B0BCED8A6}"/>
              </a:ext>
            </a:extLst>
          </p:cNvPr>
          <p:cNvSpPr>
            <a:spLocks noGrp="1"/>
          </p:cNvSpPr>
          <p:nvPr>
            <p:ph type="body" idx="1"/>
          </p:nvPr>
        </p:nvSpPr>
        <p:spPr>
          <a:xfrm>
            <a:off x="1524000" y="5815698"/>
            <a:ext cx="9144000" cy="420001"/>
          </a:xfrm>
        </p:spPr>
        <p:txBody>
          <a:bodyPr vert="horz" lIns="91440" tIns="45720" rIns="91440" bIns="45720" rtlCol="0">
            <a:normAutofit/>
          </a:bodyPr>
          <a:lstStyle/>
          <a:p>
            <a:pPr algn="ctr"/>
            <a:endParaRPr lang="en-US" sz="2000" kern="1200">
              <a:solidFill>
                <a:srgbClr val="E7E6E6"/>
              </a:solidFill>
              <a:latin typeface="+mn-lt"/>
              <a:ea typeface="+mn-ea"/>
              <a:cs typeface="+mn-cs"/>
            </a:endParaRPr>
          </a:p>
        </p:txBody>
      </p:sp>
      <p:pic>
        <p:nvPicPr>
          <p:cNvPr id="8" name="Graphic 7" descr="Checkmark">
            <a:extLst>
              <a:ext uri="{FF2B5EF4-FFF2-40B4-BE49-F238E27FC236}">
                <a16:creationId xmlns:a16="http://schemas.microsoft.com/office/drawing/2014/main" id="{0E618A26-517C-447C-9492-9DBD60C0E25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69632" y="307731"/>
            <a:ext cx="3997637" cy="3997637"/>
          </a:xfrm>
          <a:prstGeom prst="rect">
            <a:avLst/>
          </a:prstGeom>
        </p:spPr>
      </p:pic>
      <p:cxnSp>
        <p:nvCxnSpPr>
          <p:cNvPr id="13" name="Straight Connector 12">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31873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Freeform: Shape 70">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3" name="Freeform: Shape 72">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950121" y="5529884"/>
            <a:ext cx="5693783" cy="1096331"/>
          </a:xfrm>
        </p:spPr>
        <p:txBody>
          <a:bodyPr>
            <a:normAutofit/>
          </a:bodyPr>
          <a:lstStyle/>
          <a:p>
            <a:r>
              <a:rPr lang="en-US" sz="4000">
                <a:solidFill>
                  <a:srgbClr val="303030"/>
                </a:solidFill>
              </a:rPr>
              <a:t>1. Relevance and fit</a:t>
            </a:r>
          </a:p>
        </p:txBody>
      </p:sp>
      <p:pic>
        <p:nvPicPr>
          <p:cNvPr id="15362" name="Picture 2" descr="Image result for round peg square hole">
            <a:extLst>
              <a:ext uri="{FF2B5EF4-FFF2-40B4-BE49-F238E27FC236}">
                <a16:creationId xmlns:a16="http://schemas.microsoft.com/office/drawing/2014/main" id="{E3FA4637-0046-4DD0-BF7B-8A872F5CACF5}"/>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tretch>
            <a:fillRect/>
          </a:stretch>
        </p:blipFill>
        <p:spPr bwMode="auto">
          <a:xfrm>
            <a:off x="950121" y="1140281"/>
            <a:ext cx="5941068" cy="3638904"/>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7534655" y="965199"/>
            <a:ext cx="4008101" cy="4020458"/>
          </a:xfrm>
        </p:spPr>
        <p:txBody>
          <a:bodyPr anchor="ctr">
            <a:normAutofit/>
          </a:bodyPr>
          <a:lstStyle/>
          <a:p>
            <a:pPr lvl="1"/>
            <a:r>
              <a:rPr lang="en-US" sz="2000" dirty="0"/>
              <a:t>Does the journal publish in your general topic area?</a:t>
            </a:r>
          </a:p>
          <a:p>
            <a:pPr marL="457200" lvl="1" indent="0">
              <a:buNone/>
            </a:pPr>
            <a:endParaRPr lang="en-US" sz="2000" dirty="0"/>
          </a:p>
          <a:p>
            <a:pPr lvl="1"/>
            <a:r>
              <a:rPr lang="en-US" sz="2000" dirty="0"/>
              <a:t>Does the journal accept the type of study you’re doing/have completed?</a:t>
            </a:r>
          </a:p>
        </p:txBody>
      </p:sp>
    </p:spTree>
    <p:extLst>
      <p:ext uri="{BB962C8B-B14F-4D97-AF65-F5344CB8AC3E}">
        <p14:creationId xmlns:p14="http://schemas.microsoft.com/office/powerpoint/2010/main" val="2048335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80E51AE-DFAD-4AB0-82BB-3DCEE241CB39}"/>
              </a:ext>
            </a:extLst>
          </p:cNvPr>
          <p:cNvSpPr>
            <a:spLocks noGrp="1"/>
          </p:cNvSpPr>
          <p:nvPr>
            <p:ph type="title"/>
          </p:nvPr>
        </p:nvSpPr>
        <p:spPr>
          <a:xfrm>
            <a:off x="1179226" y="826680"/>
            <a:ext cx="9833548" cy="1325563"/>
          </a:xfrm>
        </p:spPr>
        <p:txBody>
          <a:bodyPr>
            <a:normAutofit/>
          </a:bodyPr>
          <a:lstStyle/>
          <a:p>
            <a:pPr algn="ctr"/>
            <a:r>
              <a:rPr lang="en-US" sz="4000">
                <a:solidFill>
                  <a:srgbClr val="FFFFFF"/>
                </a:solidFill>
              </a:rPr>
              <a:t>Objectives</a:t>
            </a:r>
          </a:p>
        </p:txBody>
      </p:sp>
      <p:sp>
        <p:nvSpPr>
          <p:cNvPr id="3" name="Content Placeholder 2">
            <a:extLst>
              <a:ext uri="{FF2B5EF4-FFF2-40B4-BE49-F238E27FC236}">
                <a16:creationId xmlns:a16="http://schemas.microsoft.com/office/drawing/2014/main" id="{E2605544-7319-4C68-BE70-DFC74CB7F72E}"/>
              </a:ext>
            </a:extLst>
          </p:cNvPr>
          <p:cNvSpPr>
            <a:spLocks noGrp="1"/>
          </p:cNvSpPr>
          <p:nvPr>
            <p:ph idx="1"/>
          </p:nvPr>
        </p:nvSpPr>
        <p:spPr>
          <a:xfrm>
            <a:off x="1179226" y="3092970"/>
            <a:ext cx="9833548" cy="3488304"/>
          </a:xfrm>
        </p:spPr>
        <p:txBody>
          <a:bodyPr>
            <a:normAutofit/>
          </a:bodyPr>
          <a:lstStyle/>
          <a:p>
            <a:r>
              <a:rPr lang="en-US" sz="2000" dirty="0">
                <a:solidFill>
                  <a:srgbClr val="000000"/>
                </a:solidFill>
              </a:rPr>
              <a:t>At the end of this session, participants will be able to:</a:t>
            </a:r>
          </a:p>
          <a:p>
            <a:pPr lvl="1"/>
            <a:r>
              <a:rPr lang="en-US" sz="2000" dirty="0">
                <a:solidFill>
                  <a:srgbClr val="000000"/>
                </a:solidFill>
              </a:rPr>
              <a:t>Verbalize an understanding of the term predatory in relation to journals and conferences</a:t>
            </a:r>
          </a:p>
          <a:p>
            <a:pPr lvl="1"/>
            <a:r>
              <a:rPr lang="en-US" sz="2000" dirty="0">
                <a:solidFill>
                  <a:srgbClr val="000000"/>
                </a:solidFill>
              </a:rPr>
              <a:t>List at least 3 criteria they can use to determine if a specific journal is a trustworthy place to submit a manuscript</a:t>
            </a:r>
          </a:p>
          <a:p>
            <a:pPr lvl="1"/>
            <a:r>
              <a:rPr lang="en-US" sz="2000" dirty="0">
                <a:solidFill>
                  <a:srgbClr val="000000"/>
                </a:solidFill>
              </a:rPr>
              <a:t>List at least 3 criteria they can use to determine if a conference is legitimate or potentially predatory</a:t>
            </a:r>
          </a:p>
          <a:p>
            <a:pPr lvl="1"/>
            <a:r>
              <a:rPr lang="en-US" sz="2000" dirty="0">
                <a:solidFill>
                  <a:srgbClr val="000000"/>
                </a:solidFill>
              </a:rPr>
              <a:t>Understand how a health sciences librarian can help you decide if a journal or conference is trustworthy or predatory</a:t>
            </a:r>
          </a:p>
          <a:p>
            <a:pPr marL="0" indent="0">
              <a:buNone/>
            </a:pPr>
            <a:endParaRPr lang="en-US" sz="1900" dirty="0">
              <a:solidFill>
                <a:srgbClr val="000000"/>
              </a:solidFill>
            </a:endParaRPr>
          </a:p>
          <a:p>
            <a:endParaRPr lang="en-US" sz="1900" dirty="0">
              <a:solidFill>
                <a:srgbClr val="000000"/>
              </a:solidFill>
            </a:endParaRPr>
          </a:p>
        </p:txBody>
      </p:sp>
    </p:spTree>
    <p:extLst>
      <p:ext uri="{BB962C8B-B14F-4D97-AF65-F5344CB8AC3E}">
        <p14:creationId xmlns:p14="http://schemas.microsoft.com/office/powerpoint/2010/main" val="35559933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Freeform: Shape 9">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1">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950121" y="5529884"/>
            <a:ext cx="5693783" cy="1096331"/>
          </a:xfrm>
        </p:spPr>
        <p:txBody>
          <a:bodyPr>
            <a:normAutofit/>
          </a:bodyPr>
          <a:lstStyle/>
          <a:p>
            <a:r>
              <a:rPr lang="en-US" sz="3400">
                <a:solidFill>
                  <a:srgbClr val="303030"/>
                </a:solidFill>
              </a:rPr>
              <a:t>2. Affiliation of the journal</a:t>
            </a:r>
            <a:br>
              <a:rPr lang="en-US" sz="3400">
                <a:solidFill>
                  <a:srgbClr val="303030"/>
                </a:solidFill>
              </a:rPr>
            </a:br>
            <a:endParaRPr lang="en-US" sz="3400">
              <a:solidFill>
                <a:srgbClr val="303030"/>
              </a:solidFill>
            </a:endParaRPr>
          </a:p>
        </p:txBody>
      </p:sp>
      <p:pic>
        <p:nvPicPr>
          <p:cNvPr id="3" name="Picture 2">
            <a:extLst>
              <a:ext uri="{FF2B5EF4-FFF2-40B4-BE49-F238E27FC236}">
                <a16:creationId xmlns:a16="http://schemas.microsoft.com/office/drawing/2014/main" id="{B9CC77BE-4A71-457D-B226-85E14449090E}"/>
              </a:ext>
            </a:extLst>
          </p:cNvPr>
          <p:cNvPicPr>
            <a:picLocks noChangeAspect="1"/>
          </p:cNvPicPr>
          <p:nvPr/>
        </p:nvPicPr>
        <p:blipFill>
          <a:blip r:embed="rId3"/>
          <a:stretch>
            <a:fillRect/>
          </a:stretch>
        </p:blipFill>
        <p:spPr>
          <a:xfrm>
            <a:off x="950121" y="2447316"/>
            <a:ext cx="5941068" cy="1024834"/>
          </a:xfrm>
          <a:prstGeom prst="rect">
            <a:avLst/>
          </a:prstGeom>
        </p:spPr>
      </p:pic>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7027817" y="612646"/>
            <a:ext cx="4787666" cy="4604813"/>
          </a:xfrm>
        </p:spPr>
        <p:txBody>
          <a:bodyPr anchor="ctr">
            <a:noAutofit/>
          </a:bodyPr>
          <a:lstStyle/>
          <a:p>
            <a:r>
              <a:rPr lang="en-US" sz="2000" dirty="0"/>
              <a:t>Is this publisher affiliated with an established discipline-related association?</a:t>
            </a:r>
          </a:p>
          <a:p>
            <a:endParaRPr lang="en-US" sz="2000" dirty="0"/>
          </a:p>
          <a:p>
            <a:r>
              <a:rPr lang="en-US" sz="2000" dirty="0"/>
              <a:t>Is this publisher affiliated with other scholarly publishers, such as:</a:t>
            </a:r>
          </a:p>
          <a:p>
            <a:pPr lvl="1"/>
            <a:r>
              <a:rPr lang="en-US" sz="1600" dirty="0"/>
              <a:t>the Association of American Publishers (AAP)</a:t>
            </a:r>
          </a:p>
          <a:p>
            <a:pPr lvl="1"/>
            <a:r>
              <a:rPr lang="en-US" sz="1600" dirty="0"/>
              <a:t>Committee on Publishing Ethics (COPE)</a:t>
            </a:r>
          </a:p>
          <a:p>
            <a:pPr lvl="1"/>
            <a:r>
              <a:rPr lang="en-US" sz="1600" dirty="0"/>
              <a:t>the International Association of Scientific, Technical, and Medical Publishers (STM) </a:t>
            </a:r>
          </a:p>
          <a:p>
            <a:pPr lvl="1"/>
            <a:r>
              <a:rPr lang="en-US" sz="1600" dirty="0"/>
              <a:t>Open Access Scholarly Publishers Association (OASPA)?</a:t>
            </a:r>
          </a:p>
          <a:p>
            <a:pPr lvl="1"/>
            <a:endParaRPr lang="en-US" sz="2000" dirty="0"/>
          </a:p>
          <a:p>
            <a:r>
              <a:rPr lang="en-US" sz="2000" dirty="0"/>
              <a:t>If published singly, is it published by a reputable university or research center?</a:t>
            </a:r>
          </a:p>
        </p:txBody>
      </p:sp>
      <p:pic>
        <p:nvPicPr>
          <p:cNvPr id="6" name="Picture 5">
            <a:extLst>
              <a:ext uri="{FF2B5EF4-FFF2-40B4-BE49-F238E27FC236}">
                <a16:creationId xmlns:a16="http://schemas.microsoft.com/office/drawing/2014/main" id="{4CC34CC8-85F2-4D9F-B0A6-0AB92FE59500}"/>
              </a:ext>
            </a:extLst>
          </p:cNvPr>
          <p:cNvPicPr>
            <a:picLocks noChangeAspect="1"/>
          </p:cNvPicPr>
          <p:nvPr/>
        </p:nvPicPr>
        <p:blipFill>
          <a:blip r:embed="rId4"/>
          <a:stretch>
            <a:fillRect/>
          </a:stretch>
        </p:blipFill>
        <p:spPr>
          <a:xfrm>
            <a:off x="2982442" y="612646"/>
            <a:ext cx="1876425" cy="1162050"/>
          </a:xfrm>
          <a:prstGeom prst="rect">
            <a:avLst/>
          </a:prstGeom>
        </p:spPr>
      </p:pic>
    </p:spTree>
    <p:extLst>
      <p:ext uri="{BB962C8B-B14F-4D97-AF65-F5344CB8AC3E}">
        <p14:creationId xmlns:p14="http://schemas.microsoft.com/office/powerpoint/2010/main" val="31431701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Freeform: Shape 71">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4" name="Freeform: Shape 73">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950121" y="5529884"/>
            <a:ext cx="5693783" cy="1096331"/>
          </a:xfrm>
        </p:spPr>
        <p:txBody>
          <a:bodyPr>
            <a:normAutofit/>
          </a:bodyPr>
          <a:lstStyle/>
          <a:p>
            <a:r>
              <a:rPr lang="en-US" sz="3400" dirty="0">
                <a:solidFill>
                  <a:srgbClr val="303030"/>
                </a:solidFill>
              </a:rPr>
              <a:t>3. Editorial Practices</a:t>
            </a:r>
            <a:br>
              <a:rPr lang="en-US" sz="3400" dirty="0">
                <a:solidFill>
                  <a:srgbClr val="303030"/>
                </a:solidFill>
              </a:rPr>
            </a:br>
            <a:endParaRPr lang="en-US" sz="3400" dirty="0">
              <a:solidFill>
                <a:srgbClr val="303030"/>
              </a:solidFill>
            </a:endParaRPr>
          </a:p>
        </p:txBody>
      </p:sp>
      <p:pic>
        <p:nvPicPr>
          <p:cNvPr id="13315" name="Picture 3" descr="Image result for editing">
            <a:extLst>
              <a:ext uri="{FF2B5EF4-FFF2-40B4-BE49-F238E27FC236}">
                <a16:creationId xmlns:a16="http://schemas.microsoft.com/office/drawing/2014/main" id="{9811B0F4-D33B-40B0-BD6F-124D8257B41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0168" y="1304503"/>
            <a:ext cx="5941068" cy="334185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6643905" y="71702"/>
            <a:ext cx="5360044" cy="5376569"/>
          </a:xfrm>
        </p:spPr>
        <p:txBody>
          <a:bodyPr anchor="ctr">
            <a:normAutofit/>
          </a:bodyPr>
          <a:lstStyle/>
          <a:p>
            <a:r>
              <a:rPr lang="en-US" sz="2000" dirty="0"/>
              <a:t>Is information about peer review and author’s rights/publication agreements easily findable?</a:t>
            </a:r>
          </a:p>
          <a:p>
            <a:r>
              <a:rPr lang="en-US" sz="2000" dirty="0"/>
              <a:t>Are editorial board members / reviewers recognized experts in their fields? </a:t>
            </a:r>
          </a:p>
          <a:p>
            <a:r>
              <a:rPr lang="en-US" sz="2000" dirty="0"/>
              <a:t>Does this publisher adhere to a code of conduct such as the one for COPE, OASPA, or STM?</a:t>
            </a:r>
          </a:p>
          <a:p>
            <a:r>
              <a:rPr lang="en-US" sz="2000" dirty="0"/>
              <a:t>Does peer review alone determines the publication status (that is, the opportunity to publish is not determined only by paying a fee)?</a:t>
            </a:r>
          </a:p>
        </p:txBody>
      </p:sp>
    </p:spTree>
    <p:extLst>
      <p:ext uri="{BB962C8B-B14F-4D97-AF65-F5344CB8AC3E}">
        <p14:creationId xmlns:p14="http://schemas.microsoft.com/office/powerpoint/2010/main" val="23642983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Freeform: Shape 70">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3" name="Freeform: Shape 72">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950121" y="5529884"/>
            <a:ext cx="5693783" cy="1096331"/>
          </a:xfrm>
        </p:spPr>
        <p:txBody>
          <a:bodyPr>
            <a:normAutofit/>
          </a:bodyPr>
          <a:lstStyle/>
          <a:p>
            <a:r>
              <a:rPr lang="en-US" sz="3400">
                <a:solidFill>
                  <a:srgbClr val="303030"/>
                </a:solidFill>
              </a:rPr>
              <a:t>4. Indexing</a:t>
            </a:r>
            <a:br>
              <a:rPr lang="en-US" sz="3400">
                <a:solidFill>
                  <a:srgbClr val="303030"/>
                </a:solidFill>
              </a:rPr>
            </a:br>
            <a:endParaRPr lang="en-US" sz="3400">
              <a:solidFill>
                <a:srgbClr val="303030"/>
              </a:solidFill>
            </a:endParaRPr>
          </a:p>
        </p:txBody>
      </p:sp>
      <p:pic>
        <p:nvPicPr>
          <p:cNvPr id="17410" name="Picture 2" descr="Image result for collections">
            <a:extLst>
              <a:ext uri="{FF2B5EF4-FFF2-40B4-BE49-F238E27FC236}">
                <a16:creationId xmlns:a16="http://schemas.microsoft.com/office/drawing/2014/main" id="{B0AB1FAB-ECD9-4E4C-A70C-A45D109A8A5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33814" y="965200"/>
            <a:ext cx="5318756" cy="3989067"/>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5891350" y="965199"/>
            <a:ext cx="6074228" cy="4020458"/>
          </a:xfrm>
        </p:spPr>
        <p:txBody>
          <a:bodyPr anchor="ctr">
            <a:noAutofit/>
          </a:bodyPr>
          <a:lstStyle/>
          <a:p>
            <a:r>
              <a:rPr lang="en-US" sz="2000" dirty="0"/>
              <a:t>Are this publisher’s journals indexed by well-known databases like Web of Science or Scopus?</a:t>
            </a:r>
          </a:p>
          <a:p>
            <a:endParaRPr lang="en-US" sz="2000" dirty="0"/>
          </a:p>
          <a:p>
            <a:r>
              <a:rPr lang="en-US" sz="2000" dirty="0"/>
              <a:t>Are this publisher’s journals described in standard serials directories, like </a:t>
            </a:r>
            <a:r>
              <a:rPr lang="en-US" sz="2000" dirty="0" err="1"/>
              <a:t>Ulrichsweb</a:t>
            </a:r>
            <a:r>
              <a:rPr lang="en-US" sz="2000" dirty="0"/>
              <a:t> Periodicals Directory, the Serials Directory, or Cabell’s Directories, </a:t>
            </a:r>
            <a:r>
              <a:rPr lang="en-US" sz="2000" dirty="0" err="1"/>
              <a:t>WorldCat</a:t>
            </a:r>
            <a:r>
              <a:rPr lang="en-US" sz="2000" dirty="0"/>
              <a:t>, or DOAJ?</a:t>
            </a:r>
          </a:p>
          <a:p>
            <a:endParaRPr lang="en-US" sz="2000" dirty="0"/>
          </a:p>
          <a:p>
            <a:r>
              <a:rPr lang="en-US" sz="2000" dirty="0"/>
              <a:t>Are articles in this publisher’s journals indexed by content-area databases?</a:t>
            </a:r>
          </a:p>
        </p:txBody>
      </p:sp>
      <p:sp>
        <p:nvSpPr>
          <p:cNvPr id="2" name="TextBox 1">
            <a:extLst>
              <a:ext uri="{FF2B5EF4-FFF2-40B4-BE49-F238E27FC236}">
                <a16:creationId xmlns:a16="http://schemas.microsoft.com/office/drawing/2014/main" id="{E228BC53-F38B-4164-AB8F-6B92FBFBC734}"/>
              </a:ext>
            </a:extLst>
          </p:cNvPr>
          <p:cNvSpPr txBox="1"/>
          <p:nvPr/>
        </p:nvSpPr>
        <p:spPr>
          <a:xfrm>
            <a:off x="333814" y="509451"/>
            <a:ext cx="5318756" cy="369332"/>
          </a:xfrm>
          <a:prstGeom prst="rect">
            <a:avLst/>
          </a:prstGeom>
          <a:noFill/>
        </p:spPr>
        <p:txBody>
          <a:bodyPr wrap="square" rtlCol="0">
            <a:spAutoFit/>
          </a:bodyPr>
          <a:lstStyle/>
          <a:p>
            <a:r>
              <a:rPr lang="en-US" dirty="0"/>
              <a:t>Butterfly collections at the National History Museum</a:t>
            </a:r>
          </a:p>
        </p:txBody>
      </p:sp>
    </p:spTree>
    <p:extLst>
      <p:ext uri="{BB962C8B-B14F-4D97-AF65-F5344CB8AC3E}">
        <p14:creationId xmlns:p14="http://schemas.microsoft.com/office/powerpoint/2010/main" val="26457326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Freeform: Shape 72">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5" name="Freeform: Shape 74">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950121" y="5529884"/>
            <a:ext cx="5693783" cy="1096331"/>
          </a:xfrm>
        </p:spPr>
        <p:txBody>
          <a:bodyPr>
            <a:normAutofit/>
          </a:bodyPr>
          <a:lstStyle/>
          <a:p>
            <a:r>
              <a:rPr lang="en-US" sz="3400">
                <a:solidFill>
                  <a:srgbClr val="303030"/>
                </a:solidFill>
              </a:rPr>
              <a:t>5. Publishing Activity</a:t>
            </a:r>
            <a:br>
              <a:rPr lang="en-US" sz="3400">
                <a:solidFill>
                  <a:srgbClr val="303030"/>
                </a:solidFill>
              </a:rPr>
            </a:br>
            <a:endParaRPr lang="en-US" sz="3400">
              <a:solidFill>
                <a:srgbClr val="303030"/>
              </a:solidFill>
            </a:endParaRPr>
          </a:p>
        </p:txBody>
      </p:sp>
      <p:pic>
        <p:nvPicPr>
          <p:cNvPr id="14340" name="Picture 4" descr="Image result for missing books">
            <a:extLst>
              <a:ext uri="{FF2B5EF4-FFF2-40B4-BE49-F238E27FC236}">
                <a16:creationId xmlns:a16="http://schemas.microsoft.com/office/drawing/2014/main" id="{9E845858-C082-469F-A0FF-8177DBC8198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66027" y="1423324"/>
            <a:ext cx="5941068" cy="3104208"/>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6407095" y="502024"/>
            <a:ext cx="5605612" cy="4483633"/>
          </a:xfrm>
        </p:spPr>
        <p:txBody>
          <a:bodyPr anchor="ctr">
            <a:noAutofit/>
          </a:bodyPr>
          <a:lstStyle/>
          <a:p>
            <a:r>
              <a:rPr lang="en-US" sz="2000" dirty="0"/>
              <a:t>How recent is the first edition? (new journals are not automatically suspect!)</a:t>
            </a:r>
          </a:p>
          <a:p>
            <a:endParaRPr lang="en-US" sz="2000" dirty="0"/>
          </a:p>
          <a:p>
            <a:r>
              <a:rPr lang="en-US" sz="2000" dirty="0"/>
              <a:t>How regularly are articles or issues published?</a:t>
            </a:r>
          </a:p>
          <a:p>
            <a:endParaRPr lang="en-US" sz="2000" dirty="0"/>
          </a:p>
          <a:p>
            <a:r>
              <a:rPr lang="en-US" sz="2000" dirty="0"/>
              <a:t>Does the journal adhere to industry standards? (</a:t>
            </a:r>
            <a:r>
              <a:rPr lang="en-US" sz="2000" dirty="0" err="1"/>
              <a:t>eg.</a:t>
            </a:r>
            <a:r>
              <a:rPr lang="en-US" sz="2000" dirty="0"/>
              <a:t>, ISSN registration, Digital Object Identifiers (DOIs) assigned for articles, </a:t>
            </a:r>
            <a:r>
              <a:rPr lang="en-US" sz="2000" dirty="0" err="1"/>
              <a:t>OpenURL</a:t>
            </a:r>
            <a:r>
              <a:rPr lang="en-US" sz="2000" dirty="0"/>
              <a:t> linking, etc.)</a:t>
            </a:r>
          </a:p>
          <a:p>
            <a:endParaRPr lang="en-US" sz="2000" dirty="0"/>
          </a:p>
          <a:p>
            <a:r>
              <a:rPr lang="en-US" sz="2000" dirty="0"/>
              <a:t>Is the journal committed to archiving electronic versions of articles? (look for use of Stanford’s LOCKSS or CLOCKSS, and/or JSTOR’s program Portico)</a:t>
            </a:r>
          </a:p>
        </p:txBody>
      </p:sp>
    </p:spTree>
    <p:extLst>
      <p:ext uri="{BB962C8B-B14F-4D97-AF65-F5344CB8AC3E}">
        <p14:creationId xmlns:p14="http://schemas.microsoft.com/office/powerpoint/2010/main" val="35273938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Shape 8">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0">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5EFA96DD-E3D9-4BE5-A415-727A1DEEE27A}"/>
              </a:ext>
            </a:extLst>
          </p:cNvPr>
          <p:cNvSpPr>
            <a:spLocks noGrp="1"/>
          </p:cNvSpPr>
          <p:nvPr>
            <p:ph type="title"/>
          </p:nvPr>
        </p:nvSpPr>
        <p:spPr>
          <a:xfrm>
            <a:off x="950121" y="5529884"/>
            <a:ext cx="5693783" cy="1096331"/>
          </a:xfrm>
        </p:spPr>
        <p:txBody>
          <a:bodyPr>
            <a:normAutofit/>
          </a:bodyPr>
          <a:lstStyle/>
          <a:p>
            <a:r>
              <a:rPr lang="en-US" sz="4000" dirty="0">
                <a:solidFill>
                  <a:srgbClr val="303030"/>
                </a:solidFill>
              </a:rPr>
              <a:t>6. Impact</a:t>
            </a:r>
          </a:p>
        </p:txBody>
      </p:sp>
      <p:pic>
        <p:nvPicPr>
          <p:cNvPr id="4" name="Content Placeholder 3">
            <a:extLst>
              <a:ext uri="{FF2B5EF4-FFF2-40B4-BE49-F238E27FC236}">
                <a16:creationId xmlns:a16="http://schemas.microsoft.com/office/drawing/2014/main" id="{588D8946-9BC7-4E7C-B324-2D669CCAF3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988" y="1293223"/>
            <a:ext cx="6238201" cy="3181482"/>
          </a:xfrm>
          <a:prstGeom prst="rect">
            <a:avLst/>
          </a:prstGeom>
        </p:spPr>
      </p:pic>
      <p:sp>
        <p:nvSpPr>
          <p:cNvPr id="3" name="Content Placeholder 2">
            <a:extLst>
              <a:ext uri="{FF2B5EF4-FFF2-40B4-BE49-F238E27FC236}">
                <a16:creationId xmlns:a16="http://schemas.microsoft.com/office/drawing/2014/main" id="{346D3CD3-B659-41C0-91E0-71561778E863}"/>
              </a:ext>
            </a:extLst>
          </p:cNvPr>
          <p:cNvSpPr>
            <a:spLocks noGrp="1"/>
          </p:cNvSpPr>
          <p:nvPr>
            <p:ph idx="1"/>
          </p:nvPr>
        </p:nvSpPr>
        <p:spPr>
          <a:xfrm>
            <a:off x="7132320" y="509451"/>
            <a:ext cx="4637313" cy="4476206"/>
          </a:xfrm>
        </p:spPr>
        <p:txBody>
          <a:bodyPr anchor="ctr">
            <a:normAutofit fontScale="92500"/>
          </a:bodyPr>
          <a:lstStyle/>
          <a:p>
            <a:r>
              <a:rPr lang="en-US" altLang="en-US" sz="2200" dirty="0"/>
              <a:t>Located in Journal Citation Reports, a database owned by Thomson Reuters, and uses journals in ISI Web of Knowledge.</a:t>
            </a:r>
          </a:p>
          <a:p>
            <a:endParaRPr lang="en-US" altLang="en-US" sz="2200" dirty="0"/>
          </a:p>
          <a:p>
            <a:r>
              <a:rPr lang="en-US" altLang="en-US" sz="2200" dirty="0"/>
              <a:t>Focuses on sciences and social sciences.</a:t>
            </a:r>
          </a:p>
          <a:p>
            <a:endParaRPr lang="en-US" altLang="en-US" sz="2200" dirty="0"/>
          </a:p>
          <a:p>
            <a:r>
              <a:rPr lang="en-US" altLang="en-US" sz="2200" dirty="0"/>
              <a:t>Provides a list of “top” journals in the field.</a:t>
            </a:r>
          </a:p>
          <a:p>
            <a:endParaRPr lang="en-US" altLang="en-US" sz="2200" dirty="0"/>
          </a:p>
          <a:p>
            <a:r>
              <a:rPr lang="en-US" altLang="en-US" sz="2200" dirty="0"/>
              <a:t>Other ‘impact’ measures with unique calculations exist, including those in </a:t>
            </a:r>
            <a:r>
              <a:rPr lang="en-US" altLang="en-US" sz="2200" dirty="0" err="1"/>
              <a:t>Scimago</a:t>
            </a:r>
            <a:endParaRPr lang="en-US" altLang="en-US" sz="2200" dirty="0"/>
          </a:p>
          <a:p>
            <a:endParaRPr lang="en-US" sz="1700" dirty="0"/>
          </a:p>
        </p:txBody>
      </p:sp>
    </p:spTree>
    <p:extLst>
      <p:ext uri="{BB962C8B-B14F-4D97-AF65-F5344CB8AC3E}">
        <p14:creationId xmlns:p14="http://schemas.microsoft.com/office/powerpoint/2010/main" val="630746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9A9F8-ECC3-4560-A94B-68447E644687}"/>
              </a:ext>
            </a:extLst>
          </p:cNvPr>
          <p:cNvSpPr>
            <a:spLocks noGrp="1"/>
          </p:cNvSpPr>
          <p:nvPr>
            <p:ph type="title"/>
          </p:nvPr>
        </p:nvSpPr>
        <p:spPr/>
        <p:txBody>
          <a:bodyPr/>
          <a:lstStyle/>
          <a:p>
            <a:r>
              <a:rPr lang="en-US" dirty="0"/>
              <a:t>Assessing Journals: Example 1: </a:t>
            </a:r>
          </a:p>
        </p:txBody>
      </p:sp>
      <p:sp>
        <p:nvSpPr>
          <p:cNvPr id="3" name="Content Placeholder 2">
            <a:extLst>
              <a:ext uri="{FF2B5EF4-FFF2-40B4-BE49-F238E27FC236}">
                <a16:creationId xmlns:a16="http://schemas.microsoft.com/office/drawing/2014/main" id="{A663F706-1590-4E16-9AF7-AF5893B8037E}"/>
              </a:ext>
            </a:extLst>
          </p:cNvPr>
          <p:cNvSpPr>
            <a:spLocks noGrp="1"/>
          </p:cNvSpPr>
          <p:nvPr>
            <p:ph idx="1"/>
          </p:nvPr>
        </p:nvSpPr>
        <p:spPr/>
        <p:txBody>
          <a:bodyPr/>
          <a:lstStyle/>
          <a:p>
            <a:r>
              <a:rPr lang="en-US" dirty="0">
                <a:hlinkClick r:id="rId3"/>
              </a:rPr>
              <a:t>Journal of Food, Nutrition, and Population Health</a:t>
            </a:r>
            <a:endParaRPr lang="en-US" dirty="0"/>
          </a:p>
        </p:txBody>
      </p:sp>
    </p:spTree>
    <p:extLst>
      <p:ext uri="{BB962C8B-B14F-4D97-AF65-F5344CB8AC3E}">
        <p14:creationId xmlns:p14="http://schemas.microsoft.com/office/powerpoint/2010/main" val="29782366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38E1B-2E4C-4C93-ACAC-95E96BBAA6C4}"/>
              </a:ext>
            </a:extLst>
          </p:cNvPr>
          <p:cNvSpPr>
            <a:spLocks noGrp="1"/>
          </p:cNvSpPr>
          <p:nvPr>
            <p:ph type="title"/>
          </p:nvPr>
        </p:nvSpPr>
        <p:spPr/>
        <p:txBody>
          <a:bodyPr/>
          <a:lstStyle/>
          <a:p>
            <a:r>
              <a:rPr lang="en-US" dirty="0"/>
              <a:t>Example 2:</a:t>
            </a:r>
          </a:p>
        </p:txBody>
      </p:sp>
      <p:sp>
        <p:nvSpPr>
          <p:cNvPr id="3" name="Content Placeholder 2">
            <a:extLst>
              <a:ext uri="{FF2B5EF4-FFF2-40B4-BE49-F238E27FC236}">
                <a16:creationId xmlns:a16="http://schemas.microsoft.com/office/drawing/2014/main" id="{E39B739F-74C8-4EE8-9B18-BE02F385E78E}"/>
              </a:ext>
            </a:extLst>
          </p:cNvPr>
          <p:cNvSpPr>
            <a:spLocks noGrp="1"/>
          </p:cNvSpPr>
          <p:nvPr>
            <p:ph idx="1"/>
          </p:nvPr>
        </p:nvSpPr>
        <p:spPr/>
        <p:txBody>
          <a:bodyPr/>
          <a:lstStyle/>
          <a:p>
            <a:r>
              <a:rPr lang="en-US" u="sng" dirty="0">
                <a:hlinkClick r:id="rId3"/>
              </a:rPr>
              <a:t>Annals of Family Medicine</a:t>
            </a:r>
            <a:endParaRPr lang="en-US" dirty="0"/>
          </a:p>
        </p:txBody>
      </p:sp>
    </p:spTree>
    <p:extLst>
      <p:ext uri="{BB962C8B-B14F-4D97-AF65-F5344CB8AC3E}">
        <p14:creationId xmlns:p14="http://schemas.microsoft.com/office/powerpoint/2010/main" val="17472442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C51A3C5-B4A7-4945-99C4-D0EF70897946}"/>
              </a:ext>
            </a:extLst>
          </p:cNvPr>
          <p:cNvSpPr>
            <a:spLocks noGrp="1"/>
          </p:cNvSpPr>
          <p:nvPr>
            <p:ph type="title"/>
          </p:nvPr>
        </p:nvSpPr>
        <p:spPr>
          <a:xfrm>
            <a:off x="6094105" y="802955"/>
            <a:ext cx="4977976" cy="1454051"/>
          </a:xfrm>
        </p:spPr>
        <p:txBody>
          <a:bodyPr>
            <a:normAutofit/>
          </a:bodyPr>
          <a:lstStyle/>
          <a:p>
            <a:r>
              <a:rPr lang="en-US" sz="3700">
                <a:solidFill>
                  <a:srgbClr val="000000"/>
                </a:solidFill>
              </a:rPr>
              <a:t>What’s a Predator in the Conference World?</a:t>
            </a:r>
          </a:p>
        </p:txBody>
      </p:sp>
      <p:sp>
        <p:nvSpPr>
          <p:cNvPr id="18"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2" descr="https://lh3.googleusercontent.com/CC4wJQUt0ampSHs-er0MOShnOGQvVC2HQ1yKjc0F26fUZJKP1-iuGI4ZlyFw5IOfx7yWCHmpTg-nmDjKwkwYOQGAX9Amh0VG_0ltLHyPy-ThPzvCdaQO715omRCXpQh8ZP5Tq1s3E3o">
            <a:extLst>
              <a:ext uri="{FF2B5EF4-FFF2-40B4-BE49-F238E27FC236}">
                <a16:creationId xmlns:a16="http://schemas.microsoft.com/office/drawing/2014/main" id="{5555E037-E8C9-4344-8C90-8D87C6747613}"/>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4696" r="-1" b="-1"/>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noFill/>
          <a:effectLst>
            <a:softEdge rad="0"/>
          </a:effectLst>
        </p:spPr>
      </p:pic>
      <p:sp>
        <p:nvSpPr>
          <p:cNvPr id="3" name="Content Placeholder 2">
            <a:extLst>
              <a:ext uri="{FF2B5EF4-FFF2-40B4-BE49-F238E27FC236}">
                <a16:creationId xmlns:a16="http://schemas.microsoft.com/office/drawing/2014/main" id="{5B0F7224-9556-4309-9D4A-B23B8DB0ADDE}"/>
              </a:ext>
            </a:extLst>
          </p:cNvPr>
          <p:cNvSpPr>
            <a:spLocks noGrp="1"/>
          </p:cNvSpPr>
          <p:nvPr>
            <p:ph idx="1"/>
          </p:nvPr>
        </p:nvSpPr>
        <p:spPr>
          <a:xfrm>
            <a:off x="6090574" y="2421682"/>
            <a:ext cx="4977578" cy="3639289"/>
          </a:xfrm>
        </p:spPr>
        <p:txBody>
          <a:bodyPr anchor="ctr">
            <a:normAutofit/>
          </a:bodyPr>
          <a:lstStyle/>
          <a:p>
            <a:r>
              <a:rPr lang="en-US" altLang="en-US" sz="2000" b="1">
                <a:solidFill>
                  <a:srgbClr val="000000"/>
                </a:solidFill>
              </a:rPr>
              <a:t>Predatory Conference</a:t>
            </a:r>
            <a:r>
              <a:rPr lang="en-US" altLang="en-US" sz="2000">
                <a:solidFill>
                  <a:srgbClr val="000000"/>
                </a:solidFill>
              </a:rPr>
              <a:t>: </a:t>
            </a:r>
            <a:r>
              <a:rPr lang="en-US" altLang="en-US" sz="2000" i="1">
                <a:solidFill>
                  <a:srgbClr val="000000"/>
                </a:solidFill>
              </a:rPr>
              <a:t>n</a:t>
            </a:r>
            <a:r>
              <a:rPr lang="en-US" altLang="en-US" sz="2000">
                <a:solidFill>
                  <a:srgbClr val="000000"/>
                </a:solidFill>
              </a:rPr>
              <a:t>. Conference claiming to be scholarly but organized by an entity with greater focus on financial gain than quality scholarship, often with a very wide topical focus, inadequate vetting of materials and poor or no archiving of conference proceedings.</a:t>
            </a:r>
            <a:endParaRPr lang="en-US" sz="2000">
              <a:solidFill>
                <a:srgbClr val="000000"/>
              </a:solidFill>
            </a:endParaRPr>
          </a:p>
        </p:txBody>
      </p:sp>
      <p:sp>
        <p:nvSpPr>
          <p:cNvPr id="5" name="TextBox 4">
            <a:extLst>
              <a:ext uri="{FF2B5EF4-FFF2-40B4-BE49-F238E27FC236}">
                <a16:creationId xmlns:a16="http://schemas.microsoft.com/office/drawing/2014/main" id="{372F06BD-F8EC-4F40-BFAB-5166CC06E473}"/>
              </a:ext>
            </a:extLst>
          </p:cNvPr>
          <p:cNvSpPr txBox="1"/>
          <p:nvPr/>
        </p:nvSpPr>
        <p:spPr>
          <a:xfrm>
            <a:off x="8035635" y="6354618"/>
            <a:ext cx="4156363" cy="815608"/>
          </a:xfrm>
          <a:prstGeom prst="rect">
            <a:avLst/>
          </a:prstGeom>
          <a:noFill/>
        </p:spPr>
        <p:txBody>
          <a:bodyPr wrap="square" rtlCol="0">
            <a:spAutoFit/>
          </a:bodyPr>
          <a:lstStyle/>
          <a:p>
            <a:pPr>
              <a:spcAft>
                <a:spcPts val="600"/>
              </a:spcAft>
            </a:pPr>
            <a:r>
              <a:rPr lang="en" sz="1200"/>
              <a:t>Illustration of "Le vieux chat et la jeune souris" by Auguste Vimar (1851-1916) from an 1897 edition of La Fontaine's Fables.</a:t>
            </a:r>
          </a:p>
          <a:p>
            <a:pPr>
              <a:spcAft>
                <a:spcPts val="600"/>
              </a:spcAft>
            </a:pPr>
            <a:endParaRPr lang="en-US"/>
          </a:p>
        </p:txBody>
      </p:sp>
    </p:spTree>
    <p:extLst>
      <p:ext uri="{BB962C8B-B14F-4D97-AF65-F5344CB8AC3E}">
        <p14:creationId xmlns:p14="http://schemas.microsoft.com/office/powerpoint/2010/main" val="38325835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27">
            <a:extLst>
              <a:ext uri="{FF2B5EF4-FFF2-40B4-BE49-F238E27FC236}">
                <a16:creationId xmlns:a16="http://schemas.microsoft.com/office/drawing/2014/main" id="{C4E4288A-DFC8-40A2-90E5-70E851A933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294CAF-F629-4196-9A14-E0D5020DE454}"/>
              </a:ext>
            </a:extLst>
          </p:cNvPr>
          <p:cNvSpPr>
            <a:spLocks noGrp="1"/>
          </p:cNvSpPr>
          <p:nvPr>
            <p:ph type="title"/>
          </p:nvPr>
        </p:nvSpPr>
        <p:spPr>
          <a:xfrm>
            <a:off x="965199" y="447741"/>
            <a:ext cx="4278623" cy="1645919"/>
          </a:xfrm>
        </p:spPr>
        <p:txBody>
          <a:bodyPr>
            <a:normAutofit/>
          </a:bodyPr>
          <a:lstStyle/>
          <a:p>
            <a:r>
              <a:rPr lang="en-US" sz="3700"/>
              <a:t>Why do </a:t>
            </a:r>
            <a:r>
              <a:rPr lang="en-US" sz="3700" i="1"/>
              <a:t>you</a:t>
            </a:r>
            <a:r>
              <a:rPr lang="en-US" sz="3700"/>
              <a:t> want to attend a conference?</a:t>
            </a:r>
          </a:p>
        </p:txBody>
      </p:sp>
      <p:grpSp>
        <p:nvGrpSpPr>
          <p:cNvPr id="37" name="Group 29">
            <a:extLst>
              <a:ext uri="{FF2B5EF4-FFF2-40B4-BE49-F238E27FC236}">
                <a16:creationId xmlns:a16="http://schemas.microsoft.com/office/drawing/2014/main" id="{C770F868-28FE-4B38-8FC7-E9C841B837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07830" y="567451"/>
            <a:ext cx="1128382" cy="847206"/>
            <a:chOff x="5307830" y="325570"/>
            <a:chExt cx="1128382" cy="847206"/>
          </a:xfrm>
        </p:grpSpPr>
        <p:sp>
          <p:nvSpPr>
            <p:cNvPr id="31" name="Freeform 5">
              <a:extLst>
                <a:ext uri="{FF2B5EF4-FFF2-40B4-BE49-F238E27FC236}">
                  <a16:creationId xmlns:a16="http://schemas.microsoft.com/office/drawing/2014/main" id="{3E5BF88F-B1F5-4A09-887A-B5CA246CACD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307830" y="577396"/>
              <a:ext cx="675351" cy="595380"/>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38" name="Freeform 5">
              <a:extLst>
                <a:ext uri="{FF2B5EF4-FFF2-40B4-BE49-F238E27FC236}">
                  <a16:creationId xmlns:a16="http://schemas.microsoft.com/office/drawing/2014/main" id="{D8984A5C-991A-40D3-A4C9-7E0DCA2A7A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85720" y="325570"/>
              <a:ext cx="550492" cy="485306"/>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sp>
        <p:nvSpPr>
          <p:cNvPr id="34" name="Freeform 5">
            <a:extLst>
              <a:ext uri="{FF2B5EF4-FFF2-40B4-BE49-F238E27FC236}">
                <a16:creationId xmlns:a16="http://schemas.microsoft.com/office/drawing/2014/main" id="{956571CF-1434-4180-A385-D4AC63B626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695131" y="958617"/>
            <a:ext cx="4888676" cy="4290039"/>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5080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6" name="Freeform: Shape 35">
            <a:extLst>
              <a:ext uri="{FF2B5EF4-FFF2-40B4-BE49-F238E27FC236}">
                <a16:creationId xmlns:a16="http://schemas.microsoft.com/office/drawing/2014/main" id="{9AD93FD3-7DF2-4DC8-BD55-8B2EB5F63F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53579"/>
            <a:ext cx="8109718" cy="4604421"/>
          </a:xfrm>
          <a:custGeom>
            <a:avLst/>
            <a:gdLst>
              <a:gd name="connsiteX0" fmla="*/ 7381313 w 8109718"/>
              <a:gd name="connsiteY0" fmla="*/ 1839459 h 4604421"/>
              <a:gd name="connsiteX1" fmla="*/ 7381313 w 8109718"/>
              <a:gd name="connsiteY1" fmla="*/ 1853646 h 4604421"/>
              <a:gd name="connsiteX2" fmla="*/ 7379359 w 8109718"/>
              <a:gd name="connsiteY2" fmla="*/ 1846552 h 4604421"/>
              <a:gd name="connsiteX3" fmla="*/ 1321854 w 8109718"/>
              <a:gd name="connsiteY3" fmla="*/ 0 h 4604421"/>
              <a:gd name="connsiteX4" fmla="*/ 5365317 w 8109718"/>
              <a:gd name="connsiteY4" fmla="*/ 0 h 4604421"/>
              <a:gd name="connsiteX5" fmla="*/ 5985373 w 8109718"/>
              <a:gd name="connsiteY5" fmla="*/ 365439 h 4604421"/>
              <a:gd name="connsiteX6" fmla="*/ 8011470 w 8109718"/>
              <a:gd name="connsiteY6" fmla="*/ 3854515 h 4604421"/>
              <a:gd name="connsiteX7" fmla="*/ 8011470 w 8109718"/>
              <a:gd name="connsiteY7" fmla="*/ 4567993 h 4604421"/>
              <a:gd name="connsiteX8" fmla="*/ 7998115 w 8109718"/>
              <a:gd name="connsiteY8" fmla="*/ 4590992 h 4604421"/>
              <a:gd name="connsiteX9" fmla="*/ 7990317 w 8109718"/>
              <a:gd name="connsiteY9" fmla="*/ 4604421 h 4604421"/>
              <a:gd name="connsiteX10" fmla="*/ 0 w 8109718"/>
              <a:gd name="connsiteY10" fmla="*/ 4604421 h 4604421"/>
              <a:gd name="connsiteX11" fmla="*/ 0 w 8109718"/>
              <a:gd name="connsiteY11" fmla="*/ 1564110 h 4604421"/>
              <a:gd name="connsiteX12" fmla="*/ 27177 w 8109718"/>
              <a:gd name="connsiteY12" fmla="*/ 1517107 h 4604421"/>
              <a:gd name="connsiteX13" fmla="*/ 693065 w 8109718"/>
              <a:gd name="connsiteY13" fmla="*/ 365439 h 4604421"/>
              <a:gd name="connsiteX14" fmla="*/ 1321854 w 8109718"/>
              <a:gd name="connsiteY14" fmla="*/ 0 h 460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109718" h="4604421">
                <a:moveTo>
                  <a:pt x="7381313" y="1839459"/>
                </a:moveTo>
                <a:lnTo>
                  <a:pt x="7381313" y="1853646"/>
                </a:lnTo>
                <a:lnTo>
                  <a:pt x="7379359" y="1846552"/>
                </a:lnTo>
                <a:close/>
                <a:moveTo>
                  <a:pt x="1321854" y="0"/>
                </a:moveTo>
                <a:cubicBezTo>
                  <a:pt x="1321854" y="0"/>
                  <a:pt x="1321854" y="0"/>
                  <a:pt x="5365317" y="0"/>
                </a:cubicBezTo>
                <a:cubicBezTo>
                  <a:pt x="5618580" y="0"/>
                  <a:pt x="5863108" y="139215"/>
                  <a:pt x="5985373" y="365439"/>
                </a:cubicBezTo>
                <a:cubicBezTo>
                  <a:pt x="5985373" y="365439"/>
                  <a:pt x="5985373" y="365439"/>
                  <a:pt x="8011470" y="3854515"/>
                </a:cubicBezTo>
                <a:cubicBezTo>
                  <a:pt x="8142468" y="4072039"/>
                  <a:pt x="8142468" y="4350470"/>
                  <a:pt x="8011470" y="4567993"/>
                </a:cubicBezTo>
                <a:cubicBezTo>
                  <a:pt x="8011470" y="4567993"/>
                  <a:pt x="8011470" y="4567993"/>
                  <a:pt x="7998115" y="4590992"/>
                </a:cubicBezTo>
                <a:lnTo>
                  <a:pt x="7990317" y="4604421"/>
                </a:lnTo>
                <a:lnTo>
                  <a:pt x="0" y="4604421"/>
                </a:lnTo>
                <a:lnTo>
                  <a:pt x="0" y="1564110"/>
                </a:lnTo>
                <a:lnTo>
                  <a:pt x="27177" y="1517107"/>
                </a:lnTo>
                <a:cubicBezTo>
                  <a:pt x="220245" y="1183191"/>
                  <a:pt x="440895" y="801574"/>
                  <a:pt x="693065" y="365439"/>
                </a:cubicBezTo>
                <a:cubicBezTo>
                  <a:pt x="824063" y="139215"/>
                  <a:pt x="1059859" y="0"/>
                  <a:pt x="132185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2DE99C0D-7758-41A1-9B35-D448CFE17013}"/>
              </a:ext>
            </a:extLst>
          </p:cNvPr>
          <p:cNvSpPr>
            <a:spLocks noGrp="1"/>
          </p:cNvSpPr>
          <p:nvPr>
            <p:ph idx="1"/>
          </p:nvPr>
        </p:nvSpPr>
        <p:spPr>
          <a:xfrm>
            <a:off x="965199" y="2912937"/>
            <a:ext cx="4741917" cy="3093546"/>
          </a:xfrm>
        </p:spPr>
        <p:txBody>
          <a:bodyPr>
            <a:normAutofit/>
          </a:bodyPr>
          <a:lstStyle/>
          <a:p>
            <a:r>
              <a:rPr lang="en-US" sz="2200">
                <a:solidFill>
                  <a:schemeClr val="bg1"/>
                </a:solidFill>
              </a:rPr>
              <a:t>Exposure to current information?</a:t>
            </a:r>
          </a:p>
          <a:p>
            <a:r>
              <a:rPr lang="en-US" sz="2200">
                <a:solidFill>
                  <a:schemeClr val="bg1"/>
                </a:solidFill>
              </a:rPr>
              <a:t>Disseminate your work?</a:t>
            </a:r>
          </a:p>
          <a:p>
            <a:r>
              <a:rPr lang="en-US" sz="2200">
                <a:solidFill>
                  <a:schemeClr val="bg1"/>
                </a:solidFill>
              </a:rPr>
              <a:t>Network?</a:t>
            </a:r>
          </a:p>
          <a:p>
            <a:r>
              <a:rPr lang="en-US" sz="2200">
                <a:solidFill>
                  <a:schemeClr val="bg1"/>
                </a:solidFill>
              </a:rPr>
              <a:t>Continuing education?</a:t>
            </a:r>
          </a:p>
          <a:p>
            <a:r>
              <a:rPr lang="en-US" sz="2200">
                <a:solidFill>
                  <a:schemeClr val="bg1"/>
                </a:solidFill>
              </a:rPr>
              <a:t>Requirements of your job?</a:t>
            </a:r>
          </a:p>
          <a:p>
            <a:r>
              <a:rPr lang="en-US" sz="2200">
                <a:solidFill>
                  <a:schemeClr val="bg1"/>
                </a:solidFill>
              </a:rPr>
              <a:t>Travel and leisure?</a:t>
            </a:r>
          </a:p>
          <a:p>
            <a:r>
              <a:rPr lang="en-US" sz="2200">
                <a:solidFill>
                  <a:schemeClr val="bg1"/>
                </a:solidFill>
              </a:rPr>
              <a:t>Time and money to burn?</a:t>
            </a:r>
          </a:p>
          <a:p>
            <a:endParaRPr lang="en-US" sz="2200">
              <a:solidFill>
                <a:schemeClr val="bg1"/>
              </a:solidFill>
            </a:endParaRPr>
          </a:p>
        </p:txBody>
      </p:sp>
      <p:pic>
        <p:nvPicPr>
          <p:cNvPr id="7" name="Graphic 6" descr="Classroom">
            <a:extLst>
              <a:ext uri="{FF2B5EF4-FFF2-40B4-BE49-F238E27FC236}">
                <a16:creationId xmlns:a16="http://schemas.microsoft.com/office/drawing/2014/main" id="{83335DF3-457C-43FC-9C93-284217DAFFA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72428" y="1636595"/>
            <a:ext cx="2934082" cy="2934082"/>
          </a:xfrm>
          <a:prstGeom prst="rect">
            <a:avLst/>
          </a:prstGeom>
        </p:spPr>
      </p:pic>
    </p:spTree>
    <p:extLst>
      <p:ext uri="{BB962C8B-B14F-4D97-AF65-F5344CB8AC3E}">
        <p14:creationId xmlns:p14="http://schemas.microsoft.com/office/powerpoint/2010/main" val="19061702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1F259F-3027-4235-85C5-B58EBB9A7212}"/>
              </a:ext>
            </a:extLst>
          </p:cNvPr>
          <p:cNvPicPr>
            <a:picLocks noChangeAspect="1"/>
          </p:cNvPicPr>
          <p:nvPr/>
        </p:nvPicPr>
        <p:blipFill rotWithShape="1">
          <a:blip r:embed="rId3"/>
          <a:srcRect t="15001" b="12884"/>
          <a:stretch/>
        </p:blipFill>
        <p:spPr>
          <a:xfrm>
            <a:off x="1143915" y="643466"/>
            <a:ext cx="9904169" cy="5571067"/>
          </a:xfrm>
          <a:prstGeom prst="rect">
            <a:avLst/>
          </a:prstGeom>
        </p:spPr>
      </p:pic>
      <p:sp>
        <p:nvSpPr>
          <p:cNvPr id="5" name="TextBox 4">
            <a:extLst>
              <a:ext uri="{FF2B5EF4-FFF2-40B4-BE49-F238E27FC236}">
                <a16:creationId xmlns:a16="http://schemas.microsoft.com/office/drawing/2014/main" id="{05EE0339-E9C3-47D6-BDB3-15DD45B2C10C}"/>
              </a:ext>
            </a:extLst>
          </p:cNvPr>
          <p:cNvSpPr txBox="1"/>
          <p:nvPr/>
        </p:nvSpPr>
        <p:spPr>
          <a:xfrm>
            <a:off x="4223085" y="6497053"/>
            <a:ext cx="7603958" cy="369332"/>
          </a:xfrm>
          <a:prstGeom prst="rect">
            <a:avLst/>
          </a:prstGeom>
          <a:noFill/>
        </p:spPr>
        <p:txBody>
          <a:bodyPr wrap="square" rtlCol="0">
            <a:spAutoFit/>
          </a:bodyPr>
          <a:lstStyle/>
          <a:p>
            <a:r>
              <a:rPr lang="en-US"/>
              <a:t>https://www.flickr.com/photos/nasacommons/8981696958/in/photostream/</a:t>
            </a:r>
            <a:endParaRPr lang="en-US" dirty="0"/>
          </a:p>
        </p:txBody>
      </p:sp>
      <p:sp>
        <p:nvSpPr>
          <p:cNvPr id="6" name="TextBox 5">
            <a:extLst>
              <a:ext uri="{FF2B5EF4-FFF2-40B4-BE49-F238E27FC236}">
                <a16:creationId xmlns:a16="http://schemas.microsoft.com/office/drawing/2014/main" id="{284D5B70-4E49-498E-89F4-85B528CCABD3}"/>
              </a:ext>
            </a:extLst>
          </p:cNvPr>
          <p:cNvSpPr txBox="1"/>
          <p:nvPr/>
        </p:nvSpPr>
        <p:spPr>
          <a:xfrm>
            <a:off x="1459150" y="882657"/>
            <a:ext cx="3297165" cy="646331"/>
          </a:xfrm>
          <a:prstGeom prst="rect">
            <a:avLst/>
          </a:prstGeom>
          <a:noFill/>
        </p:spPr>
        <p:txBody>
          <a:bodyPr wrap="square" rtlCol="0">
            <a:spAutoFit/>
          </a:bodyPr>
          <a:lstStyle/>
          <a:p>
            <a:r>
              <a:rPr lang="en-US" dirty="0">
                <a:solidFill>
                  <a:schemeClr val="bg1"/>
                </a:solidFill>
              </a:rPr>
              <a:t>Simply travel and leisure or money to burn?</a:t>
            </a:r>
            <a:r>
              <a:rPr lang="en-US" dirty="0">
                <a:solidFill>
                  <a:schemeClr val="tx1">
                    <a:lumMod val="85000"/>
                    <a:lumOff val="15000"/>
                  </a:schemeClr>
                </a:solidFill>
              </a:rPr>
              <a:t>!</a:t>
            </a:r>
            <a:r>
              <a:rPr lang="en-US" dirty="0">
                <a:solidFill>
                  <a:schemeClr val="bg1"/>
                </a:solidFill>
              </a:rPr>
              <a:t>Just go for it!</a:t>
            </a:r>
          </a:p>
        </p:txBody>
      </p:sp>
    </p:spTree>
    <p:extLst>
      <p:ext uri="{BB962C8B-B14F-4D97-AF65-F5344CB8AC3E}">
        <p14:creationId xmlns:p14="http://schemas.microsoft.com/office/powerpoint/2010/main" val="4148603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49D8B-0575-480A-A4E2-B05DACB365E3}"/>
              </a:ext>
            </a:extLst>
          </p:cNvPr>
          <p:cNvSpPr>
            <a:spLocks noGrp="1"/>
          </p:cNvSpPr>
          <p:nvPr>
            <p:ph type="title"/>
          </p:nvPr>
        </p:nvSpPr>
        <p:spPr/>
        <p:txBody>
          <a:bodyPr>
            <a:normAutofit/>
          </a:bodyPr>
          <a:lstStyle/>
          <a:p>
            <a:r>
              <a:rPr lang="en-US" dirty="0"/>
              <a:t>Love a Health Sciences Librarian</a:t>
            </a:r>
          </a:p>
        </p:txBody>
      </p:sp>
      <p:pic>
        <p:nvPicPr>
          <p:cNvPr id="8" name="Content Placeholder 7">
            <a:extLst>
              <a:ext uri="{FF2B5EF4-FFF2-40B4-BE49-F238E27FC236}">
                <a16:creationId xmlns:a16="http://schemas.microsoft.com/office/drawing/2014/main" id="{5CBC819F-C7A5-4B2D-9645-0D0D4995FC8D}"/>
              </a:ext>
            </a:extLst>
          </p:cNvPr>
          <p:cNvPicPr>
            <a:picLocks noGrp="1" noChangeAspect="1"/>
          </p:cNvPicPr>
          <p:nvPr>
            <p:ph sz="half" idx="1"/>
          </p:nvPr>
        </p:nvPicPr>
        <p:blipFill>
          <a:blip r:embed="rId3"/>
          <a:stretch>
            <a:fillRect/>
          </a:stretch>
        </p:blipFill>
        <p:spPr>
          <a:xfrm>
            <a:off x="3109087" y="4296146"/>
            <a:ext cx="2910713" cy="2560320"/>
          </a:xfrm>
          <a:prstGeom prst="rect">
            <a:avLst/>
          </a:prstGeom>
        </p:spPr>
      </p:pic>
      <p:sp>
        <p:nvSpPr>
          <p:cNvPr id="5" name="Content Placeholder 4">
            <a:extLst>
              <a:ext uri="{FF2B5EF4-FFF2-40B4-BE49-F238E27FC236}">
                <a16:creationId xmlns:a16="http://schemas.microsoft.com/office/drawing/2014/main" id="{5D15B1C4-DD9C-4041-95E2-541FE11C3EA4}"/>
              </a:ext>
            </a:extLst>
          </p:cNvPr>
          <p:cNvSpPr>
            <a:spLocks noGrp="1"/>
          </p:cNvSpPr>
          <p:nvPr>
            <p:ph sz="half" idx="2"/>
          </p:nvPr>
        </p:nvSpPr>
        <p:spPr>
          <a:xfrm>
            <a:off x="6172200" y="1356394"/>
            <a:ext cx="5181600" cy="5393322"/>
          </a:xfrm>
        </p:spPr>
        <p:txBody>
          <a:bodyPr>
            <a:normAutofit fontScale="62500" lnSpcReduction="20000"/>
          </a:bodyPr>
          <a:lstStyle/>
          <a:p>
            <a:endParaRPr lang="en-US" dirty="0"/>
          </a:p>
          <a:p>
            <a:r>
              <a:rPr lang="en-US" dirty="0"/>
              <a:t>Support requests for help with finding literature/clinical evidence for researchers/clinicians (when UpToDate or DynaMed fail to provide an answer)</a:t>
            </a:r>
          </a:p>
          <a:p>
            <a:r>
              <a:rPr lang="en-US" dirty="0"/>
              <a:t>Teaching information-seeking/searching skills to students, faculty, and clinical staff</a:t>
            </a:r>
          </a:p>
          <a:p>
            <a:r>
              <a:rPr lang="en-US" dirty="0"/>
              <a:t>Work with researchers on systematic reviews—role is to create a rigorous search and ensure that reporting methods meets national and international standards</a:t>
            </a:r>
          </a:p>
          <a:p>
            <a:r>
              <a:rPr lang="en-US" dirty="0"/>
              <a:t>Help researchers identify funding opportunities</a:t>
            </a:r>
          </a:p>
          <a:p>
            <a:r>
              <a:rPr lang="en-US" dirty="0"/>
              <a:t>Assist researchers with evaluating journals for their publications</a:t>
            </a:r>
          </a:p>
          <a:p>
            <a:r>
              <a:rPr lang="en-US" dirty="0"/>
              <a:t>Support requests for help with gathering impact measures for individuals and departments</a:t>
            </a:r>
          </a:p>
          <a:p>
            <a:r>
              <a:rPr lang="en-US" dirty="0"/>
              <a:t>Review Data Management Plans for faculty applying for NIH</a:t>
            </a:r>
          </a:p>
          <a:p>
            <a:r>
              <a:rPr lang="en-US" dirty="0"/>
              <a:t>…and more</a:t>
            </a:r>
          </a:p>
          <a:p>
            <a:endParaRPr lang="en-US" dirty="0"/>
          </a:p>
        </p:txBody>
      </p:sp>
      <p:pic>
        <p:nvPicPr>
          <p:cNvPr id="6" name="Picture 5">
            <a:extLst>
              <a:ext uri="{FF2B5EF4-FFF2-40B4-BE49-F238E27FC236}">
                <a16:creationId xmlns:a16="http://schemas.microsoft.com/office/drawing/2014/main" id="{5FC7E8A6-7D4E-4E1E-A302-C707886448D6}"/>
              </a:ext>
            </a:extLst>
          </p:cNvPr>
          <p:cNvPicPr>
            <a:picLocks noChangeAspect="1"/>
          </p:cNvPicPr>
          <p:nvPr/>
        </p:nvPicPr>
        <p:blipFill>
          <a:blip r:embed="rId4"/>
          <a:stretch>
            <a:fillRect/>
          </a:stretch>
        </p:blipFill>
        <p:spPr>
          <a:xfrm>
            <a:off x="685806" y="4357143"/>
            <a:ext cx="2423282" cy="2286000"/>
          </a:xfrm>
          <a:prstGeom prst="rect">
            <a:avLst/>
          </a:prstGeom>
        </p:spPr>
      </p:pic>
      <p:pic>
        <p:nvPicPr>
          <p:cNvPr id="7" name="Picture 6">
            <a:extLst>
              <a:ext uri="{FF2B5EF4-FFF2-40B4-BE49-F238E27FC236}">
                <a16:creationId xmlns:a16="http://schemas.microsoft.com/office/drawing/2014/main" id="{B1AC62BC-8F04-4A21-B32E-E65D456B63A4}"/>
              </a:ext>
            </a:extLst>
          </p:cNvPr>
          <p:cNvPicPr>
            <a:picLocks noChangeAspect="1"/>
          </p:cNvPicPr>
          <p:nvPr/>
        </p:nvPicPr>
        <p:blipFill>
          <a:blip r:embed="rId5"/>
          <a:stretch>
            <a:fillRect/>
          </a:stretch>
        </p:blipFill>
        <p:spPr>
          <a:xfrm>
            <a:off x="838208" y="1356394"/>
            <a:ext cx="5030557" cy="3017520"/>
          </a:xfrm>
          <a:prstGeom prst="rect">
            <a:avLst/>
          </a:prstGeom>
        </p:spPr>
      </p:pic>
    </p:spTree>
    <p:extLst>
      <p:ext uri="{BB962C8B-B14F-4D97-AF65-F5344CB8AC3E}">
        <p14:creationId xmlns:p14="http://schemas.microsoft.com/office/powerpoint/2010/main" val="38529618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28">
            <a:extLst>
              <a:ext uri="{FF2B5EF4-FFF2-40B4-BE49-F238E27FC236}">
                <a16:creationId xmlns:a16="http://schemas.microsoft.com/office/drawing/2014/main" id="{91F32EBA-ED97-466E-8CFA-8382584155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C031C0-B47B-443B-BFA2-0838F88C83AA}"/>
              </a:ext>
            </a:extLst>
          </p:cNvPr>
          <p:cNvSpPr>
            <a:spLocks noGrp="1"/>
          </p:cNvSpPr>
          <p:nvPr>
            <p:ph type="title"/>
          </p:nvPr>
        </p:nvSpPr>
        <p:spPr>
          <a:xfrm>
            <a:off x="965199" y="851517"/>
            <a:ext cx="5130795" cy="1461778"/>
          </a:xfrm>
        </p:spPr>
        <p:txBody>
          <a:bodyPr vert="horz" lIns="91440" tIns="45720" rIns="91440" bIns="45720" rtlCol="0" anchor="ctr">
            <a:normAutofit/>
          </a:bodyPr>
          <a:lstStyle/>
          <a:p>
            <a:r>
              <a:rPr lang="en-US" sz="4000"/>
              <a:t>Other reasons important? </a:t>
            </a:r>
          </a:p>
        </p:txBody>
      </p:sp>
      <p:sp>
        <p:nvSpPr>
          <p:cNvPr id="5" name="Text Placeholder 4">
            <a:extLst>
              <a:ext uri="{FF2B5EF4-FFF2-40B4-BE49-F238E27FC236}">
                <a16:creationId xmlns:a16="http://schemas.microsoft.com/office/drawing/2014/main" id="{8471E955-7BC1-4D7D-861C-68D02AC6CC9A}"/>
              </a:ext>
            </a:extLst>
          </p:cNvPr>
          <p:cNvSpPr>
            <a:spLocks noGrp="1"/>
          </p:cNvSpPr>
          <p:nvPr>
            <p:ph type="body" sz="half" idx="2"/>
          </p:nvPr>
        </p:nvSpPr>
        <p:spPr>
          <a:xfrm>
            <a:off x="965200" y="2470248"/>
            <a:ext cx="4048344" cy="3536236"/>
          </a:xfrm>
        </p:spPr>
        <p:txBody>
          <a:bodyPr vert="horz" lIns="91440" tIns="45720" rIns="91440" bIns="45720" rtlCol="0">
            <a:normAutofit/>
          </a:bodyPr>
          <a:lstStyle/>
          <a:p>
            <a:pPr indent="-228600">
              <a:buFont typeface="Arial" panose="020B0604020202020204" pitchFamily="34" charset="0"/>
              <a:buChar char="•"/>
            </a:pPr>
            <a:endParaRPr lang="en-US" sz="2400"/>
          </a:p>
          <a:p>
            <a:pPr indent="-228600">
              <a:buFont typeface="Arial" panose="020B0604020202020204" pitchFamily="34" charset="0"/>
              <a:buChar char="•"/>
            </a:pPr>
            <a:r>
              <a:rPr lang="en-US" sz="2400"/>
              <a:t>Do a little sleuthing before signing up</a:t>
            </a:r>
          </a:p>
          <a:p>
            <a:pPr indent="-228600">
              <a:buFont typeface="Arial" panose="020B0604020202020204" pitchFamily="34" charset="0"/>
              <a:buChar char="•"/>
            </a:pPr>
            <a:r>
              <a:rPr lang="en-US" sz="2400"/>
              <a:t>Maybe call on your favorite librarian!</a:t>
            </a:r>
          </a:p>
        </p:txBody>
      </p:sp>
      <p:pic>
        <p:nvPicPr>
          <p:cNvPr id="6" name="Content Placeholder 9" descr="A picture containing man, laptop, sitting, woman&#10;&#10;Description automatically generated">
            <a:extLst>
              <a:ext uri="{FF2B5EF4-FFF2-40B4-BE49-F238E27FC236}">
                <a16:creationId xmlns:a16="http://schemas.microsoft.com/office/drawing/2014/main" id="{DBA0DF29-7479-43F6-9AC3-CA909CF44039}"/>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21317" r="-1" b="20029"/>
          <a:stretch/>
        </p:blipFill>
        <p:spPr>
          <a:xfrm>
            <a:off x="5510369" y="851517"/>
            <a:ext cx="6184807" cy="5154967"/>
          </a:xfrm>
          <a:custGeom>
            <a:avLst/>
            <a:gdLst>
              <a:gd name="connsiteX0" fmla="*/ 343285 w 5846002"/>
              <a:gd name="connsiteY0" fmla="*/ 2953992 h 4872577"/>
              <a:gd name="connsiteX1" fmla="*/ 849063 w 5846002"/>
              <a:gd name="connsiteY1" fmla="*/ 2953992 h 4872577"/>
              <a:gd name="connsiteX2" fmla="*/ 926624 w 5846002"/>
              <a:gd name="connsiteY2" fmla="*/ 2999703 h 4872577"/>
              <a:gd name="connsiteX3" fmla="*/ 1180059 w 5846002"/>
              <a:gd name="connsiteY3" fmla="*/ 3436136 h 4872577"/>
              <a:gd name="connsiteX4" fmla="*/ 1180059 w 5846002"/>
              <a:gd name="connsiteY4" fmla="*/ 3525382 h 4872577"/>
              <a:gd name="connsiteX5" fmla="*/ 926624 w 5846002"/>
              <a:gd name="connsiteY5" fmla="*/ 3961814 h 4872577"/>
              <a:gd name="connsiteX6" fmla="*/ 849063 w 5846002"/>
              <a:gd name="connsiteY6" fmla="*/ 4007525 h 4872577"/>
              <a:gd name="connsiteX7" fmla="*/ 343285 w 5846002"/>
              <a:gd name="connsiteY7" fmla="*/ 4007525 h 4872577"/>
              <a:gd name="connsiteX8" fmla="*/ 264633 w 5846002"/>
              <a:gd name="connsiteY8" fmla="*/ 3961814 h 4872577"/>
              <a:gd name="connsiteX9" fmla="*/ 12290 w 5846002"/>
              <a:gd name="connsiteY9" fmla="*/ 3525382 h 4872577"/>
              <a:gd name="connsiteX10" fmla="*/ 12290 w 5846002"/>
              <a:gd name="connsiteY10" fmla="*/ 3436136 h 4872577"/>
              <a:gd name="connsiteX11" fmla="*/ 264633 w 5846002"/>
              <a:gd name="connsiteY11" fmla="*/ 2999703 h 4872577"/>
              <a:gd name="connsiteX12" fmla="*/ 343285 w 5846002"/>
              <a:gd name="connsiteY12" fmla="*/ 2953992 h 4872577"/>
              <a:gd name="connsiteX13" fmla="*/ 2353334 w 5846002"/>
              <a:gd name="connsiteY13" fmla="*/ 538808 h 4872577"/>
              <a:gd name="connsiteX14" fmla="*/ 2613403 w 5846002"/>
              <a:gd name="connsiteY14" fmla="*/ 538808 h 4872577"/>
              <a:gd name="connsiteX15" fmla="*/ 2643742 w 5846002"/>
              <a:gd name="connsiteY15" fmla="*/ 538808 h 4872577"/>
              <a:gd name="connsiteX16" fmla="*/ 2672692 w 5846002"/>
              <a:gd name="connsiteY16" fmla="*/ 588661 h 4872577"/>
              <a:gd name="connsiteX17" fmla="*/ 2814491 w 5846002"/>
              <a:gd name="connsiteY17" fmla="*/ 832849 h 4872577"/>
              <a:gd name="connsiteX18" fmla="*/ 2814491 w 5846002"/>
              <a:gd name="connsiteY18" fmla="*/ 969531 h 4872577"/>
              <a:gd name="connsiteX19" fmla="*/ 2426350 w 5846002"/>
              <a:gd name="connsiteY19" fmla="*/ 1637936 h 4872577"/>
              <a:gd name="connsiteX20" fmla="*/ 2307565 w 5846002"/>
              <a:gd name="connsiteY20" fmla="*/ 1707943 h 4872577"/>
              <a:gd name="connsiteX21" fmla="*/ 1532956 w 5846002"/>
              <a:gd name="connsiteY21" fmla="*/ 1707943 h 4872577"/>
              <a:gd name="connsiteX22" fmla="*/ 1496490 w 5846002"/>
              <a:gd name="connsiteY22" fmla="*/ 1703099 h 4872577"/>
              <a:gd name="connsiteX23" fmla="*/ 1471408 w 5846002"/>
              <a:gd name="connsiteY23" fmla="*/ 1692583 h 4872577"/>
              <a:gd name="connsiteX24" fmla="*/ 1486736 w 5846002"/>
              <a:gd name="connsiteY24" fmla="*/ 1666073 h 4872577"/>
              <a:gd name="connsiteX25" fmla="*/ 2029793 w 5846002"/>
              <a:gd name="connsiteY25" fmla="*/ 726844 h 4872577"/>
              <a:gd name="connsiteX26" fmla="*/ 2353334 w 5846002"/>
              <a:gd name="connsiteY26" fmla="*/ 538808 h 4872577"/>
              <a:gd name="connsiteX27" fmla="*/ 1487085 w 5846002"/>
              <a:gd name="connsiteY27" fmla="*/ 0 h 4872577"/>
              <a:gd name="connsiteX28" fmla="*/ 2360840 w 5846002"/>
              <a:gd name="connsiteY28" fmla="*/ 0 h 4872577"/>
              <a:gd name="connsiteX29" fmla="*/ 2494828 w 5846002"/>
              <a:gd name="connsiteY29" fmla="*/ 78969 h 4872577"/>
              <a:gd name="connsiteX30" fmla="*/ 2729665 w 5846002"/>
              <a:gd name="connsiteY30" fmla="*/ 483373 h 4872577"/>
              <a:gd name="connsiteX31" fmla="*/ 2756194 w 5846002"/>
              <a:gd name="connsiteY31" fmla="*/ 529058 h 4872577"/>
              <a:gd name="connsiteX32" fmla="*/ 2735320 w 5846002"/>
              <a:gd name="connsiteY32" fmla="*/ 529058 h 4872577"/>
              <a:gd name="connsiteX33" fmla="*/ 2636659 w 5846002"/>
              <a:gd name="connsiteY33" fmla="*/ 529058 h 4872577"/>
              <a:gd name="connsiteX34" fmla="*/ 2593799 w 5846002"/>
              <a:gd name="connsiteY34" fmla="*/ 455250 h 4872577"/>
              <a:gd name="connsiteX35" fmla="*/ 2430052 w 5846002"/>
              <a:gd name="connsiteY35" fmla="*/ 173267 h 4872577"/>
              <a:gd name="connsiteX36" fmla="*/ 2311267 w 5846002"/>
              <a:gd name="connsiteY36" fmla="*/ 103259 h 4872577"/>
              <a:gd name="connsiteX37" fmla="*/ 1536658 w 5846002"/>
              <a:gd name="connsiteY37" fmla="*/ 103259 h 4872577"/>
              <a:gd name="connsiteX38" fmla="*/ 1416201 w 5846002"/>
              <a:gd name="connsiteY38" fmla="*/ 173267 h 4872577"/>
              <a:gd name="connsiteX39" fmla="*/ 1029733 w 5846002"/>
              <a:gd name="connsiteY39" fmla="*/ 841671 h 4872577"/>
              <a:gd name="connsiteX40" fmla="*/ 1029733 w 5846002"/>
              <a:gd name="connsiteY40" fmla="*/ 978353 h 4872577"/>
              <a:gd name="connsiteX41" fmla="*/ 1416201 w 5846002"/>
              <a:gd name="connsiteY41" fmla="*/ 1646758 h 4872577"/>
              <a:gd name="connsiteX42" fmla="*/ 1467019 w 5846002"/>
              <a:gd name="connsiteY42" fmla="*/ 1698013 h 4872577"/>
              <a:gd name="connsiteX43" fmla="*/ 1472899 w 5846002"/>
              <a:gd name="connsiteY43" fmla="*/ 1700478 h 4872577"/>
              <a:gd name="connsiteX44" fmla="*/ 1441377 w 5846002"/>
              <a:gd name="connsiteY44" fmla="*/ 1754996 h 4872577"/>
              <a:gd name="connsiteX45" fmla="*/ 1417933 w 5846002"/>
              <a:gd name="connsiteY45" fmla="*/ 1795543 h 4872577"/>
              <a:gd name="connsiteX46" fmla="*/ 1442249 w 5846002"/>
              <a:gd name="connsiteY46" fmla="*/ 1805738 h 4872577"/>
              <a:gd name="connsiteX47" fmla="*/ 1483383 w 5846002"/>
              <a:gd name="connsiteY47" fmla="*/ 1811202 h 4872577"/>
              <a:gd name="connsiteX48" fmla="*/ 2357138 w 5846002"/>
              <a:gd name="connsiteY48" fmla="*/ 1811202 h 4872577"/>
              <a:gd name="connsiteX49" fmla="*/ 2491126 w 5846002"/>
              <a:gd name="connsiteY49" fmla="*/ 1732235 h 4872577"/>
              <a:gd name="connsiteX50" fmla="*/ 2928947 w 5846002"/>
              <a:gd name="connsiteY50" fmla="*/ 978278 h 4872577"/>
              <a:gd name="connsiteX51" fmla="*/ 2928947 w 5846002"/>
              <a:gd name="connsiteY51" fmla="*/ 824102 h 4872577"/>
              <a:gd name="connsiteX52" fmla="*/ 2784432 w 5846002"/>
              <a:gd name="connsiteY52" fmla="*/ 575238 h 4872577"/>
              <a:gd name="connsiteX53" fmla="*/ 2763277 w 5846002"/>
              <a:gd name="connsiteY53" fmla="*/ 538808 h 4872577"/>
              <a:gd name="connsiteX54" fmla="*/ 2861280 w 5846002"/>
              <a:gd name="connsiteY54" fmla="*/ 538808 h 4872577"/>
              <a:gd name="connsiteX55" fmla="*/ 4433881 w 5846002"/>
              <a:gd name="connsiteY55" fmla="*/ 538808 h 4872577"/>
              <a:gd name="connsiteX56" fmla="*/ 4752929 w 5846002"/>
              <a:gd name="connsiteY56" fmla="*/ 726844 h 4872577"/>
              <a:gd name="connsiteX57" fmla="*/ 5795449 w 5846002"/>
              <a:gd name="connsiteY57" fmla="*/ 2522134 h 4872577"/>
              <a:gd name="connsiteX58" fmla="*/ 5795449 w 5846002"/>
              <a:gd name="connsiteY58" fmla="*/ 2889251 h 4872577"/>
              <a:gd name="connsiteX59" fmla="*/ 4752929 w 5846002"/>
              <a:gd name="connsiteY59" fmla="*/ 4684542 h 4872577"/>
              <a:gd name="connsiteX60" fmla="*/ 4433881 w 5846002"/>
              <a:gd name="connsiteY60" fmla="*/ 4872577 h 4872577"/>
              <a:gd name="connsiteX61" fmla="*/ 2353334 w 5846002"/>
              <a:gd name="connsiteY61" fmla="*/ 4872577 h 4872577"/>
              <a:gd name="connsiteX62" fmla="*/ 2029793 w 5846002"/>
              <a:gd name="connsiteY62" fmla="*/ 4684542 h 4872577"/>
              <a:gd name="connsiteX63" fmla="*/ 991766 w 5846002"/>
              <a:gd name="connsiteY63" fmla="*/ 2889251 h 4872577"/>
              <a:gd name="connsiteX64" fmla="*/ 991766 w 5846002"/>
              <a:gd name="connsiteY64" fmla="*/ 2522134 h 4872577"/>
              <a:gd name="connsiteX65" fmla="*/ 1377193 w 5846002"/>
              <a:gd name="connsiteY65" fmla="*/ 1855530 h 4872577"/>
              <a:gd name="connsiteX66" fmla="*/ 1409676 w 5846002"/>
              <a:gd name="connsiteY66" fmla="*/ 1799352 h 4872577"/>
              <a:gd name="connsiteX67" fmla="*/ 1408533 w 5846002"/>
              <a:gd name="connsiteY67" fmla="*/ 1798873 h 4872577"/>
              <a:gd name="connsiteX68" fmla="*/ 1351210 w 5846002"/>
              <a:gd name="connsiteY68" fmla="*/ 1741057 h 4872577"/>
              <a:gd name="connsiteX69" fmla="*/ 915276 w 5846002"/>
              <a:gd name="connsiteY69" fmla="*/ 987100 h 4872577"/>
              <a:gd name="connsiteX70" fmla="*/ 915276 w 5846002"/>
              <a:gd name="connsiteY70" fmla="*/ 832924 h 4872577"/>
              <a:gd name="connsiteX71" fmla="*/ 1351210 w 5846002"/>
              <a:gd name="connsiteY71" fmla="*/ 78969 h 4872577"/>
              <a:gd name="connsiteX72" fmla="*/ 1487085 w 5846002"/>
              <a:gd name="connsiteY72" fmla="*/ 0 h 487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846002" h="4872577">
                <a:moveTo>
                  <a:pt x="343285" y="2953992"/>
                </a:moveTo>
                <a:cubicBezTo>
                  <a:pt x="343285" y="2953992"/>
                  <a:pt x="343285" y="2953992"/>
                  <a:pt x="849063" y="2953992"/>
                </a:cubicBezTo>
                <a:cubicBezTo>
                  <a:pt x="880743" y="2953992"/>
                  <a:pt x="911330" y="2971406"/>
                  <a:pt x="926624" y="2999703"/>
                </a:cubicBezTo>
                <a:cubicBezTo>
                  <a:pt x="926624" y="2999703"/>
                  <a:pt x="926624" y="2999703"/>
                  <a:pt x="1180059" y="3436136"/>
                </a:cubicBezTo>
                <a:cubicBezTo>
                  <a:pt x="1196445" y="3463345"/>
                  <a:pt x="1196445" y="3498172"/>
                  <a:pt x="1180059" y="3525382"/>
                </a:cubicBezTo>
                <a:cubicBezTo>
                  <a:pt x="1180059" y="3525382"/>
                  <a:pt x="1180059" y="3525382"/>
                  <a:pt x="926624" y="3961814"/>
                </a:cubicBezTo>
                <a:cubicBezTo>
                  <a:pt x="911330" y="3990111"/>
                  <a:pt x="880743" y="4007525"/>
                  <a:pt x="849063" y="4007525"/>
                </a:cubicBezTo>
                <a:cubicBezTo>
                  <a:pt x="849063" y="4007525"/>
                  <a:pt x="849063" y="4007525"/>
                  <a:pt x="343285" y="4007525"/>
                </a:cubicBezTo>
                <a:cubicBezTo>
                  <a:pt x="310513" y="4007525"/>
                  <a:pt x="281019" y="3990111"/>
                  <a:pt x="264633" y="3961814"/>
                </a:cubicBezTo>
                <a:cubicBezTo>
                  <a:pt x="264633" y="3961814"/>
                  <a:pt x="264633" y="3961814"/>
                  <a:pt x="12290" y="3525382"/>
                </a:cubicBezTo>
                <a:cubicBezTo>
                  <a:pt x="-4096" y="3498172"/>
                  <a:pt x="-4096" y="3463345"/>
                  <a:pt x="12290" y="3436136"/>
                </a:cubicBezTo>
                <a:cubicBezTo>
                  <a:pt x="12290" y="3436136"/>
                  <a:pt x="12290" y="3436136"/>
                  <a:pt x="264633" y="2999703"/>
                </a:cubicBezTo>
                <a:cubicBezTo>
                  <a:pt x="281019" y="2971406"/>
                  <a:pt x="310513" y="2953992"/>
                  <a:pt x="343285" y="2953992"/>
                </a:cubicBezTo>
                <a:close/>
                <a:moveTo>
                  <a:pt x="2353334" y="538808"/>
                </a:moveTo>
                <a:cubicBezTo>
                  <a:pt x="2353334" y="538808"/>
                  <a:pt x="2353334" y="538808"/>
                  <a:pt x="2613403" y="538808"/>
                </a:cubicBezTo>
                <a:lnTo>
                  <a:pt x="2643742" y="538808"/>
                </a:lnTo>
                <a:lnTo>
                  <a:pt x="2672692" y="588661"/>
                </a:lnTo>
                <a:cubicBezTo>
                  <a:pt x="2713002" y="658078"/>
                  <a:pt x="2759909" y="738855"/>
                  <a:pt x="2814491" y="832849"/>
                </a:cubicBezTo>
                <a:cubicBezTo>
                  <a:pt x="2839586" y="874521"/>
                  <a:pt x="2839586" y="927860"/>
                  <a:pt x="2814491" y="969531"/>
                </a:cubicBezTo>
                <a:cubicBezTo>
                  <a:pt x="2814491" y="969531"/>
                  <a:pt x="2814491" y="969531"/>
                  <a:pt x="2426350" y="1637936"/>
                </a:cubicBezTo>
                <a:cubicBezTo>
                  <a:pt x="2402927" y="1681274"/>
                  <a:pt x="2356083" y="1707943"/>
                  <a:pt x="2307565" y="1707943"/>
                </a:cubicBezTo>
                <a:cubicBezTo>
                  <a:pt x="2307565" y="1707943"/>
                  <a:pt x="2307565" y="1707943"/>
                  <a:pt x="1532956" y="1707943"/>
                </a:cubicBezTo>
                <a:cubicBezTo>
                  <a:pt x="1520409" y="1707943"/>
                  <a:pt x="1508175" y="1706276"/>
                  <a:pt x="1496490" y="1703099"/>
                </a:cubicBezTo>
                <a:lnTo>
                  <a:pt x="1471408" y="1692583"/>
                </a:lnTo>
                <a:lnTo>
                  <a:pt x="1486736" y="1666073"/>
                </a:lnTo>
                <a:cubicBezTo>
                  <a:pt x="1625328" y="1426376"/>
                  <a:pt x="1802725" y="1119564"/>
                  <a:pt x="2029793" y="726844"/>
                </a:cubicBezTo>
                <a:cubicBezTo>
                  <a:pt x="2097197" y="610441"/>
                  <a:pt x="2218525" y="538808"/>
                  <a:pt x="2353334" y="538808"/>
                </a:cubicBezTo>
                <a:close/>
                <a:moveTo>
                  <a:pt x="1487085" y="0"/>
                </a:moveTo>
                <a:cubicBezTo>
                  <a:pt x="1487085" y="0"/>
                  <a:pt x="1487085" y="0"/>
                  <a:pt x="2360840" y="0"/>
                </a:cubicBezTo>
                <a:cubicBezTo>
                  <a:pt x="2415568" y="0"/>
                  <a:pt x="2468407" y="30084"/>
                  <a:pt x="2494828" y="78969"/>
                </a:cubicBezTo>
                <a:cubicBezTo>
                  <a:pt x="2494828" y="78969"/>
                  <a:pt x="2494828" y="78969"/>
                  <a:pt x="2729665" y="483373"/>
                </a:cubicBezTo>
                <a:lnTo>
                  <a:pt x="2756194" y="529058"/>
                </a:lnTo>
                <a:lnTo>
                  <a:pt x="2735320" y="529058"/>
                </a:lnTo>
                <a:lnTo>
                  <a:pt x="2636659" y="529058"/>
                </a:lnTo>
                <a:lnTo>
                  <a:pt x="2593799" y="455250"/>
                </a:lnTo>
                <a:cubicBezTo>
                  <a:pt x="2430052" y="173267"/>
                  <a:pt x="2430052" y="173267"/>
                  <a:pt x="2430052" y="173267"/>
                </a:cubicBezTo>
                <a:cubicBezTo>
                  <a:pt x="2406629" y="129929"/>
                  <a:pt x="2359785" y="103259"/>
                  <a:pt x="2311267" y="103259"/>
                </a:cubicBezTo>
                <a:cubicBezTo>
                  <a:pt x="1536658" y="103259"/>
                  <a:pt x="1536658" y="103259"/>
                  <a:pt x="1536658" y="103259"/>
                </a:cubicBezTo>
                <a:cubicBezTo>
                  <a:pt x="1486468" y="103259"/>
                  <a:pt x="1441296" y="129929"/>
                  <a:pt x="1416201" y="173267"/>
                </a:cubicBezTo>
                <a:cubicBezTo>
                  <a:pt x="1029733" y="841671"/>
                  <a:pt x="1029733" y="841671"/>
                  <a:pt x="1029733" y="841671"/>
                </a:cubicBezTo>
                <a:cubicBezTo>
                  <a:pt x="1004637" y="883343"/>
                  <a:pt x="1004637" y="936682"/>
                  <a:pt x="1029733" y="978353"/>
                </a:cubicBezTo>
                <a:cubicBezTo>
                  <a:pt x="1416201" y="1646758"/>
                  <a:pt x="1416201" y="1646758"/>
                  <a:pt x="1416201" y="1646758"/>
                </a:cubicBezTo>
                <a:cubicBezTo>
                  <a:pt x="1428749" y="1668427"/>
                  <a:pt x="1446315" y="1685929"/>
                  <a:pt x="1467019" y="1698013"/>
                </a:cubicBezTo>
                <a:lnTo>
                  <a:pt x="1472899" y="1700478"/>
                </a:lnTo>
                <a:lnTo>
                  <a:pt x="1441377" y="1754996"/>
                </a:lnTo>
                <a:lnTo>
                  <a:pt x="1417933" y="1795543"/>
                </a:lnTo>
                <a:lnTo>
                  <a:pt x="1442249" y="1805738"/>
                </a:lnTo>
                <a:cubicBezTo>
                  <a:pt x="1455430" y="1809322"/>
                  <a:pt x="1469230" y="1811202"/>
                  <a:pt x="1483383" y="1811202"/>
                </a:cubicBezTo>
                <a:cubicBezTo>
                  <a:pt x="2357138" y="1811202"/>
                  <a:pt x="2357138" y="1811202"/>
                  <a:pt x="2357138" y="1811202"/>
                </a:cubicBezTo>
                <a:cubicBezTo>
                  <a:pt x="2411866" y="1811202"/>
                  <a:pt x="2464705" y="1781120"/>
                  <a:pt x="2491126" y="1732235"/>
                </a:cubicBezTo>
                <a:cubicBezTo>
                  <a:pt x="2928947" y="978278"/>
                  <a:pt x="2928947" y="978278"/>
                  <a:pt x="2928947" y="978278"/>
                </a:cubicBezTo>
                <a:cubicBezTo>
                  <a:pt x="2957254" y="931274"/>
                  <a:pt x="2957254" y="871108"/>
                  <a:pt x="2928947" y="824102"/>
                </a:cubicBezTo>
                <a:cubicBezTo>
                  <a:pt x="2874220" y="729858"/>
                  <a:pt x="2826333" y="647394"/>
                  <a:pt x="2784432" y="575238"/>
                </a:cubicBezTo>
                <a:lnTo>
                  <a:pt x="2763277" y="538808"/>
                </a:lnTo>
                <a:lnTo>
                  <a:pt x="2861280" y="538808"/>
                </a:lnTo>
                <a:cubicBezTo>
                  <a:pt x="3166048" y="538808"/>
                  <a:pt x="3653676" y="538808"/>
                  <a:pt x="4433881" y="538808"/>
                </a:cubicBezTo>
                <a:cubicBezTo>
                  <a:pt x="4564197" y="538808"/>
                  <a:pt x="4690018" y="610441"/>
                  <a:pt x="4752929" y="726844"/>
                </a:cubicBezTo>
                <a:cubicBezTo>
                  <a:pt x="4752929" y="726844"/>
                  <a:pt x="4752929" y="726844"/>
                  <a:pt x="5795449" y="2522134"/>
                </a:cubicBezTo>
                <a:cubicBezTo>
                  <a:pt x="5862854" y="2634060"/>
                  <a:pt x="5862854" y="2777325"/>
                  <a:pt x="5795449" y="2889251"/>
                </a:cubicBezTo>
                <a:cubicBezTo>
                  <a:pt x="5795449" y="2889251"/>
                  <a:pt x="5795449" y="2889251"/>
                  <a:pt x="4752929" y="4684542"/>
                </a:cubicBezTo>
                <a:cubicBezTo>
                  <a:pt x="4690018" y="4800945"/>
                  <a:pt x="4564197" y="4872577"/>
                  <a:pt x="4433881" y="4872577"/>
                </a:cubicBezTo>
                <a:cubicBezTo>
                  <a:pt x="4433881" y="4872577"/>
                  <a:pt x="4433881" y="4872577"/>
                  <a:pt x="2353334" y="4872577"/>
                </a:cubicBezTo>
                <a:cubicBezTo>
                  <a:pt x="2218525" y="4872577"/>
                  <a:pt x="2097197" y="4800945"/>
                  <a:pt x="2029793" y="4684542"/>
                </a:cubicBezTo>
                <a:cubicBezTo>
                  <a:pt x="2029793" y="4684542"/>
                  <a:pt x="2029793" y="4684542"/>
                  <a:pt x="991766" y="2889251"/>
                </a:cubicBezTo>
                <a:cubicBezTo>
                  <a:pt x="924361" y="2777325"/>
                  <a:pt x="924361" y="2634060"/>
                  <a:pt x="991766" y="2522134"/>
                </a:cubicBezTo>
                <a:cubicBezTo>
                  <a:pt x="991766" y="2522134"/>
                  <a:pt x="991766" y="2522134"/>
                  <a:pt x="1377193" y="1855530"/>
                </a:cubicBezTo>
                <a:lnTo>
                  <a:pt x="1409676" y="1799352"/>
                </a:lnTo>
                <a:lnTo>
                  <a:pt x="1408533" y="1798873"/>
                </a:lnTo>
                <a:cubicBezTo>
                  <a:pt x="1385179" y="1785241"/>
                  <a:pt x="1365364" y="1765500"/>
                  <a:pt x="1351210" y="1741057"/>
                </a:cubicBezTo>
                <a:cubicBezTo>
                  <a:pt x="1351210" y="1741057"/>
                  <a:pt x="1351210" y="1741057"/>
                  <a:pt x="915276" y="987100"/>
                </a:cubicBezTo>
                <a:cubicBezTo>
                  <a:pt x="886968" y="940096"/>
                  <a:pt x="886968" y="879930"/>
                  <a:pt x="915276" y="832924"/>
                </a:cubicBezTo>
                <a:cubicBezTo>
                  <a:pt x="915276" y="832924"/>
                  <a:pt x="915276" y="832924"/>
                  <a:pt x="1351210" y="78969"/>
                </a:cubicBezTo>
                <a:cubicBezTo>
                  <a:pt x="1379517" y="30084"/>
                  <a:pt x="1430471" y="0"/>
                  <a:pt x="1487085" y="0"/>
                </a:cubicBezTo>
                <a:close/>
              </a:path>
            </a:pathLst>
          </a:custGeom>
        </p:spPr>
      </p:pic>
    </p:spTree>
    <p:extLst>
      <p:ext uri="{BB962C8B-B14F-4D97-AF65-F5344CB8AC3E}">
        <p14:creationId xmlns:p14="http://schemas.microsoft.com/office/powerpoint/2010/main" val="17654392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49E8F-5F04-48E6-ABFE-83E149F4FCDA}"/>
              </a:ext>
            </a:extLst>
          </p:cNvPr>
          <p:cNvSpPr>
            <a:spLocks noGrp="1"/>
          </p:cNvSpPr>
          <p:nvPr>
            <p:ph type="title"/>
          </p:nvPr>
        </p:nvSpPr>
        <p:spPr/>
        <p:txBody>
          <a:bodyPr/>
          <a:lstStyle/>
          <a:p>
            <a:pPr algn="ctr"/>
            <a:r>
              <a:rPr lang="en-US" dirty="0"/>
              <a:t>Like predatory journals, predatory conferences often:</a:t>
            </a:r>
          </a:p>
        </p:txBody>
      </p:sp>
      <p:sp>
        <p:nvSpPr>
          <p:cNvPr id="3" name="Content Placeholder 2">
            <a:extLst>
              <a:ext uri="{FF2B5EF4-FFF2-40B4-BE49-F238E27FC236}">
                <a16:creationId xmlns:a16="http://schemas.microsoft.com/office/drawing/2014/main" id="{A4CB1F02-FDF7-4FCB-BDBA-7041D54F78FC}"/>
              </a:ext>
            </a:extLst>
          </p:cNvPr>
          <p:cNvSpPr>
            <a:spLocks noGrp="1"/>
          </p:cNvSpPr>
          <p:nvPr>
            <p:ph idx="1"/>
          </p:nvPr>
        </p:nvSpPr>
        <p:spPr/>
        <p:txBody>
          <a:bodyPr>
            <a:normAutofit/>
          </a:bodyPr>
          <a:lstStyle/>
          <a:p>
            <a:r>
              <a:rPr lang="en-US" dirty="0"/>
              <a:t>Aggressively </a:t>
            </a:r>
            <a:r>
              <a:rPr lang="en-US" b="1" dirty="0"/>
              <a:t>solicit</a:t>
            </a:r>
          </a:p>
          <a:p>
            <a:r>
              <a:rPr lang="en-US" dirty="0"/>
              <a:t>Have an unreasonable aim and scope</a:t>
            </a:r>
          </a:p>
          <a:p>
            <a:r>
              <a:rPr lang="en-US" dirty="0"/>
              <a:t>Misrepresent affiliations </a:t>
            </a:r>
          </a:p>
          <a:p>
            <a:r>
              <a:rPr lang="en-US" dirty="0"/>
              <a:t>Have inadequate or no review process </a:t>
            </a:r>
          </a:p>
          <a:p>
            <a:r>
              <a:rPr lang="en-US" dirty="0"/>
              <a:t>Charge high fees</a:t>
            </a:r>
          </a:p>
          <a:p>
            <a:endParaRPr lang="en-US" dirty="0"/>
          </a:p>
        </p:txBody>
      </p:sp>
      <p:pic>
        <p:nvPicPr>
          <p:cNvPr id="10" name="Picture 9">
            <a:extLst>
              <a:ext uri="{FF2B5EF4-FFF2-40B4-BE49-F238E27FC236}">
                <a16:creationId xmlns:a16="http://schemas.microsoft.com/office/drawing/2014/main" id="{251532B1-7CED-488A-BC5A-3D86AA514C2E}"/>
              </a:ext>
            </a:extLst>
          </p:cNvPr>
          <p:cNvPicPr>
            <a:picLocks noChangeAspect="1"/>
          </p:cNvPicPr>
          <p:nvPr/>
        </p:nvPicPr>
        <p:blipFill>
          <a:blip r:embed="rId3"/>
          <a:stretch>
            <a:fillRect/>
          </a:stretch>
        </p:blipFill>
        <p:spPr>
          <a:xfrm>
            <a:off x="230716" y="2188029"/>
            <a:ext cx="4952472" cy="4212771"/>
          </a:xfrm>
          <a:prstGeom prst="rect">
            <a:avLst/>
          </a:prstGeom>
        </p:spPr>
      </p:pic>
      <p:sp>
        <p:nvSpPr>
          <p:cNvPr id="11" name="TextBox 10">
            <a:extLst>
              <a:ext uri="{FF2B5EF4-FFF2-40B4-BE49-F238E27FC236}">
                <a16:creationId xmlns:a16="http://schemas.microsoft.com/office/drawing/2014/main" id="{4C6275D3-01EB-4F54-84D4-F7FB0D50C852}"/>
              </a:ext>
            </a:extLst>
          </p:cNvPr>
          <p:cNvSpPr txBox="1"/>
          <p:nvPr/>
        </p:nvSpPr>
        <p:spPr>
          <a:xfrm>
            <a:off x="5489370" y="6293922"/>
            <a:ext cx="6172200" cy="369332"/>
          </a:xfrm>
          <a:prstGeom prst="rect">
            <a:avLst/>
          </a:prstGeom>
          <a:noFill/>
        </p:spPr>
        <p:txBody>
          <a:bodyPr wrap="square" rtlCol="0">
            <a:spAutoFit/>
          </a:bodyPr>
          <a:lstStyle/>
          <a:p>
            <a:r>
              <a:rPr lang="en-US">
                <a:hlinkClick r:id="rId4"/>
              </a:rPr>
              <a:t>https://www.flickr.com/photos/nasacommons/33512444548/</a:t>
            </a:r>
            <a:r>
              <a:rPr lang="en-US"/>
              <a:t> </a:t>
            </a:r>
            <a:endParaRPr lang="en-US" dirty="0"/>
          </a:p>
        </p:txBody>
      </p:sp>
    </p:spTree>
    <p:extLst>
      <p:ext uri="{BB962C8B-B14F-4D97-AF65-F5344CB8AC3E}">
        <p14:creationId xmlns:p14="http://schemas.microsoft.com/office/powerpoint/2010/main" val="39317252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7A03DB8-EABB-4B38-96F6-1E4C1CC9A6BF}"/>
              </a:ext>
            </a:extLst>
          </p:cNvPr>
          <p:cNvSpPr>
            <a:spLocks noGrp="1"/>
          </p:cNvSpPr>
          <p:nvPr>
            <p:ph type="title"/>
          </p:nvPr>
        </p:nvSpPr>
        <p:spPr>
          <a:xfrm>
            <a:off x="190006" y="457200"/>
            <a:ext cx="4582020" cy="1525980"/>
          </a:xfrm>
        </p:spPr>
        <p:txBody>
          <a:bodyPr>
            <a:normAutofit/>
          </a:bodyPr>
          <a:lstStyle/>
          <a:p>
            <a:pPr algn="ctr"/>
            <a:r>
              <a:rPr lang="en-US" dirty="0"/>
              <a:t>Unlike journals, however, conferences can’t be verified through:</a:t>
            </a:r>
          </a:p>
        </p:txBody>
      </p:sp>
      <p:sp>
        <p:nvSpPr>
          <p:cNvPr id="6" name="Content Placeholder 5">
            <a:extLst>
              <a:ext uri="{FF2B5EF4-FFF2-40B4-BE49-F238E27FC236}">
                <a16:creationId xmlns:a16="http://schemas.microsoft.com/office/drawing/2014/main" id="{49DDA574-1868-431B-A563-713460192751}"/>
              </a:ext>
            </a:extLst>
          </p:cNvPr>
          <p:cNvSpPr>
            <a:spLocks noGrp="1"/>
          </p:cNvSpPr>
          <p:nvPr>
            <p:ph idx="1"/>
          </p:nvPr>
        </p:nvSpPr>
        <p:spPr>
          <a:xfrm>
            <a:off x="5183188" y="1975242"/>
            <a:ext cx="6172200" cy="3885808"/>
          </a:xfrm>
        </p:spPr>
        <p:txBody>
          <a:bodyPr/>
          <a:lstStyle/>
          <a:p>
            <a:r>
              <a:rPr lang="en-US" dirty="0"/>
              <a:t>Trustworthy databases or indexes </a:t>
            </a:r>
          </a:p>
          <a:p>
            <a:r>
              <a:rPr lang="en-US" dirty="0"/>
              <a:t>Respected lists of offenders</a:t>
            </a:r>
          </a:p>
          <a:p>
            <a:r>
              <a:rPr lang="en-US" dirty="0"/>
              <a:t>Impact factors</a:t>
            </a:r>
          </a:p>
          <a:p>
            <a:r>
              <a:rPr lang="en-US" dirty="0"/>
              <a:t>Reputation of the publisher (in most cases)</a:t>
            </a:r>
          </a:p>
          <a:p>
            <a:endParaRPr lang="en-US" dirty="0"/>
          </a:p>
        </p:txBody>
      </p:sp>
      <p:pic>
        <p:nvPicPr>
          <p:cNvPr id="9" name="Picture 8">
            <a:extLst>
              <a:ext uri="{FF2B5EF4-FFF2-40B4-BE49-F238E27FC236}">
                <a16:creationId xmlns:a16="http://schemas.microsoft.com/office/drawing/2014/main" id="{D369664D-B503-42E3-9618-13CCA003C09C}"/>
              </a:ext>
            </a:extLst>
          </p:cNvPr>
          <p:cNvPicPr>
            <a:picLocks noChangeAspect="1"/>
          </p:cNvPicPr>
          <p:nvPr/>
        </p:nvPicPr>
        <p:blipFill>
          <a:blip r:embed="rId3"/>
          <a:stretch>
            <a:fillRect/>
          </a:stretch>
        </p:blipFill>
        <p:spPr>
          <a:xfrm>
            <a:off x="625435" y="2148550"/>
            <a:ext cx="4043006" cy="4371901"/>
          </a:xfrm>
          <a:prstGeom prst="rect">
            <a:avLst/>
          </a:prstGeom>
        </p:spPr>
      </p:pic>
      <p:sp>
        <p:nvSpPr>
          <p:cNvPr id="11" name="TextBox 10">
            <a:extLst>
              <a:ext uri="{FF2B5EF4-FFF2-40B4-BE49-F238E27FC236}">
                <a16:creationId xmlns:a16="http://schemas.microsoft.com/office/drawing/2014/main" id="{954975E9-DA06-4746-B75C-44EF7016FFD8}"/>
              </a:ext>
            </a:extLst>
          </p:cNvPr>
          <p:cNvSpPr txBox="1"/>
          <p:nvPr/>
        </p:nvSpPr>
        <p:spPr>
          <a:xfrm>
            <a:off x="5394365" y="5997040"/>
            <a:ext cx="6172200" cy="646331"/>
          </a:xfrm>
          <a:prstGeom prst="rect">
            <a:avLst/>
          </a:prstGeom>
          <a:noFill/>
        </p:spPr>
        <p:txBody>
          <a:bodyPr wrap="square" rtlCol="0">
            <a:spAutoFit/>
          </a:bodyPr>
          <a:lstStyle/>
          <a:p>
            <a:r>
              <a:rPr lang="en-US" dirty="0">
                <a:hlinkClick r:id="rId4"/>
              </a:rPr>
              <a:t>https://www.flickr.com/photos/nasacommons/42474045021/in/photostream/</a:t>
            </a:r>
            <a:r>
              <a:rPr lang="en-US" dirty="0"/>
              <a:t> </a:t>
            </a:r>
          </a:p>
        </p:txBody>
      </p:sp>
    </p:spTree>
    <p:extLst>
      <p:ext uri="{BB962C8B-B14F-4D97-AF65-F5344CB8AC3E}">
        <p14:creationId xmlns:p14="http://schemas.microsoft.com/office/powerpoint/2010/main" val="14170462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9A465-12AC-4A2D-99FF-BA7D7D67677E}"/>
              </a:ext>
            </a:extLst>
          </p:cNvPr>
          <p:cNvSpPr>
            <a:spLocks noGrp="1"/>
          </p:cNvSpPr>
          <p:nvPr>
            <p:ph type="title"/>
          </p:nvPr>
        </p:nvSpPr>
        <p:spPr>
          <a:xfrm>
            <a:off x="839788" y="457200"/>
            <a:ext cx="3932237" cy="1050587"/>
          </a:xfrm>
        </p:spPr>
        <p:txBody>
          <a:bodyPr>
            <a:normAutofit fontScale="90000"/>
          </a:bodyPr>
          <a:lstStyle/>
          <a:p>
            <a:pPr algn="ctr"/>
            <a:r>
              <a:rPr lang="en-US" dirty="0"/>
              <a:t>And of specific concern with conferences: </a:t>
            </a:r>
          </a:p>
        </p:txBody>
      </p:sp>
      <p:sp>
        <p:nvSpPr>
          <p:cNvPr id="3" name="Content Placeholder 2">
            <a:extLst>
              <a:ext uri="{FF2B5EF4-FFF2-40B4-BE49-F238E27FC236}">
                <a16:creationId xmlns:a16="http://schemas.microsoft.com/office/drawing/2014/main" id="{D4BE651D-129B-4D18-AC70-213603EC1C16}"/>
              </a:ext>
            </a:extLst>
          </p:cNvPr>
          <p:cNvSpPr>
            <a:spLocks noGrp="1"/>
          </p:cNvSpPr>
          <p:nvPr>
            <p:ph idx="1"/>
          </p:nvPr>
        </p:nvSpPr>
        <p:spPr>
          <a:xfrm>
            <a:off x="5183188" y="2344366"/>
            <a:ext cx="6172200" cy="3516684"/>
          </a:xfrm>
        </p:spPr>
        <p:txBody>
          <a:bodyPr/>
          <a:lstStyle/>
          <a:p>
            <a:r>
              <a:rPr lang="en-US" dirty="0"/>
              <a:t>Abstract/proceedings publication</a:t>
            </a:r>
          </a:p>
          <a:p>
            <a:r>
              <a:rPr lang="en-US" dirty="0"/>
              <a:t>Continuing education credits</a:t>
            </a:r>
          </a:p>
          <a:p>
            <a:r>
              <a:rPr lang="en-US" dirty="0"/>
              <a:t>Human connections</a:t>
            </a:r>
          </a:p>
        </p:txBody>
      </p:sp>
      <p:pic>
        <p:nvPicPr>
          <p:cNvPr id="8" name="Picture 7">
            <a:extLst>
              <a:ext uri="{FF2B5EF4-FFF2-40B4-BE49-F238E27FC236}">
                <a16:creationId xmlns:a16="http://schemas.microsoft.com/office/drawing/2014/main" id="{D102A613-B5FF-432F-B015-8CD2635726A7}"/>
              </a:ext>
            </a:extLst>
          </p:cNvPr>
          <p:cNvPicPr>
            <a:picLocks noChangeAspect="1"/>
          </p:cNvPicPr>
          <p:nvPr/>
        </p:nvPicPr>
        <p:blipFill>
          <a:blip r:embed="rId3"/>
          <a:stretch>
            <a:fillRect/>
          </a:stretch>
        </p:blipFill>
        <p:spPr>
          <a:xfrm>
            <a:off x="591872" y="1716932"/>
            <a:ext cx="4428067" cy="4476462"/>
          </a:xfrm>
          <a:prstGeom prst="rect">
            <a:avLst/>
          </a:prstGeom>
        </p:spPr>
      </p:pic>
      <p:sp>
        <p:nvSpPr>
          <p:cNvPr id="9" name="TextBox 8">
            <a:extLst>
              <a:ext uri="{FF2B5EF4-FFF2-40B4-BE49-F238E27FC236}">
                <a16:creationId xmlns:a16="http://schemas.microsoft.com/office/drawing/2014/main" id="{3BA40831-A88A-43C7-9EF9-03E3509B3843}"/>
              </a:ext>
            </a:extLst>
          </p:cNvPr>
          <p:cNvSpPr txBox="1"/>
          <p:nvPr/>
        </p:nvSpPr>
        <p:spPr>
          <a:xfrm>
            <a:off x="5640779" y="5984406"/>
            <a:ext cx="5714609" cy="646331"/>
          </a:xfrm>
          <a:prstGeom prst="rect">
            <a:avLst/>
          </a:prstGeom>
          <a:noFill/>
        </p:spPr>
        <p:txBody>
          <a:bodyPr wrap="square" rtlCol="0">
            <a:spAutoFit/>
          </a:bodyPr>
          <a:lstStyle/>
          <a:p>
            <a:r>
              <a:rPr lang="en-US" dirty="0">
                <a:hlinkClick r:id="rId4"/>
              </a:rPr>
              <a:t>https://www.flickr.com/photos/nasacommons/7678546866/in/photostream/</a:t>
            </a:r>
            <a:r>
              <a:rPr lang="en-US" dirty="0"/>
              <a:t> </a:t>
            </a:r>
          </a:p>
        </p:txBody>
      </p:sp>
    </p:spTree>
    <p:extLst>
      <p:ext uri="{BB962C8B-B14F-4D97-AF65-F5344CB8AC3E}">
        <p14:creationId xmlns:p14="http://schemas.microsoft.com/office/powerpoint/2010/main" val="21218110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4E45C16-193A-4B18-AEF2-5B1F2FEC2877}"/>
              </a:ext>
            </a:extLst>
          </p:cNvPr>
          <p:cNvSpPr>
            <a:spLocks noGrp="1"/>
          </p:cNvSpPr>
          <p:nvPr>
            <p:ph type="title"/>
          </p:nvPr>
        </p:nvSpPr>
        <p:spPr>
          <a:xfrm>
            <a:off x="526073" y="4756638"/>
            <a:ext cx="11139854" cy="930447"/>
          </a:xfrm>
        </p:spPr>
        <p:txBody>
          <a:bodyPr vert="horz" lIns="91440" tIns="45720" rIns="91440" bIns="45720" rtlCol="0" anchor="b">
            <a:normAutofit/>
          </a:bodyPr>
          <a:lstStyle/>
          <a:p>
            <a:pPr algn="ctr"/>
            <a:r>
              <a:rPr lang="en-US" sz="5400" kern="1200" dirty="0">
                <a:solidFill>
                  <a:srgbClr val="FFFFFF"/>
                </a:solidFill>
                <a:latin typeface="+mj-lt"/>
                <a:ea typeface="+mj-ea"/>
                <a:cs typeface="+mj-cs"/>
              </a:rPr>
              <a:t>Criteria for Quality in Conferences</a:t>
            </a:r>
          </a:p>
        </p:txBody>
      </p:sp>
      <p:sp>
        <p:nvSpPr>
          <p:cNvPr id="4" name="Text Placeholder 3">
            <a:extLst>
              <a:ext uri="{FF2B5EF4-FFF2-40B4-BE49-F238E27FC236}">
                <a16:creationId xmlns:a16="http://schemas.microsoft.com/office/drawing/2014/main" id="{4AF01218-69FB-49A5-86A9-767B0BCED8A6}"/>
              </a:ext>
            </a:extLst>
          </p:cNvPr>
          <p:cNvSpPr>
            <a:spLocks noGrp="1"/>
          </p:cNvSpPr>
          <p:nvPr>
            <p:ph type="body" idx="1"/>
          </p:nvPr>
        </p:nvSpPr>
        <p:spPr>
          <a:xfrm>
            <a:off x="1524000" y="5815698"/>
            <a:ext cx="9144000" cy="420001"/>
          </a:xfrm>
        </p:spPr>
        <p:txBody>
          <a:bodyPr vert="horz" lIns="91440" tIns="45720" rIns="91440" bIns="45720" rtlCol="0">
            <a:normAutofit/>
          </a:bodyPr>
          <a:lstStyle/>
          <a:p>
            <a:pPr algn="ctr"/>
            <a:endParaRPr lang="en-US" sz="2000" kern="1200">
              <a:solidFill>
                <a:srgbClr val="E7E6E6"/>
              </a:solidFill>
              <a:latin typeface="+mn-lt"/>
              <a:ea typeface="+mn-ea"/>
              <a:cs typeface="+mn-cs"/>
            </a:endParaRPr>
          </a:p>
        </p:txBody>
      </p:sp>
      <p:pic>
        <p:nvPicPr>
          <p:cNvPr id="8" name="Graphic 7" descr="Checkmark">
            <a:extLst>
              <a:ext uri="{FF2B5EF4-FFF2-40B4-BE49-F238E27FC236}">
                <a16:creationId xmlns:a16="http://schemas.microsoft.com/office/drawing/2014/main" id="{0E618A26-517C-447C-9492-9DBD60C0E25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69632" y="307731"/>
            <a:ext cx="3997637" cy="3997637"/>
          </a:xfrm>
          <a:prstGeom prst="rect">
            <a:avLst/>
          </a:prstGeom>
        </p:spPr>
      </p:pic>
      <p:cxnSp>
        <p:nvCxnSpPr>
          <p:cNvPr id="13" name="Straight Connector 12">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47112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5" name="Freeform: Shape 84">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7" name="Freeform: Shape 86">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841248" y="5529884"/>
            <a:ext cx="5802656" cy="1096331"/>
          </a:xfrm>
        </p:spPr>
        <p:txBody>
          <a:bodyPr>
            <a:normAutofit/>
          </a:bodyPr>
          <a:lstStyle/>
          <a:p>
            <a:r>
              <a:rPr lang="en-US" sz="4000" dirty="0">
                <a:solidFill>
                  <a:srgbClr val="303030"/>
                </a:solidFill>
              </a:rPr>
              <a:t>1. Solicitations</a:t>
            </a:r>
          </a:p>
        </p:txBody>
      </p:sp>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8273143" y="601315"/>
            <a:ext cx="3269613" cy="4384342"/>
          </a:xfrm>
        </p:spPr>
        <p:txBody>
          <a:bodyPr anchor="ctr">
            <a:normAutofit/>
          </a:bodyPr>
          <a:lstStyle/>
          <a:p>
            <a:pPr marL="457200" lvl="1" indent="0">
              <a:buNone/>
            </a:pPr>
            <a:endParaRPr lang="en-US" sz="2000" dirty="0"/>
          </a:p>
          <a:p>
            <a:pPr lvl="1"/>
            <a:endParaRPr lang="en-US" sz="2000" dirty="0"/>
          </a:p>
        </p:txBody>
      </p:sp>
      <p:pic>
        <p:nvPicPr>
          <p:cNvPr id="11" name="Picture 10">
            <a:extLst>
              <a:ext uri="{FF2B5EF4-FFF2-40B4-BE49-F238E27FC236}">
                <a16:creationId xmlns:a16="http://schemas.microsoft.com/office/drawing/2014/main" id="{65C02AED-A74C-4C9C-8B71-8CEABE9716B6}"/>
              </a:ext>
            </a:extLst>
          </p:cNvPr>
          <p:cNvPicPr>
            <a:picLocks noChangeAspect="1"/>
          </p:cNvPicPr>
          <p:nvPr/>
        </p:nvPicPr>
        <p:blipFill rotWithShape="1">
          <a:blip r:embed="rId3"/>
          <a:srcRect l="12585" r="9222" b="4"/>
          <a:stretch/>
        </p:blipFill>
        <p:spPr>
          <a:xfrm>
            <a:off x="0" y="0"/>
            <a:ext cx="4210963" cy="5331293"/>
          </a:xfrm>
          <a:prstGeom prst="rect">
            <a:avLst/>
          </a:prstGeom>
        </p:spPr>
      </p:pic>
      <p:sp>
        <p:nvSpPr>
          <p:cNvPr id="3" name="Rectangle 2">
            <a:extLst>
              <a:ext uri="{FF2B5EF4-FFF2-40B4-BE49-F238E27FC236}">
                <a16:creationId xmlns:a16="http://schemas.microsoft.com/office/drawing/2014/main" id="{D9F4950E-6D99-4AE7-91D1-775AEDA1DA72}"/>
              </a:ext>
            </a:extLst>
          </p:cNvPr>
          <p:cNvSpPr/>
          <p:nvPr/>
        </p:nvSpPr>
        <p:spPr>
          <a:xfrm>
            <a:off x="4967795" y="4700363"/>
            <a:ext cx="6096000" cy="646331"/>
          </a:xfrm>
          <a:prstGeom prst="rect">
            <a:avLst/>
          </a:prstGeom>
        </p:spPr>
        <p:txBody>
          <a:bodyPr>
            <a:spAutoFit/>
          </a:bodyPr>
          <a:lstStyle/>
          <a:p>
            <a:pPr>
              <a:spcAft>
                <a:spcPts val="600"/>
              </a:spcAft>
            </a:pPr>
            <a:r>
              <a:rPr lang="en-US" dirty="0"/>
              <a:t>https://www.flickr.com/photos/nasacommons/7584827568/in/photostream/</a:t>
            </a:r>
          </a:p>
        </p:txBody>
      </p:sp>
      <p:sp>
        <p:nvSpPr>
          <p:cNvPr id="7" name="Rectangle 6">
            <a:extLst>
              <a:ext uri="{FF2B5EF4-FFF2-40B4-BE49-F238E27FC236}">
                <a16:creationId xmlns:a16="http://schemas.microsoft.com/office/drawing/2014/main" id="{4C757BDD-4A08-46C7-B98B-9F6E3007E527}"/>
              </a:ext>
            </a:extLst>
          </p:cNvPr>
          <p:cNvSpPr/>
          <p:nvPr/>
        </p:nvSpPr>
        <p:spPr>
          <a:xfrm>
            <a:off x="5564221" y="864296"/>
            <a:ext cx="5282119" cy="1323439"/>
          </a:xfrm>
          <a:prstGeom prst="rect">
            <a:avLst/>
          </a:prstGeom>
        </p:spPr>
        <p:txBody>
          <a:bodyPr wrap="square">
            <a:spAutoFit/>
          </a:bodyPr>
          <a:lstStyle/>
          <a:p>
            <a:pPr marL="742950" lvl="1" indent="-285750">
              <a:buFont typeface="Arial" panose="020B0604020202020204" pitchFamily="34" charset="0"/>
              <a:buChar char="•"/>
            </a:pPr>
            <a:r>
              <a:rPr lang="en-US" sz="2000" dirty="0"/>
              <a:t>Did you learn of this conference through unsolicited email?</a:t>
            </a:r>
          </a:p>
          <a:p>
            <a:pPr marL="742950" lvl="1" indent="-285750">
              <a:buFont typeface="Arial" panose="020B0604020202020204" pitchFamily="34" charset="0"/>
              <a:buChar char="•"/>
            </a:pPr>
            <a:r>
              <a:rPr lang="en-US" sz="2000" dirty="0"/>
              <a:t>Did the email give you </a:t>
            </a:r>
            <a:r>
              <a:rPr lang="en-US" sz="2000" i="1" dirty="0"/>
              <a:t>any</a:t>
            </a:r>
            <a:r>
              <a:rPr lang="en-US" sz="2000" dirty="0"/>
              <a:t> reasons to be a little suspicious? </a:t>
            </a:r>
          </a:p>
        </p:txBody>
      </p:sp>
    </p:spTree>
    <p:extLst>
      <p:ext uri="{BB962C8B-B14F-4D97-AF65-F5344CB8AC3E}">
        <p14:creationId xmlns:p14="http://schemas.microsoft.com/office/powerpoint/2010/main" val="21229414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5" name="Freeform: Shape 84">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7" name="Freeform: Shape 86">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841248" y="5529884"/>
            <a:ext cx="5802656" cy="1096331"/>
          </a:xfrm>
        </p:spPr>
        <p:txBody>
          <a:bodyPr>
            <a:normAutofit/>
          </a:bodyPr>
          <a:lstStyle/>
          <a:p>
            <a:r>
              <a:rPr lang="en-US" sz="4000" dirty="0">
                <a:solidFill>
                  <a:srgbClr val="303030"/>
                </a:solidFill>
              </a:rPr>
              <a:t>2. Aim and Scope</a:t>
            </a:r>
          </a:p>
        </p:txBody>
      </p:sp>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8273143" y="601315"/>
            <a:ext cx="3269613" cy="4384342"/>
          </a:xfrm>
        </p:spPr>
        <p:txBody>
          <a:bodyPr anchor="ctr">
            <a:normAutofit/>
          </a:bodyPr>
          <a:lstStyle/>
          <a:p>
            <a:pPr lvl="1"/>
            <a:r>
              <a:rPr lang="en-US" sz="2000" dirty="0">
                <a:solidFill>
                  <a:srgbClr val="000000"/>
                </a:solidFill>
              </a:rPr>
              <a:t>Do the aim and scope seem reasonable?</a:t>
            </a:r>
          </a:p>
          <a:p>
            <a:pPr lvl="1"/>
            <a:r>
              <a:rPr lang="en-US" sz="2000" dirty="0">
                <a:solidFill>
                  <a:srgbClr val="000000"/>
                </a:solidFill>
              </a:rPr>
              <a:t>Are the aim and scope within your area of interest?</a:t>
            </a:r>
          </a:p>
          <a:p>
            <a:pPr marL="457200" lvl="1" indent="0">
              <a:buNone/>
            </a:pPr>
            <a:endParaRPr lang="en-US" sz="2000" dirty="0"/>
          </a:p>
          <a:p>
            <a:pPr lvl="1"/>
            <a:endParaRPr lang="en-US" sz="2000" dirty="0"/>
          </a:p>
        </p:txBody>
      </p:sp>
      <p:pic>
        <p:nvPicPr>
          <p:cNvPr id="7" name="Picture 6">
            <a:extLst>
              <a:ext uri="{FF2B5EF4-FFF2-40B4-BE49-F238E27FC236}">
                <a16:creationId xmlns:a16="http://schemas.microsoft.com/office/drawing/2014/main" id="{0B8D2AAA-D072-4BB6-9D07-973A2B24B5CA}"/>
              </a:ext>
            </a:extLst>
          </p:cNvPr>
          <p:cNvPicPr>
            <a:picLocks noChangeAspect="1"/>
          </p:cNvPicPr>
          <p:nvPr/>
        </p:nvPicPr>
        <p:blipFill>
          <a:blip r:embed="rId3"/>
          <a:stretch>
            <a:fillRect/>
          </a:stretch>
        </p:blipFill>
        <p:spPr>
          <a:xfrm>
            <a:off x="0" y="0"/>
            <a:ext cx="7640664" cy="5336863"/>
          </a:xfrm>
          <a:prstGeom prst="rect">
            <a:avLst/>
          </a:prstGeom>
        </p:spPr>
      </p:pic>
      <p:sp>
        <p:nvSpPr>
          <p:cNvPr id="8" name="Rectangle 7">
            <a:extLst>
              <a:ext uri="{FF2B5EF4-FFF2-40B4-BE49-F238E27FC236}">
                <a16:creationId xmlns:a16="http://schemas.microsoft.com/office/drawing/2014/main" id="{AE6AA9FF-83DF-4471-BF4D-CC24B2999FC0}"/>
              </a:ext>
            </a:extLst>
          </p:cNvPr>
          <p:cNvSpPr/>
          <p:nvPr/>
        </p:nvSpPr>
        <p:spPr>
          <a:xfrm>
            <a:off x="-77756" y="4845487"/>
            <a:ext cx="7640664" cy="369332"/>
          </a:xfrm>
          <a:prstGeom prst="rect">
            <a:avLst/>
          </a:prstGeom>
        </p:spPr>
        <p:txBody>
          <a:bodyPr wrap="square">
            <a:spAutoFit/>
          </a:bodyPr>
          <a:lstStyle/>
          <a:p>
            <a:r>
              <a:rPr lang="en-US" dirty="0">
                <a:solidFill>
                  <a:schemeClr val="bg1"/>
                </a:solidFill>
              </a:rPr>
              <a:t>https://www.flickr.com/photos/nasacommons/39951531800/in/photostream/</a:t>
            </a:r>
          </a:p>
        </p:txBody>
      </p:sp>
    </p:spTree>
    <p:extLst>
      <p:ext uri="{BB962C8B-B14F-4D97-AF65-F5344CB8AC3E}">
        <p14:creationId xmlns:p14="http://schemas.microsoft.com/office/powerpoint/2010/main" val="26099675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5" name="Freeform: Shape 84">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7" name="Freeform: Shape 86">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841248" y="5529884"/>
            <a:ext cx="5802656" cy="1096331"/>
          </a:xfrm>
        </p:spPr>
        <p:txBody>
          <a:bodyPr>
            <a:normAutofit/>
          </a:bodyPr>
          <a:lstStyle/>
          <a:p>
            <a:r>
              <a:rPr lang="en-US" sz="4000">
                <a:solidFill>
                  <a:srgbClr val="303030"/>
                </a:solidFill>
              </a:rPr>
              <a:t>3. Affiliations</a:t>
            </a:r>
            <a:endParaRPr lang="en-US" sz="4000" dirty="0">
              <a:solidFill>
                <a:srgbClr val="303030"/>
              </a:solidFill>
            </a:endParaRPr>
          </a:p>
        </p:txBody>
      </p:sp>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7918315" y="601315"/>
            <a:ext cx="3925341" cy="4384342"/>
          </a:xfrm>
        </p:spPr>
        <p:txBody>
          <a:bodyPr anchor="ctr">
            <a:normAutofit/>
          </a:bodyPr>
          <a:lstStyle/>
          <a:p>
            <a:pPr lvl="1"/>
            <a:r>
              <a:rPr lang="en-US" sz="2000" dirty="0"/>
              <a:t>Are they affiliated with a legitimate organization or educational entity?</a:t>
            </a:r>
          </a:p>
          <a:p>
            <a:pPr lvl="1"/>
            <a:r>
              <a:rPr lang="en-US" sz="2000" dirty="0"/>
              <a:t>Are people with known expertise presenting? </a:t>
            </a:r>
          </a:p>
          <a:p>
            <a:pPr marL="742950" lvl="1" indent="-285750"/>
            <a:r>
              <a:rPr lang="en-US" sz="2000" dirty="0"/>
              <a:t>Does any affiliated publisher show up on Beall’s list?</a:t>
            </a:r>
          </a:p>
          <a:p>
            <a:pPr marL="742950" lvl="1" indent="-285750"/>
            <a:r>
              <a:rPr lang="en-US" sz="2000" dirty="0"/>
              <a:t>What does Google say?</a:t>
            </a:r>
          </a:p>
          <a:p>
            <a:pPr marL="457200" lvl="1" indent="0">
              <a:buNone/>
            </a:pPr>
            <a:endParaRPr lang="en-US" sz="2000" dirty="0"/>
          </a:p>
          <a:p>
            <a:pPr lvl="1"/>
            <a:endParaRPr lang="en-US" sz="2000" dirty="0"/>
          </a:p>
        </p:txBody>
      </p:sp>
      <p:sp>
        <p:nvSpPr>
          <p:cNvPr id="6" name="TextBox 5">
            <a:extLst>
              <a:ext uri="{FF2B5EF4-FFF2-40B4-BE49-F238E27FC236}">
                <a16:creationId xmlns:a16="http://schemas.microsoft.com/office/drawing/2014/main" id="{45EFA0A3-8E5A-41D3-87CA-86DCFEC47070}"/>
              </a:ext>
            </a:extLst>
          </p:cNvPr>
          <p:cNvSpPr txBox="1"/>
          <p:nvPr/>
        </p:nvSpPr>
        <p:spPr>
          <a:xfrm>
            <a:off x="348344" y="4760686"/>
            <a:ext cx="11742056" cy="369332"/>
          </a:xfrm>
          <a:prstGeom prst="rect">
            <a:avLst/>
          </a:prstGeom>
          <a:noFill/>
        </p:spPr>
        <p:txBody>
          <a:bodyPr wrap="square" rtlCol="0">
            <a:spAutoFit/>
          </a:bodyPr>
          <a:lstStyle/>
          <a:p>
            <a:r>
              <a:rPr lang="en-US"/>
              <a:t>https://www.flickr.com/photos/nasacommons/7584802406/in/photostream/</a:t>
            </a:r>
            <a:endParaRPr lang="en-US" dirty="0"/>
          </a:p>
        </p:txBody>
      </p:sp>
      <p:pic>
        <p:nvPicPr>
          <p:cNvPr id="2" name="Picture 1">
            <a:extLst>
              <a:ext uri="{FF2B5EF4-FFF2-40B4-BE49-F238E27FC236}">
                <a16:creationId xmlns:a16="http://schemas.microsoft.com/office/drawing/2014/main" id="{A7AA242A-59C4-4007-97DB-564A0CF1E3C1}"/>
              </a:ext>
            </a:extLst>
          </p:cNvPr>
          <p:cNvPicPr>
            <a:picLocks noChangeAspect="1"/>
          </p:cNvPicPr>
          <p:nvPr/>
        </p:nvPicPr>
        <p:blipFill>
          <a:blip r:embed="rId3"/>
          <a:stretch>
            <a:fillRect/>
          </a:stretch>
        </p:blipFill>
        <p:spPr>
          <a:xfrm>
            <a:off x="348344" y="258768"/>
            <a:ext cx="7781925" cy="4476750"/>
          </a:xfrm>
          <a:prstGeom prst="rect">
            <a:avLst/>
          </a:prstGeom>
        </p:spPr>
      </p:pic>
    </p:spTree>
    <p:extLst>
      <p:ext uri="{BB962C8B-B14F-4D97-AF65-F5344CB8AC3E}">
        <p14:creationId xmlns:p14="http://schemas.microsoft.com/office/powerpoint/2010/main" val="26629326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5" name="Freeform: Shape 84">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7" name="Freeform: Shape 86">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841248" y="5529884"/>
            <a:ext cx="5802656" cy="1096331"/>
          </a:xfrm>
        </p:spPr>
        <p:txBody>
          <a:bodyPr>
            <a:normAutofit/>
          </a:bodyPr>
          <a:lstStyle/>
          <a:p>
            <a:r>
              <a:rPr lang="en-US" sz="4000">
                <a:solidFill>
                  <a:srgbClr val="303030"/>
                </a:solidFill>
              </a:rPr>
              <a:t>4. Vetting of submissions</a:t>
            </a:r>
            <a:endParaRPr lang="en-US" sz="4000" dirty="0">
              <a:solidFill>
                <a:srgbClr val="303030"/>
              </a:solidFill>
            </a:endParaRPr>
          </a:p>
        </p:txBody>
      </p:sp>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6721813" y="601315"/>
            <a:ext cx="4820943" cy="4384342"/>
          </a:xfrm>
        </p:spPr>
        <p:txBody>
          <a:bodyPr anchor="ctr">
            <a:normAutofit/>
          </a:bodyPr>
          <a:lstStyle/>
          <a:p>
            <a:pPr lvl="1"/>
            <a:r>
              <a:rPr lang="en-US" sz="2000" dirty="0"/>
              <a:t>Is there a reasonable and clearly described vetting process for presentations and posters?</a:t>
            </a:r>
          </a:p>
          <a:p>
            <a:pPr marL="457200" lvl="1" indent="0">
              <a:buNone/>
            </a:pPr>
            <a:endParaRPr lang="en-US" sz="2000" dirty="0"/>
          </a:p>
          <a:p>
            <a:pPr lvl="1"/>
            <a:endParaRPr lang="en-US" sz="2000" dirty="0"/>
          </a:p>
        </p:txBody>
      </p:sp>
      <p:pic>
        <p:nvPicPr>
          <p:cNvPr id="2" name="Picture 1">
            <a:extLst>
              <a:ext uri="{FF2B5EF4-FFF2-40B4-BE49-F238E27FC236}">
                <a16:creationId xmlns:a16="http://schemas.microsoft.com/office/drawing/2014/main" id="{57939EB6-1CE7-4E26-9B8D-6B86D18147D1}"/>
              </a:ext>
            </a:extLst>
          </p:cNvPr>
          <p:cNvPicPr>
            <a:picLocks noChangeAspect="1"/>
          </p:cNvPicPr>
          <p:nvPr/>
        </p:nvPicPr>
        <p:blipFill>
          <a:blip r:embed="rId3"/>
          <a:stretch>
            <a:fillRect/>
          </a:stretch>
        </p:blipFill>
        <p:spPr>
          <a:xfrm>
            <a:off x="461193" y="0"/>
            <a:ext cx="6182711" cy="4358430"/>
          </a:xfrm>
          <a:prstGeom prst="rect">
            <a:avLst/>
          </a:prstGeom>
        </p:spPr>
      </p:pic>
      <p:sp>
        <p:nvSpPr>
          <p:cNvPr id="7" name="TextBox 6">
            <a:extLst>
              <a:ext uri="{FF2B5EF4-FFF2-40B4-BE49-F238E27FC236}">
                <a16:creationId xmlns:a16="http://schemas.microsoft.com/office/drawing/2014/main" id="{9604927F-071D-4215-B0A5-04B6E9831CBF}"/>
              </a:ext>
            </a:extLst>
          </p:cNvPr>
          <p:cNvSpPr txBox="1"/>
          <p:nvPr/>
        </p:nvSpPr>
        <p:spPr>
          <a:xfrm>
            <a:off x="841248" y="4847771"/>
            <a:ext cx="7504466" cy="369332"/>
          </a:xfrm>
          <a:prstGeom prst="rect">
            <a:avLst/>
          </a:prstGeom>
          <a:noFill/>
        </p:spPr>
        <p:txBody>
          <a:bodyPr wrap="square" rtlCol="0">
            <a:spAutoFit/>
          </a:bodyPr>
          <a:lstStyle/>
          <a:p>
            <a:r>
              <a:rPr lang="en-US"/>
              <a:t>https://www.flickr.com/photos/nasacommons/7605906586/in/photostream/</a:t>
            </a:r>
            <a:endParaRPr lang="en-US" dirty="0"/>
          </a:p>
        </p:txBody>
      </p:sp>
    </p:spTree>
    <p:extLst>
      <p:ext uri="{BB962C8B-B14F-4D97-AF65-F5344CB8AC3E}">
        <p14:creationId xmlns:p14="http://schemas.microsoft.com/office/powerpoint/2010/main" val="25716046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5" name="Freeform: Shape 84">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7" name="Freeform: Shape 86">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841248" y="5529884"/>
            <a:ext cx="5802656" cy="1096331"/>
          </a:xfrm>
        </p:spPr>
        <p:txBody>
          <a:bodyPr>
            <a:normAutofit/>
          </a:bodyPr>
          <a:lstStyle/>
          <a:p>
            <a:r>
              <a:rPr lang="en-US" sz="4000" dirty="0">
                <a:solidFill>
                  <a:srgbClr val="303030"/>
                </a:solidFill>
              </a:rPr>
              <a:t>5. Cost</a:t>
            </a:r>
          </a:p>
        </p:txBody>
      </p:sp>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7534655" y="601315"/>
            <a:ext cx="4008101" cy="4384342"/>
          </a:xfrm>
        </p:spPr>
        <p:txBody>
          <a:bodyPr anchor="ctr">
            <a:normAutofit/>
          </a:bodyPr>
          <a:lstStyle/>
          <a:p>
            <a:pPr lvl="1"/>
            <a:r>
              <a:rPr lang="en-US" sz="2000" dirty="0"/>
              <a:t>Is the cost reasonable?</a:t>
            </a:r>
          </a:p>
          <a:p>
            <a:pPr lvl="1"/>
            <a:r>
              <a:rPr lang="en-US" sz="2000" dirty="0"/>
              <a:t>If you would be reimbursed for presenting, does the amount offered seem reasonable?</a:t>
            </a:r>
          </a:p>
        </p:txBody>
      </p:sp>
      <p:pic>
        <p:nvPicPr>
          <p:cNvPr id="2" name="Picture 1">
            <a:extLst>
              <a:ext uri="{FF2B5EF4-FFF2-40B4-BE49-F238E27FC236}">
                <a16:creationId xmlns:a16="http://schemas.microsoft.com/office/drawing/2014/main" id="{A76CEFC5-ED22-4454-BE3C-271BAB4EE904}"/>
              </a:ext>
            </a:extLst>
          </p:cNvPr>
          <p:cNvPicPr>
            <a:picLocks noChangeAspect="1"/>
          </p:cNvPicPr>
          <p:nvPr/>
        </p:nvPicPr>
        <p:blipFill>
          <a:blip r:embed="rId3"/>
          <a:stretch>
            <a:fillRect/>
          </a:stretch>
        </p:blipFill>
        <p:spPr>
          <a:xfrm>
            <a:off x="649245" y="115661"/>
            <a:ext cx="6182710" cy="4456418"/>
          </a:xfrm>
          <a:prstGeom prst="rect">
            <a:avLst/>
          </a:prstGeom>
        </p:spPr>
      </p:pic>
      <p:sp>
        <p:nvSpPr>
          <p:cNvPr id="3" name="TextBox 2">
            <a:extLst>
              <a:ext uri="{FF2B5EF4-FFF2-40B4-BE49-F238E27FC236}">
                <a16:creationId xmlns:a16="http://schemas.microsoft.com/office/drawing/2014/main" id="{E1A37BDD-17CB-4465-95EF-E891E6CDEDDF}"/>
              </a:ext>
            </a:extLst>
          </p:cNvPr>
          <p:cNvSpPr txBox="1"/>
          <p:nvPr/>
        </p:nvSpPr>
        <p:spPr>
          <a:xfrm>
            <a:off x="333829" y="4662977"/>
            <a:ext cx="8084457" cy="369332"/>
          </a:xfrm>
          <a:prstGeom prst="rect">
            <a:avLst/>
          </a:prstGeom>
          <a:noFill/>
        </p:spPr>
        <p:txBody>
          <a:bodyPr wrap="square" rtlCol="0">
            <a:spAutoFit/>
          </a:bodyPr>
          <a:lstStyle/>
          <a:p>
            <a:r>
              <a:rPr lang="en-US"/>
              <a:t>https://www.flickr.com/photos/nasacommons/13971006106/in/photostream/</a:t>
            </a:r>
            <a:endParaRPr lang="en-US" dirty="0"/>
          </a:p>
        </p:txBody>
      </p:sp>
    </p:spTree>
    <p:extLst>
      <p:ext uri="{BB962C8B-B14F-4D97-AF65-F5344CB8AC3E}">
        <p14:creationId xmlns:p14="http://schemas.microsoft.com/office/powerpoint/2010/main" val="476237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194" name="Picture 2" descr="Drawing of a shark labeling major anatomical features, including mouth, snout, nostril, eye, spiracle, dorsal fin spine, caudal keel, clasper, labial furrows, gill openings, precaudal pit and fins: first and second dorsal, anal, pectoral, caudal and pelvic">
            <a:extLst>
              <a:ext uri="{FF2B5EF4-FFF2-40B4-BE49-F238E27FC236}">
                <a16:creationId xmlns:a16="http://schemas.microsoft.com/office/drawing/2014/main" id="{5C6236DA-563E-4EB4-8847-11C8FF0F066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895186" y="468977"/>
            <a:ext cx="8426349" cy="3539066"/>
          </a:xfrm>
          <a:prstGeom prst="rect">
            <a:avLst/>
          </a:prstGeom>
          <a:noFill/>
          <a:extLst>
            <a:ext uri="{909E8E84-426E-40DD-AFC4-6F175D3DCCD1}">
              <a14:hiddenFill xmlns:a14="http://schemas.microsoft.com/office/drawing/2010/main">
                <a:solidFill>
                  <a:srgbClr val="FFFFFF"/>
                </a:solidFill>
              </a14:hiddenFill>
            </a:ext>
          </a:extLst>
        </p:spPr>
      </p:pic>
      <p:sp>
        <p:nvSpPr>
          <p:cNvPr id="135" name="Rectangle 134">
            <a:extLst>
              <a:ext uri="{FF2B5EF4-FFF2-40B4-BE49-F238E27FC236}">
                <a16:creationId xmlns:a16="http://schemas.microsoft.com/office/drawing/2014/main" id="{72257994-BD97-4691-8B89-198A6D2BAB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918509"/>
            <a:ext cx="12192000" cy="1939491"/>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455A32-2CDE-44E7-AA38-A200C5384793}"/>
              </a:ext>
            </a:extLst>
          </p:cNvPr>
          <p:cNvSpPr>
            <a:spLocks noGrp="1"/>
          </p:cNvSpPr>
          <p:nvPr>
            <p:ph type="title"/>
          </p:nvPr>
        </p:nvSpPr>
        <p:spPr>
          <a:xfrm>
            <a:off x="1600200" y="4269282"/>
            <a:ext cx="8991600" cy="1264762"/>
          </a:xfrm>
          <a:solidFill>
            <a:srgbClr val="FFFFFF"/>
          </a:solidFill>
          <a:ln w="38100">
            <a:solidFill>
              <a:srgbClr val="404040"/>
            </a:solidFill>
            <a:miter lim="800000"/>
          </a:ln>
        </p:spPr>
        <p:txBody>
          <a:bodyPr vert="horz" lIns="91440" tIns="45720" rIns="91440" bIns="45720" rtlCol="0" anchor="ctr">
            <a:normAutofit/>
          </a:bodyPr>
          <a:lstStyle/>
          <a:p>
            <a:pPr algn="ctr"/>
            <a:r>
              <a:rPr lang="en-US" sz="4000" kern="1200" dirty="0">
                <a:solidFill>
                  <a:srgbClr val="404040"/>
                </a:solidFill>
                <a:latin typeface="+mj-lt"/>
                <a:ea typeface="+mj-ea"/>
                <a:cs typeface="+mj-cs"/>
              </a:rPr>
              <a:t>Recognizing a Predator</a:t>
            </a:r>
          </a:p>
        </p:txBody>
      </p:sp>
      <p:sp>
        <p:nvSpPr>
          <p:cNvPr id="4" name="Text Placeholder 3">
            <a:extLst>
              <a:ext uri="{FF2B5EF4-FFF2-40B4-BE49-F238E27FC236}">
                <a16:creationId xmlns:a16="http://schemas.microsoft.com/office/drawing/2014/main" id="{92BE731A-3403-4968-A97C-023F4070052E}"/>
              </a:ext>
            </a:extLst>
          </p:cNvPr>
          <p:cNvSpPr>
            <a:spLocks noGrp="1"/>
          </p:cNvSpPr>
          <p:nvPr>
            <p:ph type="body" idx="1"/>
          </p:nvPr>
        </p:nvSpPr>
        <p:spPr>
          <a:xfrm>
            <a:off x="2695194" y="5688535"/>
            <a:ext cx="6801612" cy="536125"/>
          </a:xfrm>
        </p:spPr>
        <p:txBody>
          <a:bodyPr vert="horz" lIns="91440" tIns="45720" rIns="91440" bIns="45720" rtlCol="0">
            <a:normAutofit/>
          </a:bodyPr>
          <a:lstStyle/>
          <a:p>
            <a:pPr algn="ctr"/>
            <a:endParaRPr lang="en-US" sz="1800" kern="1200">
              <a:solidFill>
                <a:srgbClr val="FFFFFF"/>
              </a:solidFill>
              <a:latin typeface="+mn-lt"/>
              <a:ea typeface="+mn-ea"/>
              <a:cs typeface="+mn-cs"/>
            </a:endParaRPr>
          </a:p>
        </p:txBody>
      </p:sp>
    </p:spTree>
    <p:extLst>
      <p:ext uri="{BB962C8B-B14F-4D97-AF65-F5344CB8AC3E}">
        <p14:creationId xmlns:p14="http://schemas.microsoft.com/office/powerpoint/2010/main" val="4929024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5" name="Freeform: Shape 84">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7" name="Freeform: Shape 86">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841248" y="5529884"/>
            <a:ext cx="5802656" cy="1096331"/>
          </a:xfrm>
        </p:spPr>
        <p:txBody>
          <a:bodyPr>
            <a:normAutofit fontScale="90000"/>
          </a:bodyPr>
          <a:lstStyle/>
          <a:p>
            <a:r>
              <a:rPr lang="en-US" sz="4000" dirty="0">
                <a:solidFill>
                  <a:srgbClr val="303030"/>
                </a:solidFill>
              </a:rPr>
              <a:t>6. Availability of abstracts/ proceedings after conference</a:t>
            </a:r>
          </a:p>
        </p:txBody>
      </p:sp>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7534655" y="601315"/>
            <a:ext cx="4008101" cy="4384342"/>
          </a:xfrm>
        </p:spPr>
        <p:txBody>
          <a:bodyPr anchor="ctr">
            <a:normAutofit/>
          </a:bodyPr>
          <a:lstStyle/>
          <a:p>
            <a:pPr lvl="1"/>
            <a:r>
              <a:rPr lang="en-US" sz="2000" dirty="0"/>
              <a:t>Will abstracts or proceedings be published?</a:t>
            </a:r>
          </a:p>
          <a:p>
            <a:pPr lvl="1"/>
            <a:r>
              <a:rPr lang="en-US" sz="2000" dirty="0"/>
              <a:t>Are abstracts or proceedings from previous years available?</a:t>
            </a:r>
          </a:p>
          <a:p>
            <a:pPr lvl="1"/>
            <a:r>
              <a:rPr lang="en-US" sz="2000" dirty="0"/>
              <a:t>Are abstracts or proceedings from previous years discoverable (i.e. show up in Google Scholar searches)?</a:t>
            </a:r>
          </a:p>
          <a:p>
            <a:pPr marL="457200" lvl="1" indent="0">
              <a:buNone/>
            </a:pPr>
            <a:endParaRPr lang="en-US" sz="2000" dirty="0"/>
          </a:p>
          <a:p>
            <a:pPr lvl="1"/>
            <a:endParaRPr lang="en-US" sz="2000" dirty="0"/>
          </a:p>
        </p:txBody>
      </p:sp>
      <p:pic>
        <p:nvPicPr>
          <p:cNvPr id="2" name="Picture 1">
            <a:extLst>
              <a:ext uri="{FF2B5EF4-FFF2-40B4-BE49-F238E27FC236}">
                <a16:creationId xmlns:a16="http://schemas.microsoft.com/office/drawing/2014/main" id="{91CEEE7B-FE2D-49F1-AE8A-69E46D2332BD}"/>
              </a:ext>
            </a:extLst>
          </p:cNvPr>
          <p:cNvPicPr>
            <a:picLocks noChangeAspect="1"/>
          </p:cNvPicPr>
          <p:nvPr/>
        </p:nvPicPr>
        <p:blipFill>
          <a:blip r:embed="rId3"/>
          <a:stretch>
            <a:fillRect/>
          </a:stretch>
        </p:blipFill>
        <p:spPr>
          <a:xfrm>
            <a:off x="248030" y="231785"/>
            <a:ext cx="7286625" cy="4114800"/>
          </a:xfrm>
          <a:prstGeom prst="rect">
            <a:avLst/>
          </a:prstGeom>
        </p:spPr>
      </p:pic>
      <p:sp>
        <p:nvSpPr>
          <p:cNvPr id="3" name="TextBox 2">
            <a:extLst>
              <a:ext uri="{FF2B5EF4-FFF2-40B4-BE49-F238E27FC236}">
                <a16:creationId xmlns:a16="http://schemas.microsoft.com/office/drawing/2014/main" id="{39175855-6A48-497D-AF9F-1AD5866C1075}"/>
              </a:ext>
            </a:extLst>
          </p:cNvPr>
          <p:cNvSpPr txBox="1"/>
          <p:nvPr/>
        </p:nvSpPr>
        <p:spPr>
          <a:xfrm>
            <a:off x="248030" y="4789714"/>
            <a:ext cx="7747819" cy="369332"/>
          </a:xfrm>
          <a:prstGeom prst="rect">
            <a:avLst/>
          </a:prstGeom>
          <a:noFill/>
        </p:spPr>
        <p:txBody>
          <a:bodyPr wrap="square" rtlCol="0">
            <a:spAutoFit/>
          </a:bodyPr>
          <a:lstStyle/>
          <a:p>
            <a:r>
              <a:rPr lang="en-US"/>
              <a:t>https://www.flickr.com/photos/nasacommons/9458149229/in/photostream/</a:t>
            </a:r>
            <a:endParaRPr lang="en-US" dirty="0"/>
          </a:p>
        </p:txBody>
      </p:sp>
    </p:spTree>
    <p:extLst>
      <p:ext uri="{BB962C8B-B14F-4D97-AF65-F5344CB8AC3E}">
        <p14:creationId xmlns:p14="http://schemas.microsoft.com/office/powerpoint/2010/main" val="8866401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5" name="Freeform: Shape 84">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7" name="Freeform: Shape 86">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841248" y="5529884"/>
            <a:ext cx="5802656" cy="1096331"/>
          </a:xfrm>
        </p:spPr>
        <p:txBody>
          <a:bodyPr>
            <a:normAutofit/>
          </a:bodyPr>
          <a:lstStyle/>
          <a:p>
            <a:r>
              <a:rPr lang="en-US" sz="4000" dirty="0">
                <a:solidFill>
                  <a:srgbClr val="303030"/>
                </a:solidFill>
              </a:rPr>
              <a:t>7. Continuing education</a:t>
            </a:r>
          </a:p>
        </p:txBody>
      </p:sp>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7534655" y="601315"/>
            <a:ext cx="4008101" cy="4384342"/>
          </a:xfrm>
        </p:spPr>
        <p:txBody>
          <a:bodyPr anchor="ctr">
            <a:normAutofit/>
          </a:bodyPr>
          <a:lstStyle/>
          <a:p>
            <a:pPr lvl="1"/>
            <a:r>
              <a:rPr lang="en-US" sz="2000" dirty="0"/>
              <a:t>Are continuing education credits offered?</a:t>
            </a:r>
          </a:p>
          <a:p>
            <a:pPr lvl="1"/>
            <a:r>
              <a:rPr lang="en-US" sz="2000" dirty="0"/>
              <a:t>If yes, are they certified by an entity recognized in your field?</a:t>
            </a:r>
          </a:p>
          <a:p>
            <a:pPr lvl="1"/>
            <a:r>
              <a:rPr lang="en-US" sz="2000" dirty="0"/>
              <a:t>If yes, has this entity actually agreed to provide these continuing education credits?</a:t>
            </a:r>
          </a:p>
        </p:txBody>
      </p:sp>
      <p:pic>
        <p:nvPicPr>
          <p:cNvPr id="2" name="Picture 1">
            <a:extLst>
              <a:ext uri="{FF2B5EF4-FFF2-40B4-BE49-F238E27FC236}">
                <a16:creationId xmlns:a16="http://schemas.microsoft.com/office/drawing/2014/main" id="{1262D33A-31DE-4A40-AD71-7F74E8990627}"/>
              </a:ext>
            </a:extLst>
          </p:cNvPr>
          <p:cNvPicPr>
            <a:picLocks noChangeAspect="1"/>
          </p:cNvPicPr>
          <p:nvPr/>
        </p:nvPicPr>
        <p:blipFill>
          <a:blip r:embed="rId3"/>
          <a:stretch>
            <a:fillRect/>
          </a:stretch>
        </p:blipFill>
        <p:spPr>
          <a:xfrm>
            <a:off x="0" y="0"/>
            <a:ext cx="7989314" cy="5346694"/>
          </a:xfrm>
          <a:prstGeom prst="rect">
            <a:avLst/>
          </a:prstGeom>
        </p:spPr>
      </p:pic>
      <p:sp>
        <p:nvSpPr>
          <p:cNvPr id="3" name="TextBox 2">
            <a:extLst>
              <a:ext uri="{FF2B5EF4-FFF2-40B4-BE49-F238E27FC236}">
                <a16:creationId xmlns:a16="http://schemas.microsoft.com/office/drawing/2014/main" id="{BE41C9D2-27AB-437B-B2BA-C7A6B05DA5D7}"/>
              </a:ext>
            </a:extLst>
          </p:cNvPr>
          <p:cNvSpPr txBox="1"/>
          <p:nvPr/>
        </p:nvSpPr>
        <p:spPr>
          <a:xfrm>
            <a:off x="149445" y="4892586"/>
            <a:ext cx="11404456" cy="369332"/>
          </a:xfrm>
          <a:prstGeom prst="rect">
            <a:avLst/>
          </a:prstGeom>
          <a:noFill/>
        </p:spPr>
        <p:txBody>
          <a:bodyPr wrap="square" rtlCol="0">
            <a:spAutoFit/>
          </a:bodyPr>
          <a:lstStyle/>
          <a:p>
            <a:r>
              <a:rPr lang="en-US" dirty="0">
                <a:solidFill>
                  <a:schemeClr val="bg1"/>
                </a:solidFill>
              </a:rPr>
              <a:t>https://www.flickr.com/photos/nasacommons/9457931519/in/photostream/</a:t>
            </a:r>
          </a:p>
        </p:txBody>
      </p:sp>
    </p:spTree>
    <p:extLst>
      <p:ext uri="{BB962C8B-B14F-4D97-AF65-F5344CB8AC3E}">
        <p14:creationId xmlns:p14="http://schemas.microsoft.com/office/powerpoint/2010/main" val="29270384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5" name="Freeform: Shape 84">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7" name="Freeform: Shape 86">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Title 3">
            <a:extLst>
              <a:ext uri="{FF2B5EF4-FFF2-40B4-BE49-F238E27FC236}">
                <a16:creationId xmlns:a16="http://schemas.microsoft.com/office/drawing/2014/main" id="{7A8A31A8-419C-42D4-B8F4-F37111D6B6B2}"/>
              </a:ext>
            </a:extLst>
          </p:cNvPr>
          <p:cNvSpPr>
            <a:spLocks noGrp="1"/>
          </p:cNvSpPr>
          <p:nvPr>
            <p:ph type="title"/>
          </p:nvPr>
        </p:nvSpPr>
        <p:spPr>
          <a:xfrm>
            <a:off x="841248" y="5529884"/>
            <a:ext cx="5802656" cy="1096331"/>
          </a:xfrm>
        </p:spPr>
        <p:txBody>
          <a:bodyPr>
            <a:normAutofit/>
          </a:bodyPr>
          <a:lstStyle/>
          <a:p>
            <a:r>
              <a:rPr lang="en-US" sz="4000" dirty="0">
                <a:solidFill>
                  <a:srgbClr val="303030"/>
                </a:solidFill>
              </a:rPr>
              <a:t>8. Target audience</a:t>
            </a:r>
          </a:p>
        </p:txBody>
      </p:sp>
      <p:sp>
        <p:nvSpPr>
          <p:cNvPr id="5" name="Content Placeholder 4">
            <a:extLst>
              <a:ext uri="{FF2B5EF4-FFF2-40B4-BE49-F238E27FC236}">
                <a16:creationId xmlns:a16="http://schemas.microsoft.com/office/drawing/2014/main" id="{BB283AB2-319E-486D-8E8E-1A0B3D07028E}"/>
              </a:ext>
            </a:extLst>
          </p:cNvPr>
          <p:cNvSpPr>
            <a:spLocks noGrp="1"/>
          </p:cNvSpPr>
          <p:nvPr>
            <p:ph idx="1"/>
          </p:nvPr>
        </p:nvSpPr>
        <p:spPr>
          <a:xfrm>
            <a:off x="7534655" y="601315"/>
            <a:ext cx="4008101" cy="4384342"/>
          </a:xfrm>
        </p:spPr>
        <p:txBody>
          <a:bodyPr anchor="ctr">
            <a:normAutofit/>
          </a:bodyPr>
          <a:lstStyle/>
          <a:p>
            <a:pPr lvl="1"/>
            <a:r>
              <a:rPr lang="en-US" sz="2000" dirty="0"/>
              <a:t>Does the targeted audience seem appropriate for the (appropriate) aim and scope?</a:t>
            </a:r>
          </a:p>
          <a:p>
            <a:pPr lvl="1"/>
            <a:r>
              <a:rPr lang="en-US" sz="2000" dirty="0"/>
              <a:t>Does the target audience include some diversity but mainly people you would learn from and wish to network with?</a:t>
            </a:r>
          </a:p>
          <a:p>
            <a:pPr marL="457200" lvl="1" indent="0">
              <a:buNone/>
            </a:pPr>
            <a:endParaRPr lang="en-US" sz="2000" dirty="0"/>
          </a:p>
          <a:p>
            <a:pPr lvl="1"/>
            <a:endParaRPr lang="en-US" sz="2000" dirty="0"/>
          </a:p>
        </p:txBody>
      </p:sp>
      <p:pic>
        <p:nvPicPr>
          <p:cNvPr id="2" name="Picture 1">
            <a:extLst>
              <a:ext uri="{FF2B5EF4-FFF2-40B4-BE49-F238E27FC236}">
                <a16:creationId xmlns:a16="http://schemas.microsoft.com/office/drawing/2014/main" id="{143C8736-CBC0-4E97-90C6-B5E6C196D593}"/>
              </a:ext>
            </a:extLst>
          </p:cNvPr>
          <p:cNvPicPr>
            <a:picLocks noChangeAspect="1"/>
          </p:cNvPicPr>
          <p:nvPr/>
        </p:nvPicPr>
        <p:blipFill>
          <a:blip r:embed="rId3"/>
          <a:stretch>
            <a:fillRect/>
          </a:stretch>
        </p:blipFill>
        <p:spPr>
          <a:xfrm>
            <a:off x="730240" y="194382"/>
            <a:ext cx="5913664" cy="4421746"/>
          </a:xfrm>
          <a:prstGeom prst="rect">
            <a:avLst/>
          </a:prstGeom>
        </p:spPr>
      </p:pic>
      <p:sp>
        <p:nvSpPr>
          <p:cNvPr id="3" name="TextBox 2">
            <a:extLst>
              <a:ext uri="{FF2B5EF4-FFF2-40B4-BE49-F238E27FC236}">
                <a16:creationId xmlns:a16="http://schemas.microsoft.com/office/drawing/2014/main" id="{CF8B6331-C3B2-4A5A-9638-BFABA4BE55A8}"/>
              </a:ext>
            </a:extLst>
          </p:cNvPr>
          <p:cNvSpPr txBox="1"/>
          <p:nvPr/>
        </p:nvSpPr>
        <p:spPr>
          <a:xfrm>
            <a:off x="252920" y="4796745"/>
            <a:ext cx="7802510" cy="369332"/>
          </a:xfrm>
          <a:prstGeom prst="rect">
            <a:avLst/>
          </a:prstGeom>
          <a:noFill/>
        </p:spPr>
        <p:txBody>
          <a:bodyPr wrap="square" rtlCol="0">
            <a:spAutoFit/>
          </a:bodyPr>
          <a:lstStyle/>
          <a:p>
            <a:r>
              <a:rPr lang="en-US" dirty="0"/>
              <a:t>https://www.flickr.com/photos/nasacommons/9460178394/in/photostream/</a:t>
            </a:r>
          </a:p>
        </p:txBody>
      </p:sp>
    </p:spTree>
    <p:extLst>
      <p:ext uri="{BB962C8B-B14F-4D97-AF65-F5344CB8AC3E}">
        <p14:creationId xmlns:p14="http://schemas.microsoft.com/office/powerpoint/2010/main" val="3546464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le 4">
            <a:extLst>
              <a:ext uri="{FF2B5EF4-FFF2-40B4-BE49-F238E27FC236}">
                <a16:creationId xmlns:a16="http://schemas.microsoft.com/office/drawing/2014/main" id="{9B9999AD-9D86-446F-B47A-968E1D3C3BB9}"/>
              </a:ext>
            </a:extLst>
          </p:cNvPr>
          <p:cNvSpPr>
            <a:spLocks noGrp="1"/>
          </p:cNvSpPr>
          <p:nvPr>
            <p:ph type="ctrTitle"/>
          </p:nvPr>
        </p:nvSpPr>
        <p:spPr>
          <a:xfrm>
            <a:off x="3045368" y="2043663"/>
            <a:ext cx="6105194" cy="2031055"/>
          </a:xfrm>
        </p:spPr>
        <p:txBody>
          <a:bodyPr>
            <a:normAutofit/>
          </a:bodyPr>
          <a:lstStyle/>
          <a:p>
            <a:r>
              <a:rPr lang="en-US">
                <a:solidFill>
                  <a:srgbClr val="FFFFFF"/>
                </a:solidFill>
              </a:rPr>
              <a:t>Some examples</a:t>
            </a:r>
          </a:p>
        </p:txBody>
      </p:sp>
      <p:sp>
        <p:nvSpPr>
          <p:cNvPr id="6" name="Subtitle 5">
            <a:extLst>
              <a:ext uri="{FF2B5EF4-FFF2-40B4-BE49-F238E27FC236}">
                <a16:creationId xmlns:a16="http://schemas.microsoft.com/office/drawing/2014/main" id="{4099F680-C069-47AE-A55F-CF79F0E3AD00}"/>
              </a:ext>
            </a:extLst>
          </p:cNvPr>
          <p:cNvSpPr>
            <a:spLocks noGrp="1"/>
          </p:cNvSpPr>
          <p:nvPr>
            <p:ph type="subTitle" idx="1"/>
          </p:nvPr>
        </p:nvSpPr>
        <p:spPr>
          <a:xfrm>
            <a:off x="3045368" y="4074718"/>
            <a:ext cx="6105194" cy="682079"/>
          </a:xfrm>
        </p:spPr>
        <p:txBody>
          <a:bodyPr>
            <a:normAutofit lnSpcReduction="10000"/>
          </a:bodyPr>
          <a:lstStyle/>
          <a:p>
            <a:endParaRPr lang="en-US" sz="1500" dirty="0">
              <a:solidFill>
                <a:srgbClr val="FFFFFF"/>
              </a:solidFill>
            </a:endParaRPr>
          </a:p>
          <a:p>
            <a:r>
              <a:rPr lang="en-US" sz="2000" dirty="0">
                <a:solidFill>
                  <a:srgbClr val="FFFFFF"/>
                </a:solidFill>
              </a:rPr>
              <a:t>Can you say “clear as mud”?</a:t>
            </a:r>
          </a:p>
        </p:txBody>
      </p:sp>
    </p:spTree>
    <p:extLst>
      <p:ext uri="{BB962C8B-B14F-4D97-AF65-F5344CB8AC3E}">
        <p14:creationId xmlns:p14="http://schemas.microsoft.com/office/powerpoint/2010/main" val="272493512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6258D59-5047-4A10-96DB-2FD3BC4FCED1}"/>
              </a:ext>
            </a:extLst>
          </p:cNvPr>
          <p:cNvSpPr/>
          <p:nvPr/>
        </p:nvSpPr>
        <p:spPr>
          <a:xfrm>
            <a:off x="112734" y="474345"/>
            <a:ext cx="12079266" cy="5355312"/>
          </a:xfrm>
          <a:prstGeom prst="rect">
            <a:avLst/>
          </a:prstGeom>
        </p:spPr>
        <p:txBody>
          <a:bodyPr wrap="square">
            <a:spAutoFit/>
          </a:bodyPr>
          <a:lstStyle/>
          <a:p>
            <a:r>
              <a:rPr lang="en-US" dirty="0">
                <a:latin typeface="Calibri" panose="020F0502020204030204" pitchFamily="34" charset="0"/>
                <a:ea typeface="Calibri" panose="020F0502020204030204" pitchFamily="34" charset="0"/>
                <a:cs typeface="Times New Roman" panose="02020603050405020304" pitchFamily="18" charset="0"/>
              </a:rPr>
              <a:t>Dear Your Name,</a:t>
            </a:r>
          </a:p>
          <a:p>
            <a:r>
              <a:rPr lang="en-US" dirty="0">
                <a:latin typeface="Calibri" panose="020F0502020204030204" pitchFamily="34" charset="0"/>
                <a:ea typeface="Calibri" panose="020F0502020204030204" pitchFamily="34" charset="0"/>
                <a:cs typeface="Times New Roman" panose="02020603050405020304" pitchFamily="18" charset="0"/>
              </a:rPr>
              <a:t> 	</a:t>
            </a:r>
          </a:p>
          <a:p>
            <a:r>
              <a:rPr lang="en-US" dirty="0">
                <a:latin typeface="Calibri" panose="020F0502020204030204" pitchFamily="34" charset="0"/>
                <a:ea typeface="Calibri" panose="020F0502020204030204" pitchFamily="34" charset="0"/>
                <a:cs typeface="Times New Roman" panose="02020603050405020304" pitchFamily="18" charset="0"/>
              </a:rPr>
              <a:t>I would like to welcome you to </a:t>
            </a:r>
            <a:r>
              <a:rPr lang="en-US" b="1" dirty="0">
                <a:latin typeface="Calibri" panose="020F0502020204030204" pitchFamily="34" charset="0"/>
                <a:ea typeface="Calibri" panose="020F0502020204030204" pitchFamily="34" charset="0"/>
                <a:cs typeface="Times New Roman" panose="02020603050405020304" pitchFamily="18" charset="0"/>
              </a:rPr>
              <a:t>The Nursing 2020 Orlando, USA conference </a:t>
            </a:r>
            <a:r>
              <a:rPr lang="en-US" dirty="0">
                <a:latin typeface="Calibri" panose="020F0502020204030204" pitchFamily="34" charset="0"/>
                <a:ea typeface="Calibri" panose="020F0502020204030204" pitchFamily="34" charset="0"/>
                <a:cs typeface="Times New Roman" panose="02020603050405020304" pitchFamily="18" charset="0"/>
              </a:rPr>
              <a:t>which will take place during 28-30 May 2020 in Orlando, USA. The Nursing 2020 Orlando, USA conference will provide an </a:t>
            </a:r>
            <a:r>
              <a:rPr lang="en-US" b="1" dirty="0">
                <a:latin typeface="Calibri" panose="020F0502020204030204" pitchFamily="34" charset="0"/>
                <a:ea typeface="Calibri" panose="020F0502020204030204" pitchFamily="34" charset="0"/>
                <a:cs typeface="Times New Roman" panose="02020603050405020304" pitchFamily="18" charset="0"/>
              </a:rPr>
              <a:t>informative scientific and clinical platform for all Healthcare professionals, Registered nurses, Practitioners, Professionals, Researchers, Faculties, and Clinicians in Healthcare, Nursing and associated areas.</a:t>
            </a:r>
          </a:p>
          <a:p>
            <a:r>
              <a:rPr lang="en-US" dirty="0">
                <a:latin typeface="Calibri" panose="020F0502020204030204" pitchFamily="34" charset="0"/>
                <a:ea typeface="Calibri" panose="020F0502020204030204" pitchFamily="34" charset="0"/>
                <a:cs typeface="Times New Roman" panose="02020603050405020304" pitchFamily="18" charset="0"/>
              </a:rPr>
              <a:t> </a:t>
            </a:r>
          </a:p>
          <a:p>
            <a:r>
              <a:rPr lang="en-US" dirty="0">
                <a:latin typeface="Calibri" panose="020F0502020204030204" pitchFamily="34" charset="0"/>
                <a:ea typeface="Calibri" panose="020F0502020204030204" pitchFamily="34" charset="0"/>
                <a:cs typeface="Times New Roman" panose="02020603050405020304" pitchFamily="18" charset="0"/>
              </a:rPr>
              <a:t>Program: </a:t>
            </a:r>
            <a:r>
              <a:rPr lang="en-US"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https://exceleve.com/nursing/</a:t>
            </a:r>
            <a:r>
              <a:rPr lang="en-US" dirty="0">
                <a:latin typeface="Calibri" panose="020F0502020204030204" pitchFamily="34" charset="0"/>
                <a:ea typeface="Calibri" panose="020F0502020204030204" pitchFamily="34" charset="0"/>
                <a:cs typeface="Times New Roman" panose="02020603050405020304" pitchFamily="18" charset="0"/>
              </a:rPr>
              <a:t> &lt;</a:t>
            </a:r>
            <a:r>
              <a:rPr lang="en-US"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4"/>
              </a:rPr>
              <a:t>https://ijbk.maillist-manage.in/click.zc?od=2573bc7da3e92eab5f3e6a858e48c551a1185630859ca1fd0&amp;repDgs=13fe54321553314&amp;linkDgs=13fe543214e72bd</a:t>
            </a:r>
            <a:r>
              <a:rPr lang="en-US" dirty="0">
                <a:latin typeface="Calibri" panose="020F0502020204030204" pitchFamily="34" charset="0"/>
                <a:ea typeface="Calibri" panose="020F0502020204030204" pitchFamily="34" charset="0"/>
                <a:cs typeface="Times New Roman" panose="02020603050405020304" pitchFamily="18" charset="0"/>
              </a:rPr>
              <a:t>&gt;  </a:t>
            </a:r>
          </a:p>
          <a:p>
            <a:r>
              <a:rPr lang="en-US" dirty="0">
                <a:latin typeface="Calibri" panose="020F0502020204030204" pitchFamily="34" charset="0"/>
                <a:ea typeface="Calibri" panose="020F0502020204030204" pitchFamily="34" charset="0"/>
                <a:cs typeface="Times New Roman" panose="02020603050405020304" pitchFamily="18" charset="0"/>
              </a:rPr>
              <a:t> </a:t>
            </a:r>
          </a:p>
          <a:p>
            <a:r>
              <a:rPr lang="en-US" dirty="0">
                <a:latin typeface="Calibri" panose="020F0502020204030204" pitchFamily="34" charset="0"/>
                <a:ea typeface="Calibri" panose="020F0502020204030204" pitchFamily="34" charset="0"/>
                <a:cs typeface="Times New Roman" panose="02020603050405020304" pitchFamily="18" charset="0"/>
              </a:rPr>
              <a:t>DAY1: Scientific Program   |     DAY2: Scientific Program    |    DAY 3: Local Tour</a:t>
            </a:r>
          </a:p>
          <a:p>
            <a:r>
              <a:rPr lang="en-US" dirty="0">
                <a:latin typeface="Calibri" panose="020F0502020204030204" pitchFamily="34" charset="0"/>
                <a:ea typeface="Calibri" panose="020F0502020204030204" pitchFamily="34" charset="0"/>
                <a:cs typeface="Times New Roman" panose="02020603050405020304" pitchFamily="18" charset="0"/>
              </a:rPr>
              <a:t> 	</a:t>
            </a:r>
          </a:p>
          <a:p>
            <a:r>
              <a:rPr lang="en-US" dirty="0">
                <a:latin typeface="Calibri" panose="020F0502020204030204" pitchFamily="34" charset="0"/>
                <a:ea typeface="Calibri" panose="020F0502020204030204" pitchFamily="34" charset="0"/>
                <a:cs typeface="Times New Roman" panose="02020603050405020304" pitchFamily="18" charset="0"/>
              </a:rPr>
              <a:t>Looking forward to hearing from you to answer your further </a:t>
            </a:r>
            <a:r>
              <a:rPr lang="en-US" b="1" dirty="0">
                <a:latin typeface="Calibri" panose="020F0502020204030204" pitchFamily="34" charset="0"/>
                <a:ea typeface="Calibri" panose="020F0502020204030204" pitchFamily="34" charset="0"/>
                <a:cs typeface="Times New Roman" panose="02020603050405020304" pitchFamily="18" charset="0"/>
              </a:rPr>
              <a:t>queries.</a:t>
            </a:r>
            <a:r>
              <a:rPr lang="en-US" dirty="0">
                <a:latin typeface="Calibri" panose="020F0502020204030204" pitchFamily="34" charset="0"/>
                <a:ea typeface="Calibri" panose="020F0502020204030204" pitchFamily="34" charset="0"/>
                <a:cs typeface="Times New Roman" panose="02020603050405020304" pitchFamily="18" charset="0"/>
              </a:rPr>
              <a:t> </a:t>
            </a:r>
          </a:p>
          <a:p>
            <a:r>
              <a:rPr lang="en-US" dirty="0">
                <a:latin typeface="Calibri" panose="020F0502020204030204" pitchFamily="34" charset="0"/>
                <a:ea typeface="Calibri" panose="020F0502020204030204" pitchFamily="34" charset="0"/>
                <a:cs typeface="Times New Roman" panose="02020603050405020304" pitchFamily="18" charset="0"/>
              </a:rPr>
              <a:t>Please ignore this mail</a:t>
            </a:r>
            <a:r>
              <a:rPr lang="en-US" b="1" dirty="0">
                <a:latin typeface="Calibri" panose="020F0502020204030204" pitchFamily="34" charset="0"/>
                <a:ea typeface="Calibri" panose="020F0502020204030204" pitchFamily="34" charset="0"/>
                <a:cs typeface="Times New Roman" panose="02020603050405020304" pitchFamily="18" charset="0"/>
              </a:rPr>
              <a:t>,</a:t>
            </a:r>
            <a:r>
              <a:rPr lang="en-US" dirty="0">
                <a:latin typeface="Calibri" panose="020F0502020204030204" pitchFamily="34" charset="0"/>
                <a:ea typeface="Calibri" panose="020F0502020204030204" pitchFamily="34" charset="0"/>
                <a:cs typeface="Times New Roman" panose="02020603050405020304" pitchFamily="18" charset="0"/>
              </a:rPr>
              <a:t> if you already confirmed your participation. </a:t>
            </a:r>
          </a:p>
          <a:p>
            <a:r>
              <a:rPr lang="en-US" dirty="0">
                <a:latin typeface="Calibri" panose="020F0502020204030204" pitchFamily="34" charset="0"/>
                <a:ea typeface="Calibri" panose="020F0502020204030204" pitchFamily="34" charset="0"/>
                <a:cs typeface="Times New Roman" panose="02020603050405020304" pitchFamily="18" charset="0"/>
              </a:rPr>
              <a:t> 	</a:t>
            </a:r>
          </a:p>
          <a:p>
            <a:r>
              <a:rPr lang="en-US" dirty="0">
                <a:latin typeface="Calibri" panose="020F0502020204030204" pitchFamily="34" charset="0"/>
                <a:ea typeface="Calibri" panose="020F0502020204030204" pitchFamily="34" charset="0"/>
                <a:cs typeface="Times New Roman" panose="02020603050405020304" pitchFamily="18" charset="0"/>
              </a:rPr>
              <a:t>Sincerely,</a:t>
            </a:r>
          </a:p>
          <a:p>
            <a:r>
              <a:rPr lang="en-US" dirty="0">
                <a:latin typeface="Calibri" panose="020F0502020204030204" pitchFamily="34" charset="0"/>
                <a:ea typeface="Calibri" panose="020F0502020204030204" pitchFamily="34" charset="0"/>
                <a:cs typeface="Times New Roman" panose="02020603050405020304" pitchFamily="18" charset="0"/>
              </a:rPr>
              <a:t>Program Director</a:t>
            </a:r>
          </a:p>
          <a:p>
            <a:r>
              <a:rPr lang="en-US" dirty="0">
                <a:latin typeface="Calibri" panose="020F0502020204030204" pitchFamily="34" charset="0"/>
                <a:ea typeface="Calibri" panose="020F0502020204030204" pitchFamily="34" charset="0"/>
                <a:cs typeface="Times New Roman" panose="02020603050405020304" pitchFamily="18" charset="0"/>
              </a:rPr>
              <a:t>The Nursing Congress 2020</a:t>
            </a:r>
          </a:p>
        </p:txBody>
      </p:sp>
    </p:spTree>
    <p:extLst>
      <p:ext uri="{BB962C8B-B14F-4D97-AF65-F5344CB8AC3E}">
        <p14:creationId xmlns:p14="http://schemas.microsoft.com/office/powerpoint/2010/main" val="22535273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4C0CAC1-BDB3-4AF7-8D41-093434D92CB6}"/>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rPr>
              <a:t>Investigation revealed…</a:t>
            </a:r>
          </a:p>
        </p:txBody>
      </p:sp>
      <p:sp>
        <p:nvSpPr>
          <p:cNvPr id="3" name="Content Placeholder 2">
            <a:extLst>
              <a:ext uri="{FF2B5EF4-FFF2-40B4-BE49-F238E27FC236}">
                <a16:creationId xmlns:a16="http://schemas.microsoft.com/office/drawing/2014/main" id="{0650603A-4789-4CC2-8BB6-CF016289ACFE}"/>
              </a:ext>
            </a:extLst>
          </p:cNvPr>
          <p:cNvSpPr>
            <a:spLocks noGrp="1"/>
          </p:cNvSpPr>
          <p:nvPr>
            <p:ph idx="1"/>
          </p:nvPr>
        </p:nvSpPr>
        <p:spPr>
          <a:xfrm>
            <a:off x="1179226" y="2562727"/>
            <a:ext cx="9833548" cy="4090736"/>
          </a:xfrm>
        </p:spPr>
        <p:txBody>
          <a:bodyPr>
            <a:normAutofit/>
          </a:bodyPr>
          <a:lstStyle/>
          <a:p>
            <a:pPr marL="514350" indent="-514350">
              <a:buAutoNum type="arabicPeriod"/>
            </a:pPr>
            <a:r>
              <a:rPr lang="en-US" sz="2000" b="1" dirty="0">
                <a:solidFill>
                  <a:srgbClr val="000000"/>
                </a:solidFill>
              </a:rPr>
              <a:t>Solicitation</a:t>
            </a:r>
            <a:r>
              <a:rPr lang="en-US" sz="2000" dirty="0">
                <a:solidFill>
                  <a:srgbClr val="000000"/>
                </a:solidFill>
              </a:rPr>
              <a:t>: unsolicited email Excel Global Conferences (</a:t>
            </a:r>
            <a:r>
              <a:rPr lang="en-US" sz="2000" i="1" dirty="0">
                <a:solidFill>
                  <a:schemeClr val="accent1"/>
                </a:solidFill>
              </a:rPr>
              <a:t>listed in one place as predatory</a:t>
            </a:r>
            <a:r>
              <a:rPr lang="en-US" sz="2000" dirty="0">
                <a:solidFill>
                  <a:srgbClr val="000000"/>
                </a:solidFill>
              </a:rPr>
              <a:t>) </a:t>
            </a:r>
          </a:p>
          <a:p>
            <a:pPr marL="514350" indent="-514350">
              <a:buAutoNum type="arabicPeriod"/>
            </a:pPr>
            <a:r>
              <a:rPr lang="en-US" sz="2000" b="1" dirty="0">
                <a:solidFill>
                  <a:srgbClr val="000000"/>
                </a:solidFill>
              </a:rPr>
              <a:t>Aim and scope</a:t>
            </a:r>
            <a:r>
              <a:rPr lang="en-US" sz="2000" dirty="0">
                <a:solidFill>
                  <a:srgbClr val="000000"/>
                </a:solidFill>
              </a:rPr>
              <a:t>: Global review on Next Gen Nursing &amp; Human Well-being </a:t>
            </a:r>
          </a:p>
          <a:p>
            <a:pPr marL="514350" indent="-514350">
              <a:buAutoNum type="arabicPeriod"/>
            </a:pPr>
            <a:r>
              <a:rPr lang="en-US" sz="2000" b="1" dirty="0">
                <a:solidFill>
                  <a:srgbClr val="000000"/>
                </a:solidFill>
              </a:rPr>
              <a:t>Affiliations</a:t>
            </a:r>
            <a:r>
              <a:rPr lang="en-US" sz="2000" dirty="0">
                <a:solidFill>
                  <a:srgbClr val="000000"/>
                </a:solidFill>
              </a:rPr>
              <a:t>: Canadian Academy of Sciences (CAS) (</a:t>
            </a:r>
            <a:r>
              <a:rPr lang="en-US" sz="2000" i="1" dirty="0">
                <a:solidFill>
                  <a:schemeClr val="accent1"/>
                </a:solidFill>
              </a:rPr>
              <a:t>found CAHS…</a:t>
            </a:r>
            <a:r>
              <a:rPr lang="en-US" sz="2000" dirty="0"/>
              <a:t>)</a:t>
            </a:r>
          </a:p>
          <a:p>
            <a:pPr marL="514350" indent="-514350">
              <a:buAutoNum type="arabicPeriod"/>
            </a:pPr>
            <a:r>
              <a:rPr lang="en-US" sz="2000" b="1" dirty="0">
                <a:solidFill>
                  <a:srgbClr val="000000"/>
                </a:solidFill>
              </a:rPr>
              <a:t>Vetting of submissions</a:t>
            </a:r>
            <a:r>
              <a:rPr lang="en-US" sz="2000" dirty="0">
                <a:solidFill>
                  <a:srgbClr val="000000"/>
                </a:solidFill>
              </a:rPr>
              <a:t>: Not clear</a:t>
            </a:r>
          </a:p>
          <a:p>
            <a:pPr marL="514350" indent="-514350">
              <a:buAutoNum type="arabicPeriod"/>
            </a:pPr>
            <a:r>
              <a:rPr lang="en-US" sz="2000" b="1" dirty="0">
                <a:solidFill>
                  <a:srgbClr val="000000"/>
                </a:solidFill>
              </a:rPr>
              <a:t>Cost</a:t>
            </a:r>
            <a:r>
              <a:rPr lang="en-US" sz="2000" dirty="0">
                <a:solidFill>
                  <a:srgbClr val="000000"/>
                </a:solidFill>
              </a:rPr>
              <a:t>: $100-$500</a:t>
            </a:r>
          </a:p>
          <a:p>
            <a:pPr marL="514350" indent="-514350">
              <a:buAutoNum type="arabicPeriod"/>
            </a:pPr>
            <a:r>
              <a:rPr lang="en-US" sz="2000" b="1" dirty="0">
                <a:solidFill>
                  <a:srgbClr val="000000"/>
                </a:solidFill>
              </a:rPr>
              <a:t>Availability abstracts/ proceedings after conference</a:t>
            </a:r>
            <a:r>
              <a:rPr lang="en-US" sz="2000" dirty="0">
                <a:solidFill>
                  <a:srgbClr val="000000"/>
                </a:solidFill>
              </a:rPr>
              <a:t>: Published in “conference souvenir” with DOI (</a:t>
            </a:r>
            <a:r>
              <a:rPr lang="en-US" sz="2000" i="1" dirty="0">
                <a:solidFill>
                  <a:schemeClr val="accent1"/>
                </a:solidFill>
              </a:rPr>
              <a:t>discoverable?</a:t>
            </a:r>
            <a:r>
              <a:rPr lang="en-US" sz="2000" dirty="0">
                <a:solidFill>
                  <a:srgbClr val="000000"/>
                </a:solidFill>
              </a:rPr>
              <a:t>)</a:t>
            </a:r>
          </a:p>
          <a:p>
            <a:pPr marL="514350" indent="-514350">
              <a:buAutoNum type="arabicPeriod"/>
            </a:pPr>
            <a:r>
              <a:rPr lang="en-US" sz="2000" b="1" dirty="0">
                <a:solidFill>
                  <a:srgbClr val="000000"/>
                </a:solidFill>
              </a:rPr>
              <a:t>Continuing education</a:t>
            </a:r>
            <a:r>
              <a:rPr lang="en-US" sz="2000" dirty="0">
                <a:solidFill>
                  <a:srgbClr val="000000"/>
                </a:solidFill>
              </a:rPr>
              <a:t>: Only mentioned on homepage of website</a:t>
            </a:r>
          </a:p>
          <a:p>
            <a:pPr marL="514350" indent="-514350">
              <a:buAutoNum type="arabicPeriod"/>
            </a:pPr>
            <a:r>
              <a:rPr lang="en-US" sz="2000" b="1" dirty="0">
                <a:solidFill>
                  <a:srgbClr val="000000"/>
                </a:solidFill>
              </a:rPr>
              <a:t>Target audience</a:t>
            </a:r>
            <a:r>
              <a:rPr lang="en-US" sz="2000" dirty="0">
                <a:solidFill>
                  <a:srgbClr val="000000"/>
                </a:solidFill>
              </a:rPr>
              <a:t>: Nurses of any kind or non-nurses</a:t>
            </a:r>
          </a:p>
          <a:p>
            <a:pPr marL="514350" indent="-514350">
              <a:buAutoNum type="arabicPeriod"/>
            </a:pPr>
            <a:endParaRPr lang="en-US" sz="1400" dirty="0">
              <a:solidFill>
                <a:srgbClr val="000000"/>
              </a:solidFill>
            </a:endParaRPr>
          </a:p>
        </p:txBody>
      </p:sp>
    </p:spTree>
    <p:extLst>
      <p:ext uri="{BB962C8B-B14F-4D97-AF65-F5344CB8AC3E}">
        <p14:creationId xmlns:p14="http://schemas.microsoft.com/office/powerpoint/2010/main" val="32865200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8D204D-0447-40CF-BCC9-766E896BF854}"/>
              </a:ext>
            </a:extLst>
          </p:cNvPr>
          <p:cNvSpPr>
            <a:spLocks noGrp="1"/>
          </p:cNvSpPr>
          <p:nvPr>
            <p:ph idx="4294967295"/>
          </p:nvPr>
        </p:nvSpPr>
        <p:spPr>
          <a:xfrm>
            <a:off x="433137" y="252662"/>
            <a:ext cx="11758863" cy="6605337"/>
          </a:xfrm>
        </p:spPr>
        <p:txBody>
          <a:bodyPr>
            <a:normAutofit/>
          </a:bodyPr>
          <a:lstStyle/>
          <a:p>
            <a:pPr marL="0" indent="0">
              <a:buNone/>
            </a:pPr>
            <a:r>
              <a:rPr lang="en-US" dirty="0"/>
              <a:t>Dear Dr. Your Name, </a:t>
            </a:r>
          </a:p>
          <a:p>
            <a:pPr marL="0" indent="0">
              <a:buNone/>
            </a:pPr>
            <a:r>
              <a:rPr lang="en-US" dirty="0"/>
              <a:t>We are not sure if you have received our previous emails regarding your published work on “Your Journal Article Title". We tried to reach you several times but could not get a response, so we </a:t>
            </a:r>
            <a:r>
              <a:rPr lang="en-US" b="1" dirty="0"/>
              <a:t>thought to try one last time. </a:t>
            </a:r>
          </a:p>
          <a:p>
            <a:pPr marL="0" indent="0">
              <a:buNone/>
            </a:pPr>
            <a:r>
              <a:rPr lang="en-US" dirty="0"/>
              <a:t>We would like to know if you or someone from your team would be </a:t>
            </a:r>
            <a:r>
              <a:rPr lang="en-US" b="1" dirty="0"/>
              <a:t>interested to give a presentation </a:t>
            </a:r>
            <a:r>
              <a:rPr lang="en-US" dirty="0"/>
              <a:t>at 3rd International Conference on Obesity and Chronic Diseases scheduled for July 23-25, 2018 in Los Angles, United States. (ICOCD-2018) </a:t>
            </a:r>
          </a:p>
          <a:p>
            <a:pPr marL="0" indent="0">
              <a:buNone/>
            </a:pPr>
            <a:r>
              <a:rPr lang="en-US" dirty="0"/>
              <a:t>Please do not hesitate to contact us with any of your queries. </a:t>
            </a:r>
            <a:r>
              <a:rPr lang="en-US" b="1" dirty="0"/>
              <a:t>We would be responding </a:t>
            </a:r>
            <a:r>
              <a:rPr lang="en-US" dirty="0"/>
              <a:t>within 24 hours. Best regards,</a:t>
            </a:r>
          </a:p>
          <a:p>
            <a:pPr marL="0" indent="0">
              <a:buNone/>
            </a:pPr>
            <a:r>
              <a:rPr lang="en-US" dirty="0"/>
              <a:t>Conference Manager</a:t>
            </a:r>
          </a:p>
          <a:p>
            <a:pPr marL="0" indent="0">
              <a:buNone/>
            </a:pPr>
            <a:r>
              <a:rPr lang="en-US" dirty="0"/>
              <a:t>Plano, TX 75024, USA</a:t>
            </a:r>
          </a:p>
          <a:p>
            <a:pPr marL="0" indent="0">
              <a:buNone/>
            </a:pPr>
            <a:r>
              <a:rPr lang="en-US" dirty="0"/>
              <a:t>https://</a:t>
            </a:r>
            <a:r>
              <a:rPr lang="en-US" b="1" dirty="0"/>
              <a:t>unitedscientificgroup</a:t>
            </a:r>
            <a:r>
              <a:rPr lang="en-US" dirty="0"/>
              <a:t>.com/unsubscribe.php or Please reply with "Not Interested" as subject line if you do not wish to receive any further emails.</a:t>
            </a:r>
          </a:p>
          <a:p>
            <a:endParaRPr lang="en-US" dirty="0"/>
          </a:p>
        </p:txBody>
      </p:sp>
    </p:spTree>
    <p:extLst>
      <p:ext uri="{BB962C8B-B14F-4D97-AF65-F5344CB8AC3E}">
        <p14:creationId xmlns:p14="http://schemas.microsoft.com/office/powerpoint/2010/main" val="15907355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4C0CAC1-BDB3-4AF7-8D41-093434D92CB6}"/>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rPr>
              <a:t>Investigation revealed…</a:t>
            </a:r>
          </a:p>
        </p:txBody>
      </p:sp>
      <p:sp>
        <p:nvSpPr>
          <p:cNvPr id="3" name="Content Placeholder 2">
            <a:extLst>
              <a:ext uri="{FF2B5EF4-FFF2-40B4-BE49-F238E27FC236}">
                <a16:creationId xmlns:a16="http://schemas.microsoft.com/office/drawing/2014/main" id="{0650603A-4789-4CC2-8BB6-CF016289ACFE}"/>
              </a:ext>
            </a:extLst>
          </p:cNvPr>
          <p:cNvSpPr>
            <a:spLocks noGrp="1"/>
          </p:cNvSpPr>
          <p:nvPr>
            <p:ph idx="1"/>
          </p:nvPr>
        </p:nvSpPr>
        <p:spPr>
          <a:xfrm>
            <a:off x="1179226" y="2634916"/>
            <a:ext cx="9833548" cy="3717758"/>
          </a:xfrm>
        </p:spPr>
        <p:txBody>
          <a:bodyPr>
            <a:normAutofit lnSpcReduction="10000"/>
          </a:bodyPr>
          <a:lstStyle/>
          <a:p>
            <a:pPr marL="514350" indent="-514350">
              <a:buAutoNum type="arabicPeriod"/>
            </a:pPr>
            <a:r>
              <a:rPr lang="en-US" sz="2000" b="1" dirty="0">
                <a:solidFill>
                  <a:srgbClr val="000000"/>
                </a:solidFill>
              </a:rPr>
              <a:t>Solicitation</a:t>
            </a:r>
            <a:r>
              <a:rPr lang="en-US" sz="2000" dirty="0">
                <a:solidFill>
                  <a:srgbClr val="000000"/>
                </a:solidFill>
              </a:rPr>
              <a:t>: unsolicited from United Scientific Group (</a:t>
            </a:r>
            <a:r>
              <a:rPr lang="en-US" sz="2000" i="1" dirty="0">
                <a:solidFill>
                  <a:schemeClr val="accent1"/>
                </a:solidFill>
              </a:rPr>
              <a:t>just Google</a:t>
            </a:r>
            <a:r>
              <a:rPr lang="en-US" sz="2000" i="1" dirty="0">
                <a:solidFill>
                  <a:srgbClr val="000000"/>
                </a:solidFill>
              </a:rPr>
              <a:t>!</a:t>
            </a:r>
            <a:r>
              <a:rPr lang="en-US" sz="2000" dirty="0">
                <a:solidFill>
                  <a:srgbClr val="000000"/>
                </a:solidFill>
              </a:rPr>
              <a:t>)</a:t>
            </a:r>
          </a:p>
          <a:p>
            <a:pPr marL="514350" indent="-514350">
              <a:buAutoNum type="arabicPeriod"/>
            </a:pPr>
            <a:r>
              <a:rPr lang="en-US" sz="2000" b="1" dirty="0">
                <a:solidFill>
                  <a:srgbClr val="000000"/>
                </a:solidFill>
              </a:rPr>
              <a:t>Aim and scope</a:t>
            </a:r>
            <a:r>
              <a:rPr lang="en-US" sz="2000" dirty="0">
                <a:solidFill>
                  <a:srgbClr val="000000"/>
                </a:solidFill>
              </a:rPr>
              <a:t>: Present and discuss new info in obesity field</a:t>
            </a:r>
          </a:p>
          <a:p>
            <a:pPr marL="514350" indent="-514350">
              <a:buAutoNum type="arabicPeriod"/>
            </a:pPr>
            <a:r>
              <a:rPr lang="en-US" sz="2000" b="1" dirty="0">
                <a:solidFill>
                  <a:srgbClr val="000000"/>
                </a:solidFill>
              </a:rPr>
              <a:t>Affiliations</a:t>
            </a:r>
            <a:r>
              <a:rPr lang="en-US" sz="2000" dirty="0">
                <a:solidFill>
                  <a:srgbClr val="000000"/>
                </a:solidFill>
              </a:rPr>
              <a:t>: Committee members </a:t>
            </a:r>
          </a:p>
          <a:p>
            <a:pPr marL="514350" indent="-514350">
              <a:buAutoNum type="arabicPeriod"/>
            </a:pPr>
            <a:r>
              <a:rPr lang="en-US" sz="2000" b="1" dirty="0">
                <a:solidFill>
                  <a:srgbClr val="000000"/>
                </a:solidFill>
              </a:rPr>
              <a:t>Vetting of submissions</a:t>
            </a:r>
            <a:r>
              <a:rPr lang="en-US" sz="2000" dirty="0">
                <a:solidFill>
                  <a:srgbClr val="000000"/>
                </a:solidFill>
              </a:rPr>
              <a:t>: Accept/reject within 4-5 days (</a:t>
            </a:r>
            <a:r>
              <a:rPr lang="en-US" sz="2000" i="1" dirty="0">
                <a:solidFill>
                  <a:schemeClr val="accent1"/>
                </a:solidFill>
              </a:rPr>
              <a:t>option to pay to deliver a talk</a:t>
            </a:r>
            <a:r>
              <a:rPr lang="en-US" sz="2000" dirty="0">
                <a:solidFill>
                  <a:srgbClr val="000000"/>
                </a:solidFill>
              </a:rPr>
              <a:t>)</a:t>
            </a:r>
          </a:p>
          <a:p>
            <a:pPr marL="514350" indent="-514350">
              <a:buFont typeface="Arial" panose="020B0604020202020204" pitchFamily="34" charset="0"/>
              <a:buAutoNum type="arabicPeriod"/>
            </a:pPr>
            <a:r>
              <a:rPr lang="en-US" sz="2000" b="1" dirty="0">
                <a:solidFill>
                  <a:srgbClr val="000000"/>
                </a:solidFill>
              </a:rPr>
              <a:t>Cost</a:t>
            </a:r>
            <a:r>
              <a:rPr lang="en-US" sz="2000" dirty="0">
                <a:solidFill>
                  <a:srgbClr val="000000"/>
                </a:solidFill>
              </a:rPr>
              <a:t>: $250-$1000 </a:t>
            </a:r>
          </a:p>
          <a:p>
            <a:pPr marL="514350" indent="-514350">
              <a:buAutoNum type="arabicPeriod"/>
            </a:pPr>
            <a:r>
              <a:rPr lang="en-US" sz="2000" b="1" dirty="0">
                <a:solidFill>
                  <a:srgbClr val="000000"/>
                </a:solidFill>
              </a:rPr>
              <a:t>Availability abstracts/ proceedings after conference</a:t>
            </a:r>
            <a:r>
              <a:rPr lang="en-US" sz="2000" dirty="0">
                <a:solidFill>
                  <a:srgbClr val="000000"/>
                </a:solidFill>
              </a:rPr>
              <a:t>: Published in Journal of Obesity &amp; Chronic Diseases (</a:t>
            </a:r>
            <a:r>
              <a:rPr lang="en-US" sz="2000" i="1" dirty="0">
                <a:solidFill>
                  <a:schemeClr val="accent1"/>
                </a:solidFill>
              </a:rPr>
              <a:t>not in Medline, no indexing, says peer-reviewed, few things pull in Google Scholar, by USG</a:t>
            </a:r>
            <a:r>
              <a:rPr lang="en-US" sz="2000" dirty="0">
                <a:solidFill>
                  <a:srgbClr val="000000"/>
                </a:solidFill>
              </a:rPr>
              <a:t>)</a:t>
            </a:r>
          </a:p>
          <a:p>
            <a:pPr marL="514350" indent="-514350">
              <a:buAutoNum type="arabicPeriod"/>
            </a:pPr>
            <a:r>
              <a:rPr lang="en-US" sz="2000" b="1" dirty="0">
                <a:solidFill>
                  <a:srgbClr val="000000"/>
                </a:solidFill>
              </a:rPr>
              <a:t>Continuing education</a:t>
            </a:r>
            <a:r>
              <a:rPr lang="en-US" sz="2000" dirty="0">
                <a:solidFill>
                  <a:srgbClr val="000000"/>
                </a:solidFill>
              </a:rPr>
              <a:t>: Not sure</a:t>
            </a:r>
          </a:p>
          <a:p>
            <a:pPr marL="514350" indent="-514350">
              <a:buAutoNum type="arabicPeriod"/>
            </a:pPr>
            <a:r>
              <a:rPr lang="en-US" sz="2000" b="1" dirty="0">
                <a:solidFill>
                  <a:srgbClr val="000000"/>
                </a:solidFill>
              </a:rPr>
              <a:t>Target audience</a:t>
            </a:r>
            <a:r>
              <a:rPr lang="en-US" sz="2000" dirty="0">
                <a:solidFill>
                  <a:srgbClr val="000000"/>
                </a:solidFill>
              </a:rPr>
              <a:t>: Students, academics, researchers (</a:t>
            </a:r>
            <a:r>
              <a:rPr lang="en-US" sz="2000" dirty="0">
                <a:solidFill>
                  <a:schemeClr val="accent1"/>
                </a:solidFill>
              </a:rPr>
              <a:t>international</a:t>
            </a:r>
            <a:r>
              <a:rPr lang="en-US" sz="2000" dirty="0">
                <a:solidFill>
                  <a:srgbClr val="000000"/>
                </a:solidFill>
              </a:rPr>
              <a:t>)</a:t>
            </a:r>
          </a:p>
          <a:p>
            <a:pPr marL="514350" indent="-514350">
              <a:buAutoNum type="arabicPeriod"/>
            </a:pPr>
            <a:endParaRPr lang="en-US" sz="1300" dirty="0">
              <a:solidFill>
                <a:srgbClr val="000000"/>
              </a:solidFill>
            </a:endParaRPr>
          </a:p>
          <a:p>
            <a:pPr marL="514350" indent="-514350">
              <a:buAutoNum type="arabicPeriod"/>
            </a:pPr>
            <a:endParaRPr lang="en-US" sz="1300" dirty="0">
              <a:solidFill>
                <a:srgbClr val="000000"/>
              </a:solidFill>
            </a:endParaRPr>
          </a:p>
        </p:txBody>
      </p:sp>
    </p:spTree>
    <p:extLst>
      <p:ext uri="{BB962C8B-B14F-4D97-AF65-F5344CB8AC3E}">
        <p14:creationId xmlns:p14="http://schemas.microsoft.com/office/powerpoint/2010/main" val="29141089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4867EAF-AE1D-4322-9DE8-383AE3F7BC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91"/>
            <a:ext cx="544692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40676238-7F95-4EEB-836A-7D23927873A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3">
            <a:extLst>
              <a:ext uri="{FF2B5EF4-FFF2-40B4-BE49-F238E27FC236}">
                <a16:creationId xmlns:a16="http://schemas.microsoft.com/office/drawing/2014/main" id="{1E90155E-97E9-4A0F-A094-F59DBB0ED269}"/>
              </a:ext>
            </a:extLst>
          </p:cNvPr>
          <p:cNvSpPr>
            <a:spLocks noGrp="1"/>
          </p:cNvSpPr>
          <p:nvPr>
            <p:ph type="title"/>
          </p:nvPr>
        </p:nvSpPr>
        <p:spPr>
          <a:xfrm>
            <a:off x="569646" y="2399806"/>
            <a:ext cx="3658053" cy="1786515"/>
          </a:xfrm>
        </p:spPr>
        <p:txBody>
          <a:bodyPr vert="horz" lIns="91440" tIns="45720" rIns="91440" bIns="45720" rtlCol="0" anchor="t">
            <a:normAutofit/>
          </a:bodyPr>
          <a:lstStyle/>
          <a:p>
            <a:r>
              <a:rPr lang="en-US" sz="4400" kern="1200" dirty="0">
                <a:solidFill>
                  <a:srgbClr val="FFFFFF"/>
                </a:solidFill>
                <a:latin typeface="+mj-lt"/>
                <a:ea typeface="+mj-ea"/>
                <a:cs typeface="+mj-cs"/>
              </a:rPr>
              <a:t>But the plot thickens… </a:t>
            </a:r>
          </a:p>
        </p:txBody>
      </p:sp>
      <p:pic>
        <p:nvPicPr>
          <p:cNvPr id="8" name="Content Placeholder 7">
            <a:extLst>
              <a:ext uri="{FF2B5EF4-FFF2-40B4-BE49-F238E27FC236}">
                <a16:creationId xmlns:a16="http://schemas.microsoft.com/office/drawing/2014/main" id="{1F75B423-1F74-4202-9B99-AFFDD9984769}"/>
              </a:ext>
            </a:extLst>
          </p:cNvPr>
          <p:cNvPicPr>
            <a:picLocks noGrp="1" noChangeAspect="1"/>
          </p:cNvPicPr>
          <p:nvPr>
            <p:ph idx="1"/>
          </p:nvPr>
        </p:nvPicPr>
        <p:blipFill>
          <a:blip r:embed="rId4"/>
          <a:stretch>
            <a:fillRect/>
          </a:stretch>
        </p:blipFill>
        <p:spPr>
          <a:xfrm>
            <a:off x="6379341" y="1759196"/>
            <a:ext cx="5029200" cy="3331844"/>
          </a:xfrm>
          <a:prstGeom prst="rect">
            <a:avLst/>
          </a:prstGeom>
          <a:ln w="9525">
            <a:noFill/>
          </a:ln>
        </p:spPr>
      </p:pic>
    </p:spTree>
    <p:extLst>
      <p:ext uri="{BB962C8B-B14F-4D97-AF65-F5344CB8AC3E}">
        <p14:creationId xmlns:p14="http://schemas.microsoft.com/office/powerpoint/2010/main" val="863160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58F011E-1305-4498-964A-ACE802A7DB5B}"/>
              </a:ext>
            </a:extLst>
          </p:cNvPr>
          <p:cNvSpPr/>
          <p:nvPr/>
        </p:nvSpPr>
        <p:spPr>
          <a:xfrm>
            <a:off x="225469" y="425884"/>
            <a:ext cx="12192000" cy="5355312"/>
          </a:xfrm>
          <a:prstGeom prst="rect">
            <a:avLst/>
          </a:prstGeom>
        </p:spPr>
        <p:txBody>
          <a:bodyPr wrap="square">
            <a:spAutoFit/>
          </a:bodyPr>
          <a:lstStyle/>
          <a:p>
            <a:r>
              <a:rPr lang="en-US" dirty="0">
                <a:latin typeface="Calibri" panose="020F0502020204030204" pitchFamily="34" charset="0"/>
                <a:ea typeface="Calibri" panose="020F0502020204030204" pitchFamily="34" charset="0"/>
                <a:cs typeface="Times New Roman" panose="02020603050405020304" pitchFamily="18" charset="0"/>
              </a:rPr>
              <a:t>Hawaii Dermatology Seminar conferences.</a:t>
            </a:r>
            <a:r>
              <a:rPr lang="en-US" b="1" dirty="0">
                <a:latin typeface="Calibri" panose="020F0502020204030204" pitchFamily="34" charset="0"/>
                <a:ea typeface="Calibri" panose="020F0502020204030204" pitchFamily="34" charset="0"/>
                <a:cs typeface="Times New Roman" panose="02020603050405020304" pitchFamily="18" charset="0"/>
              </a:rPr>
              <a:t>globalacademycme.com</a:t>
            </a:r>
            <a:r>
              <a:rPr lang="en-US" b="1" dirty="0">
                <a:highlight>
                  <a:srgbClr val="00FFFF"/>
                </a:highlight>
                <a:latin typeface="Calibri" panose="020F0502020204030204" pitchFamily="34" charset="0"/>
                <a:ea typeface="Calibri" panose="020F0502020204030204" pitchFamily="34" charset="0"/>
                <a:cs typeface="Times New Roman" panose="02020603050405020304" pitchFamily="18" charset="0"/>
              </a:rPr>
              <a:t> </a:t>
            </a:r>
          </a:p>
          <a:p>
            <a:r>
              <a:rPr lang="en-US" dirty="0">
                <a:latin typeface="Calibri" panose="020F0502020204030204" pitchFamily="34" charset="0"/>
                <a:ea typeface="Calibri" panose="020F0502020204030204" pitchFamily="34" charset="0"/>
                <a:cs typeface="Times New Roman" panose="02020603050405020304" pitchFamily="18" charset="0"/>
              </a:rPr>
              <a:t>Save $250 - </a:t>
            </a:r>
            <a:r>
              <a:rPr lang="en-US" b="1" dirty="0">
                <a:latin typeface="Calibri" panose="020F0502020204030204" pitchFamily="34" charset="0"/>
                <a:ea typeface="Calibri" panose="020F0502020204030204" pitchFamily="34" charset="0"/>
                <a:cs typeface="Times New Roman" panose="02020603050405020304" pitchFamily="18" charset="0"/>
              </a:rPr>
              <a:t>31.5 CME/CE Credits </a:t>
            </a:r>
            <a:r>
              <a:rPr lang="en-US" dirty="0">
                <a:latin typeface="Calibri" panose="020F0502020204030204" pitchFamily="34" charset="0"/>
                <a:ea typeface="Calibri" panose="020F0502020204030204" pitchFamily="34" charset="0"/>
                <a:cs typeface="Times New Roman" panose="02020603050405020304" pitchFamily="18" charset="0"/>
              </a:rPr>
              <a:t>- February 16-21, 2020</a:t>
            </a:r>
          </a:p>
          <a:p>
            <a:r>
              <a:rPr lang="en-US" dirty="0">
                <a:latin typeface="Calibri" panose="020F0502020204030204" pitchFamily="34" charset="0"/>
                <a:ea typeface="Calibri" panose="020F0502020204030204" pitchFamily="34" charset="0"/>
                <a:cs typeface="Times New Roman" panose="02020603050405020304" pitchFamily="18" charset="0"/>
              </a:rPr>
              <a:t> </a:t>
            </a:r>
          </a:p>
          <a:p>
            <a:r>
              <a:rPr lang="en-US" dirty="0">
                <a:latin typeface="Calibri" panose="020F0502020204030204" pitchFamily="34" charset="0"/>
                <a:ea typeface="Calibri" panose="020F0502020204030204" pitchFamily="34" charset="0"/>
                <a:cs typeface="Times New Roman" panose="02020603050405020304" pitchFamily="18" charset="0"/>
              </a:rPr>
              <a:t>Having trouble reading this message? Click here &lt;</a:t>
            </a:r>
            <a:r>
              <a:rPr lang="en-US"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http://send.globalacademycme.com/link.cfm?r=g2siWP2dhk6UXm8Ba75NbA~~&amp;pe=OreKFZyT2OW-ZcsCQUE2PXhWIKwHqYT3STKRu98FO97gWv102mgTzoLOIzrAgy_oiib8pX8NIXRDsMapYkrn6A~~&amp;t=ZyLQ00vWnKQEi33TiFWwCg~~</a:t>
            </a:r>
            <a:r>
              <a:rPr lang="en-US" dirty="0">
                <a:latin typeface="Calibri" panose="020F0502020204030204" pitchFamily="34" charset="0"/>
                <a:ea typeface="Calibri" panose="020F0502020204030204" pitchFamily="34" charset="0"/>
                <a:cs typeface="Times New Roman" panose="02020603050405020304" pitchFamily="18" charset="0"/>
              </a:rPr>
              <a:t>&gt;  for the web version.</a:t>
            </a:r>
          </a:p>
          <a:p>
            <a:r>
              <a:rPr lang="en-US" dirty="0">
                <a:latin typeface="Calibri" panose="020F0502020204030204" pitchFamily="34" charset="0"/>
                <a:ea typeface="Calibri" panose="020F0502020204030204" pitchFamily="34" charset="0"/>
                <a:cs typeface="Times New Roman" panose="02020603050405020304" pitchFamily="18" charset="0"/>
              </a:rPr>
              <a:t> </a:t>
            </a:r>
          </a:p>
          <a:p>
            <a:r>
              <a:rPr lang="en-US" dirty="0">
                <a:latin typeface="Calibri" panose="020F0502020204030204" pitchFamily="34" charset="0"/>
                <a:ea typeface="Calibri" panose="020F0502020204030204" pitchFamily="34" charset="0"/>
                <a:cs typeface="Times New Roman" panose="02020603050405020304" pitchFamily="18" charset="0"/>
              </a:rPr>
              <a:t>SAVE $250 UNTIL MONDAY, DECEMBER 16! Join us at the </a:t>
            </a:r>
            <a:r>
              <a:rPr lang="en-US" b="1" dirty="0">
                <a:latin typeface="Calibri" panose="020F0502020204030204" pitchFamily="34" charset="0"/>
                <a:ea typeface="Calibri" panose="020F0502020204030204" pitchFamily="34" charset="0"/>
                <a:cs typeface="Times New Roman" panose="02020603050405020304" pitchFamily="18" charset="0"/>
              </a:rPr>
              <a:t>44th Annual Hawaii Dermatology Seminar® presented by the Skin Disease Education Foundation (SDEF) </a:t>
            </a:r>
            <a:r>
              <a:rPr lang="en-US" dirty="0">
                <a:latin typeface="Calibri" panose="020F0502020204030204" pitchFamily="34" charset="0"/>
                <a:ea typeface="Calibri" panose="020F0502020204030204" pitchFamily="34" charset="0"/>
                <a:cs typeface="Times New Roman" panose="02020603050405020304" pitchFamily="18" charset="0"/>
              </a:rPr>
              <a:t>as we explore the latest advances in the treatment and management of common and complex diseases of the skin, both for adults and children, as well as new developments in aesthetic medicine.</a:t>
            </a:r>
          </a:p>
          <a:p>
            <a:r>
              <a:rPr lang="en-US" dirty="0">
                <a:latin typeface="Calibri" panose="020F0502020204030204" pitchFamily="34" charset="0"/>
                <a:ea typeface="Calibri" panose="020F0502020204030204" pitchFamily="34" charset="0"/>
                <a:cs typeface="Times New Roman" panose="02020603050405020304" pitchFamily="18" charset="0"/>
              </a:rPr>
              <a:t>REGISTER BY MONDAY, DECEMBER 16 TO SAVE $250! </a:t>
            </a:r>
          </a:p>
          <a:p>
            <a:endParaRPr lang="en-US" dirty="0"/>
          </a:p>
          <a:p>
            <a:r>
              <a:rPr lang="en-US" dirty="0"/>
              <a:t>Conference Directors	</a:t>
            </a:r>
          </a:p>
          <a:p>
            <a:r>
              <a:rPr lang="en-US" b="1" dirty="0"/>
              <a:t>Joseph F. Fowler, Jr., MD</a:t>
            </a:r>
          </a:p>
          <a:p>
            <a:r>
              <a:rPr lang="en-US" b="1" dirty="0"/>
              <a:t>Clinical Professor and Director</a:t>
            </a:r>
          </a:p>
          <a:p>
            <a:r>
              <a:rPr lang="en-US" b="1" dirty="0"/>
              <a:t>University of Louisville School of Medicine Louisville</a:t>
            </a:r>
            <a:r>
              <a:rPr lang="en-US" dirty="0"/>
              <a:t>, KY Linda F. Stein Gold, MD Director of Dermatology Research Henry Ford Health System Detroit, MI Christopher B. Zachary, MBBS, FRCP Professor and Chair, Dermatology University of California, Irvine School of Medicine Irvine, CA </a:t>
            </a:r>
          </a:p>
        </p:txBody>
      </p:sp>
    </p:spTree>
    <p:extLst>
      <p:ext uri="{BB962C8B-B14F-4D97-AF65-F5344CB8AC3E}">
        <p14:creationId xmlns:p14="http://schemas.microsoft.com/office/powerpoint/2010/main" val="3586402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1385AF8-9F52-4268-84EF-BB9BAEAEE233}"/>
              </a:ext>
            </a:extLst>
          </p:cNvPr>
          <p:cNvSpPr>
            <a:spLocks noGrp="1"/>
          </p:cNvSpPr>
          <p:nvPr>
            <p:ph type="title"/>
          </p:nvPr>
        </p:nvSpPr>
        <p:spPr>
          <a:xfrm>
            <a:off x="863029" y="1012004"/>
            <a:ext cx="3416158" cy="4795408"/>
          </a:xfrm>
        </p:spPr>
        <p:txBody>
          <a:bodyPr>
            <a:normAutofit/>
          </a:bodyPr>
          <a:lstStyle/>
          <a:p>
            <a:r>
              <a:rPr lang="en-US">
                <a:solidFill>
                  <a:srgbClr val="FFFFFF"/>
                </a:solidFill>
              </a:rPr>
              <a:t>Some definitions</a:t>
            </a:r>
          </a:p>
        </p:txBody>
      </p:sp>
      <p:graphicFrame>
        <p:nvGraphicFramePr>
          <p:cNvPr id="5" name="Content Placeholder 2">
            <a:extLst>
              <a:ext uri="{FF2B5EF4-FFF2-40B4-BE49-F238E27FC236}">
                <a16:creationId xmlns:a16="http://schemas.microsoft.com/office/drawing/2014/main" id="{5653A669-FD00-4DF7-A280-B33A6781F71E}"/>
              </a:ext>
            </a:extLst>
          </p:cNvPr>
          <p:cNvGraphicFramePr>
            <a:graphicFrameLocks noGrp="1"/>
          </p:cNvGraphicFramePr>
          <p:nvPr>
            <p:ph idx="1"/>
            <p:extLst>
              <p:ext uri="{D42A27DB-BD31-4B8C-83A1-F6EECF244321}">
                <p14:modId xmlns:p14="http://schemas.microsoft.com/office/powerpoint/2010/main" val="487746987"/>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6067021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4C0CAC1-BDB3-4AF7-8D41-093434D92CB6}"/>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rPr>
              <a:t>Investigation revealed…</a:t>
            </a:r>
          </a:p>
        </p:txBody>
      </p:sp>
      <p:sp>
        <p:nvSpPr>
          <p:cNvPr id="3" name="Content Placeholder 2">
            <a:extLst>
              <a:ext uri="{FF2B5EF4-FFF2-40B4-BE49-F238E27FC236}">
                <a16:creationId xmlns:a16="http://schemas.microsoft.com/office/drawing/2014/main" id="{0650603A-4789-4CC2-8BB6-CF016289ACFE}"/>
              </a:ext>
            </a:extLst>
          </p:cNvPr>
          <p:cNvSpPr>
            <a:spLocks noGrp="1"/>
          </p:cNvSpPr>
          <p:nvPr>
            <p:ph idx="1"/>
          </p:nvPr>
        </p:nvSpPr>
        <p:spPr>
          <a:xfrm>
            <a:off x="1179226" y="3092970"/>
            <a:ext cx="9833548" cy="3548462"/>
          </a:xfrm>
        </p:spPr>
        <p:txBody>
          <a:bodyPr>
            <a:normAutofit/>
          </a:bodyPr>
          <a:lstStyle/>
          <a:p>
            <a:pPr marL="514350" indent="-514350">
              <a:buAutoNum type="arabicPeriod"/>
            </a:pPr>
            <a:r>
              <a:rPr lang="en-US" sz="2000" b="1" dirty="0">
                <a:solidFill>
                  <a:srgbClr val="000000"/>
                </a:solidFill>
              </a:rPr>
              <a:t>Solicitation</a:t>
            </a:r>
            <a:r>
              <a:rPr lang="en-US" sz="2000" dirty="0">
                <a:solidFill>
                  <a:srgbClr val="000000"/>
                </a:solidFill>
              </a:rPr>
              <a:t>: Skin Disease Education Foundation (</a:t>
            </a:r>
            <a:r>
              <a:rPr lang="en-US" sz="2000" i="1" dirty="0">
                <a:solidFill>
                  <a:schemeClr val="accent1"/>
                </a:solidFill>
              </a:rPr>
              <a:t>known to me</a:t>
            </a:r>
            <a:r>
              <a:rPr lang="en-US" sz="2000" dirty="0">
                <a:solidFill>
                  <a:srgbClr val="000000"/>
                </a:solidFill>
              </a:rPr>
              <a:t>)</a:t>
            </a:r>
          </a:p>
          <a:p>
            <a:pPr marL="514350" indent="-514350">
              <a:buAutoNum type="arabicPeriod"/>
            </a:pPr>
            <a:r>
              <a:rPr lang="en-US" sz="2000" b="1" dirty="0">
                <a:solidFill>
                  <a:srgbClr val="000000"/>
                </a:solidFill>
              </a:rPr>
              <a:t>Aim and scope</a:t>
            </a:r>
            <a:r>
              <a:rPr lang="en-US" sz="2000" dirty="0">
                <a:solidFill>
                  <a:srgbClr val="000000"/>
                </a:solidFill>
              </a:rPr>
              <a:t>: Latest advances skin diseases</a:t>
            </a:r>
          </a:p>
          <a:p>
            <a:pPr marL="514350" indent="-514350">
              <a:buAutoNum type="arabicPeriod"/>
            </a:pPr>
            <a:r>
              <a:rPr lang="en-US" sz="2000" b="1" dirty="0">
                <a:solidFill>
                  <a:srgbClr val="000000"/>
                </a:solidFill>
              </a:rPr>
              <a:t>Affiliations</a:t>
            </a:r>
            <a:r>
              <a:rPr lang="en-US" sz="2000" dirty="0">
                <a:solidFill>
                  <a:srgbClr val="000000"/>
                </a:solidFill>
              </a:rPr>
              <a:t>: Tons (</a:t>
            </a:r>
            <a:r>
              <a:rPr lang="en-US" sz="2000" i="1" dirty="0">
                <a:solidFill>
                  <a:schemeClr val="accent1"/>
                </a:solidFill>
              </a:rPr>
              <a:t>legitimate ones</a:t>
            </a:r>
            <a:r>
              <a:rPr lang="en-US" sz="2000" dirty="0">
                <a:solidFill>
                  <a:srgbClr val="000000"/>
                </a:solidFill>
              </a:rPr>
              <a:t>)</a:t>
            </a:r>
          </a:p>
          <a:p>
            <a:pPr marL="514350" indent="-514350">
              <a:buAutoNum type="arabicPeriod"/>
            </a:pPr>
            <a:r>
              <a:rPr lang="en-US" sz="2000" b="1" dirty="0">
                <a:solidFill>
                  <a:srgbClr val="000000"/>
                </a:solidFill>
              </a:rPr>
              <a:t>Vetting of submissions</a:t>
            </a:r>
            <a:r>
              <a:rPr lang="en-US" sz="2000" dirty="0">
                <a:solidFill>
                  <a:srgbClr val="000000"/>
                </a:solidFill>
              </a:rPr>
              <a:t>: Peer review, also take industry sponsored</a:t>
            </a:r>
          </a:p>
          <a:p>
            <a:pPr marL="514350" indent="-514350">
              <a:buAutoNum type="arabicPeriod"/>
            </a:pPr>
            <a:r>
              <a:rPr lang="en-US" sz="2000" b="1" dirty="0">
                <a:solidFill>
                  <a:srgbClr val="000000"/>
                </a:solidFill>
              </a:rPr>
              <a:t>Cost</a:t>
            </a:r>
            <a:r>
              <a:rPr lang="en-US" sz="2000" dirty="0">
                <a:solidFill>
                  <a:srgbClr val="000000"/>
                </a:solidFill>
              </a:rPr>
              <a:t>: $400-$1000</a:t>
            </a:r>
          </a:p>
          <a:p>
            <a:pPr marL="514350" indent="-514350">
              <a:buAutoNum type="arabicPeriod"/>
            </a:pPr>
            <a:r>
              <a:rPr lang="en-US" sz="2000" b="1" dirty="0">
                <a:solidFill>
                  <a:srgbClr val="000000"/>
                </a:solidFill>
              </a:rPr>
              <a:t>Availability abstracts/ proceedings after conference</a:t>
            </a:r>
            <a:r>
              <a:rPr lang="en-US" sz="2000" dirty="0">
                <a:solidFill>
                  <a:srgbClr val="000000"/>
                </a:solidFill>
              </a:rPr>
              <a:t>: appear in </a:t>
            </a:r>
            <a:r>
              <a:rPr lang="en-US" sz="2000" i="1" dirty="0">
                <a:solidFill>
                  <a:srgbClr val="000000"/>
                </a:solidFill>
              </a:rPr>
              <a:t>Cutis </a:t>
            </a:r>
            <a:r>
              <a:rPr lang="en-US" sz="2000" dirty="0">
                <a:solidFill>
                  <a:srgbClr val="000000"/>
                </a:solidFill>
              </a:rPr>
              <a:t>(</a:t>
            </a:r>
            <a:r>
              <a:rPr lang="en-US" sz="2000" i="1" dirty="0">
                <a:solidFill>
                  <a:schemeClr val="accent1"/>
                </a:solidFill>
              </a:rPr>
              <a:t>indexed in Medline</a:t>
            </a:r>
            <a:r>
              <a:rPr lang="en-US" sz="2000" dirty="0">
                <a:solidFill>
                  <a:srgbClr val="000000"/>
                </a:solidFill>
              </a:rPr>
              <a:t>)</a:t>
            </a:r>
          </a:p>
          <a:p>
            <a:pPr marL="514350" indent="-514350">
              <a:buAutoNum type="arabicPeriod"/>
            </a:pPr>
            <a:r>
              <a:rPr lang="en-US" sz="2000" b="1" dirty="0">
                <a:solidFill>
                  <a:srgbClr val="000000"/>
                </a:solidFill>
              </a:rPr>
              <a:t>Continuing education</a:t>
            </a:r>
            <a:r>
              <a:rPr lang="en-US" sz="2000" dirty="0">
                <a:solidFill>
                  <a:srgbClr val="000000"/>
                </a:solidFill>
              </a:rPr>
              <a:t>: 31.5 CME/CE AAFP, ANCC, ACPE, MOC-D</a:t>
            </a:r>
          </a:p>
          <a:p>
            <a:pPr marL="514350" indent="-514350">
              <a:buAutoNum type="arabicPeriod"/>
            </a:pPr>
            <a:r>
              <a:rPr lang="en-US" sz="2000" b="1" dirty="0">
                <a:solidFill>
                  <a:srgbClr val="000000"/>
                </a:solidFill>
              </a:rPr>
              <a:t>Target audience</a:t>
            </a:r>
            <a:r>
              <a:rPr lang="en-US" sz="2000" dirty="0">
                <a:solidFill>
                  <a:srgbClr val="000000"/>
                </a:solidFill>
              </a:rPr>
              <a:t>: MDs, PAs, NPs, Pharms, Residents/Fellows</a:t>
            </a:r>
          </a:p>
          <a:p>
            <a:pPr marL="514350" indent="-514350">
              <a:buAutoNum type="arabicPeriod"/>
            </a:pPr>
            <a:endParaRPr lang="en-US" sz="1400" dirty="0">
              <a:solidFill>
                <a:srgbClr val="000000"/>
              </a:solidFill>
            </a:endParaRPr>
          </a:p>
          <a:p>
            <a:pPr marL="514350" indent="-514350">
              <a:buAutoNum type="arabicPeriod"/>
            </a:pPr>
            <a:endParaRPr lang="en-US" sz="1400" dirty="0">
              <a:solidFill>
                <a:srgbClr val="000000"/>
              </a:solidFill>
            </a:endParaRPr>
          </a:p>
        </p:txBody>
      </p:sp>
    </p:spTree>
    <p:extLst>
      <p:ext uri="{BB962C8B-B14F-4D97-AF65-F5344CB8AC3E}">
        <p14:creationId xmlns:p14="http://schemas.microsoft.com/office/powerpoint/2010/main" val="280305860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95B14F0-C3FD-497E-BDA0-05FD8FD3DFA1}"/>
              </a:ext>
            </a:extLst>
          </p:cNvPr>
          <p:cNvPicPr>
            <a:picLocks noChangeAspect="1"/>
          </p:cNvPicPr>
          <p:nvPr/>
        </p:nvPicPr>
        <p:blipFill rotWithShape="1">
          <a:blip r:embed="rId2"/>
          <a:srcRect t="30994" b="1851"/>
          <a:stretch/>
        </p:blipFill>
        <p:spPr>
          <a:xfrm>
            <a:off x="-1" y="10"/>
            <a:ext cx="12192001" cy="4666928"/>
          </a:xfrm>
          <a:prstGeom prst="rect">
            <a:avLst/>
          </a:prstGeom>
        </p:spPr>
      </p:pic>
      <p:pic>
        <p:nvPicPr>
          <p:cNvPr id="12" name="Picture 11">
            <a:extLst>
              <a:ext uri="{FF2B5EF4-FFF2-40B4-BE49-F238E27FC236}">
                <a16:creationId xmlns:a16="http://schemas.microsoft.com/office/drawing/2014/main" id="{EE09A529-E47C-4634-BB98-0A9526C372B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Oval 13">
            <a:extLst>
              <a:ext uri="{FF2B5EF4-FFF2-40B4-BE49-F238E27FC236}">
                <a16:creationId xmlns:a16="http://schemas.microsoft.com/office/drawing/2014/main" id="{569C1A01-6FB5-43CE-ADCC-936728ACAC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6267" y="4388303"/>
            <a:ext cx="824089" cy="70298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D4CE01-7822-4EF5-A36B-BBD7679D0C56}"/>
              </a:ext>
            </a:extLst>
          </p:cNvPr>
          <p:cNvSpPr>
            <a:spLocks noGrp="1"/>
          </p:cNvSpPr>
          <p:nvPr>
            <p:ph type="title"/>
          </p:nvPr>
        </p:nvSpPr>
        <p:spPr>
          <a:xfrm>
            <a:off x="804998" y="4551037"/>
            <a:ext cx="5021782" cy="1509931"/>
          </a:xfrm>
        </p:spPr>
        <p:txBody>
          <a:bodyPr>
            <a:normAutofit/>
          </a:bodyPr>
          <a:lstStyle/>
          <a:p>
            <a:r>
              <a:rPr lang="en-US" sz="4000">
                <a:solidFill>
                  <a:srgbClr val="000000"/>
                </a:solidFill>
              </a:rPr>
              <a:t>And it’s Hawaii!</a:t>
            </a:r>
          </a:p>
        </p:txBody>
      </p:sp>
      <p:sp>
        <p:nvSpPr>
          <p:cNvPr id="9" name="Content Placeholder 8">
            <a:extLst>
              <a:ext uri="{FF2B5EF4-FFF2-40B4-BE49-F238E27FC236}">
                <a16:creationId xmlns:a16="http://schemas.microsoft.com/office/drawing/2014/main" id="{5F73890D-9981-4D76-A04F-E5891BC77F0F}"/>
              </a:ext>
            </a:extLst>
          </p:cNvPr>
          <p:cNvSpPr>
            <a:spLocks noGrp="1"/>
          </p:cNvSpPr>
          <p:nvPr>
            <p:ph idx="1"/>
          </p:nvPr>
        </p:nvSpPr>
        <p:spPr>
          <a:xfrm>
            <a:off x="6470247" y="4551037"/>
            <a:ext cx="4926411" cy="1509935"/>
          </a:xfrm>
        </p:spPr>
        <p:txBody>
          <a:bodyPr anchor="ctr">
            <a:normAutofit/>
          </a:bodyPr>
          <a:lstStyle/>
          <a:p>
            <a:endParaRPr lang="en-US" sz="1800">
              <a:solidFill>
                <a:srgbClr val="000000"/>
              </a:solidFill>
            </a:endParaRPr>
          </a:p>
        </p:txBody>
      </p:sp>
    </p:spTree>
    <p:extLst>
      <p:ext uri="{BB962C8B-B14F-4D97-AF65-F5344CB8AC3E}">
        <p14:creationId xmlns:p14="http://schemas.microsoft.com/office/powerpoint/2010/main" val="256434875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3">
            <a:extLst>
              <a:ext uri="{FF2B5EF4-FFF2-40B4-BE49-F238E27FC236}">
                <a16:creationId xmlns:a16="http://schemas.microsoft.com/office/drawing/2014/main" id="{E39F3E0B-A63D-4FB4-8BBF-E50AE48E9092}"/>
              </a:ext>
            </a:extLst>
          </p:cNvPr>
          <p:cNvSpPr>
            <a:spLocks noGrp="1"/>
          </p:cNvSpPr>
          <p:nvPr>
            <p:ph type="title"/>
          </p:nvPr>
        </p:nvSpPr>
        <p:spPr>
          <a:xfrm>
            <a:off x="6094105" y="802955"/>
            <a:ext cx="4977976" cy="1454051"/>
          </a:xfrm>
        </p:spPr>
        <p:txBody>
          <a:bodyPr>
            <a:normAutofit/>
          </a:bodyPr>
          <a:lstStyle/>
          <a:p>
            <a:r>
              <a:rPr lang="en-US" dirty="0">
                <a:solidFill>
                  <a:srgbClr val="000000"/>
                </a:solidFill>
              </a:rPr>
              <a:t>In closing…</a:t>
            </a:r>
          </a:p>
        </p:txBody>
      </p:sp>
      <p:sp>
        <p:nvSpPr>
          <p:cNvPr id="16"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 name="Graphic 8" descr="Classroom">
            <a:extLst>
              <a:ext uri="{FF2B5EF4-FFF2-40B4-BE49-F238E27FC236}">
                <a16:creationId xmlns:a16="http://schemas.microsoft.com/office/drawing/2014/main" id="{C5910C74-39CB-4DC1-8262-E028BD5E89A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0254" y="1629089"/>
            <a:ext cx="3620021" cy="3620021"/>
          </a:xfrm>
          <a:prstGeom prst="rect">
            <a:avLst/>
          </a:prstGeom>
        </p:spPr>
      </p:pic>
      <p:sp>
        <p:nvSpPr>
          <p:cNvPr id="5" name="Content Placeholder 4">
            <a:extLst>
              <a:ext uri="{FF2B5EF4-FFF2-40B4-BE49-F238E27FC236}">
                <a16:creationId xmlns:a16="http://schemas.microsoft.com/office/drawing/2014/main" id="{DA192322-5DAB-4540-982E-006CE9BAC2C6}"/>
              </a:ext>
            </a:extLst>
          </p:cNvPr>
          <p:cNvSpPr>
            <a:spLocks noGrp="1"/>
          </p:cNvSpPr>
          <p:nvPr>
            <p:ph idx="1"/>
          </p:nvPr>
        </p:nvSpPr>
        <p:spPr>
          <a:xfrm>
            <a:off x="6090574" y="2421682"/>
            <a:ext cx="4977578" cy="3639289"/>
          </a:xfrm>
        </p:spPr>
        <p:txBody>
          <a:bodyPr anchor="ctr">
            <a:normAutofit/>
          </a:bodyPr>
          <a:lstStyle/>
          <a:p>
            <a:r>
              <a:rPr lang="en-US" sz="1900" dirty="0">
                <a:solidFill>
                  <a:srgbClr val="000000"/>
                </a:solidFill>
              </a:rPr>
              <a:t>Publishing your work and attending conferences are both important</a:t>
            </a:r>
          </a:p>
          <a:p>
            <a:r>
              <a:rPr lang="en-US" sz="1900" dirty="0">
                <a:solidFill>
                  <a:srgbClr val="000000"/>
                </a:solidFill>
              </a:rPr>
              <a:t>Your time, effort, and work are also important</a:t>
            </a:r>
          </a:p>
          <a:p>
            <a:r>
              <a:rPr lang="en-US" sz="1900" dirty="0">
                <a:solidFill>
                  <a:srgbClr val="000000"/>
                </a:solidFill>
              </a:rPr>
              <a:t>Be sure to check out journals and conferences before investing your time and money</a:t>
            </a:r>
          </a:p>
          <a:p>
            <a:r>
              <a:rPr lang="en-US" sz="1900" dirty="0">
                <a:solidFill>
                  <a:srgbClr val="000000"/>
                </a:solidFill>
              </a:rPr>
              <a:t>Or contact your local librarian to check them out for you!</a:t>
            </a:r>
          </a:p>
          <a:p>
            <a:r>
              <a:rPr lang="en-US" sz="1900" dirty="0">
                <a:solidFill>
                  <a:srgbClr val="000000"/>
                </a:solidFill>
              </a:rPr>
              <a:t>And when asked to serve as a reviewer or on an editorial board or as a speaker or as a conference committee member or…</a:t>
            </a:r>
          </a:p>
        </p:txBody>
      </p:sp>
    </p:spTree>
    <p:extLst>
      <p:ext uri="{BB962C8B-B14F-4D97-AF65-F5344CB8AC3E}">
        <p14:creationId xmlns:p14="http://schemas.microsoft.com/office/powerpoint/2010/main" val="25930449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4">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29BB7E-56E5-47C0-A09B-B6546A860E6E}"/>
              </a:ext>
            </a:extLst>
          </p:cNvPr>
          <p:cNvSpPr>
            <a:spLocks noGrp="1"/>
          </p:cNvSpPr>
          <p:nvPr>
            <p:ph type="ctrTitle"/>
          </p:nvPr>
        </p:nvSpPr>
        <p:spPr>
          <a:xfrm>
            <a:off x="838199" y="4525347"/>
            <a:ext cx="6801321" cy="1737360"/>
          </a:xfrm>
        </p:spPr>
        <p:txBody>
          <a:bodyPr anchor="ctr">
            <a:normAutofit/>
          </a:bodyPr>
          <a:lstStyle/>
          <a:p>
            <a:pPr algn="r"/>
            <a:r>
              <a:rPr lang="en-US"/>
              <a:t>And just a little self promotion…</a:t>
            </a:r>
          </a:p>
        </p:txBody>
      </p:sp>
      <p:sp>
        <p:nvSpPr>
          <p:cNvPr id="3" name="Content Placeholder 2">
            <a:extLst>
              <a:ext uri="{FF2B5EF4-FFF2-40B4-BE49-F238E27FC236}">
                <a16:creationId xmlns:a16="http://schemas.microsoft.com/office/drawing/2014/main" id="{32836085-11AB-42DE-8EED-E6DBE25CA9B8}"/>
              </a:ext>
            </a:extLst>
          </p:cNvPr>
          <p:cNvSpPr>
            <a:spLocks noGrp="1"/>
          </p:cNvSpPr>
          <p:nvPr>
            <p:ph type="subTitle" idx="1"/>
          </p:nvPr>
        </p:nvSpPr>
        <p:spPr>
          <a:xfrm>
            <a:off x="7961258" y="4525347"/>
            <a:ext cx="3258675" cy="1737360"/>
          </a:xfrm>
        </p:spPr>
        <p:txBody>
          <a:bodyPr anchor="ctr">
            <a:normAutofit/>
          </a:bodyPr>
          <a:lstStyle/>
          <a:p>
            <a:pPr algn="l"/>
            <a:endParaRPr lang="en-US" sz="1500"/>
          </a:p>
          <a:p>
            <a:pPr algn="l"/>
            <a:r>
              <a:rPr lang="en-US" sz="1500"/>
              <a:t>Sewell, K. A., &amp; Firnhaber, G. C. (2019). Predatory publishers and conference organizers: Just say no.</a:t>
            </a:r>
            <a:r>
              <a:rPr lang="en-US" sz="1500" i="1"/>
              <a:t> Nutrition Today, 54</a:t>
            </a:r>
            <a:r>
              <a:rPr lang="en-US" sz="1500"/>
              <a:t>(6), 261-270. doi:10.1097/NT.0000000000000384</a:t>
            </a:r>
          </a:p>
        </p:txBody>
      </p:sp>
      <p:sp>
        <p:nvSpPr>
          <p:cNvPr id="17" name="Oval 16">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Oval 18">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val 20">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Shape 22">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5" name="Straight Connector 24">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99345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00721-1016-4BC6-9886-DFB9596304D3}"/>
              </a:ext>
            </a:extLst>
          </p:cNvPr>
          <p:cNvSpPr>
            <a:spLocks noGrp="1"/>
          </p:cNvSpPr>
          <p:nvPr>
            <p:ph type="title"/>
          </p:nvPr>
        </p:nvSpPr>
        <p:spPr>
          <a:xfrm>
            <a:off x="2370667" y="2187743"/>
            <a:ext cx="5293449" cy="2482515"/>
          </a:xfrm>
        </p:spPr>
        <p:txBody>
          <a:bodyPr vert="horz" lIns="91440" tIns="45720" rIns="91440" bIns="45720" rtlCol="0" anchor="ctr">
            <a:normAutofit/>
          </a:bodyPr>
          <a:lstStyle/>
          <a:p>
            <a:r>
              <a:rPr lang="en-US" sz="6000" kern="1200" dirty="0">
                <a:solidFill>
                  <a:schemeClr val="tx1"/>
                </a:solidFill>
                <a:latin typeface="+mj-lt"/>
                <a:ea typeface="+mj-ea"/>
                <a:cs typeface="+mj-cs"/>
              </a:rPr>
              <a:t>Questions?</a:t>
            </a:r>
          </a:p>
        </p:txBody>
      </p:sp>
      <p:pic>
        <p:nvPicPr>
          <p:cNvPr id="7" name="Graphic 6" descr="Questions">
            <a:extLst>
              <a:ext uri="{FF2B5EF4-FFF2-40B4-BE49-F238E27FC236}">
                <a16:creationId xmlns:a16="http://schemas.microsoft.com/office/drawing/2014/main" id="{7D2980BA-8C33-4AC9-9AEA-3F1B4977D2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1" y="2743201"/>
            <a:ext cx="1371600" cy="1371600"/>
          </a:xfrm>
          <a:prstGeom prst="rect">
            <a:avLst/>
          </a:prstGeom>
        </p:spPr>
      </p:pic>
      <p:pic>
        <p:nvPicPr>
          <p:cNvPr id="9" name="Graphic 8">
            <a:extLst>
              <a:ext uri="{FF2B5EF4-FFF2-40B4-BE49-F238E27FC236}">
                <a16:creationId xmlns:a16="http://schemas.microsoft.com/office/drawing/2014/main" id="{FBA59BB3-CEF7-4816-893B-4BB0A8A5E61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41431" y="816337"/>
            <a:ext cx="5225327" cy="5225327"/>
          </a:xfrm>
          <a:prstGeom prst="rect">
            <a:avLst/>
          </a:prstGeom>
        </p:spPr>
      </p:pic>
      <p:sp>
        <p:nvSpPr>
          <p:cNvPr id="3" name="TextBox 2">
            <a:extLst>
              <a:ext uri="{FF2B5EF4-FFF2-40B4-BE49-F238E27FC236}">
                <a16:creationId xmlns:a16="http://schemas.microsoft.com/office/drawing/2014/main" id="{AB5388E2-FF49-4E36-9C2F-3E96EDEE9C2E}"/>
              </a:ext>
            </a:extLst>
          </p:cNvPr>
          <p:cNvSpPr txBox="1"/>
          <p:nvPr/>
        </p:nvSpPr>
        <p:spPr>
          <a:xfrm>
            <a:off x="1178805" y="4803354"/>
            <a:ext cx="5225327" cy="1200329"/>
          </a:xfrm>
          <a:prstGeom prst="rect">
            <a:avLst/>
          </a:prstGeom>
          <a:noFill/>
        </p:spPr>
        <p:txBody>
          <a:bodyPr wrap="square" rtlCol="0">
            <a:spAutoFit/>
          </a:bodyPr>
          <a:lstStyle/>
          <a:p>
            <a:r>
              <a:rPr lang="en-US" dirty="0"/>
              <a:t>Kerry Sewell </a:t>
            </a:r>
            <a:r>
              <a:rPr lang="en-US" dirty="0">
                <a:hlinkClick r:id="rId5"/>
              </a:rPr>
              <a:t>browderk@ecu.edu</a:t>
            </a:r>
            <a:endParaRPr lang="en-US" dirty="0"/>
          </a:p>
          <a:p>
            <a:r>
              <a:rPr lang="en-US" dirty="0"/>
              <a:t>Gina Firnhaber </a:t>
            </a:r>
            <a:r>
              <a:rPr lang="en-US" dirty="0">
                <a:hlinkClick r:id="rId6"/>
              </a:rPr>
              <a:t>firnhaberg@ecu.edu</a:t>
            </a:r>
            <a:endParaRPr lang="en-US" dirty="0"/>
          </a:p>
          <a:p>
            <a:r>
              <a:rPr lang="en-US" dirty="0"/>
              <a:t>Kathy Kolasa </a:t>
            </a:r>
            <a:r>
              <a:rPr lang="en-US" dirty="0">
                <a:hlinkClick r:id="rId7"/>
              </a:rPr>
              <a:t>kolasaka@ecu.edu</a:t>
            </a:r>
            <a:endParaRPr lang="en-US" dirty="0"/>
          </a:p>
          <a:p>
            <a:endParaRPr lang="en-US" dirty="0"/>
          </a:p>
        </p:txBody>
      </p:sp>
    </p:spTree>
    <p:extLst>
      <p:ext uri="{BB962C8B-B14F-4D97-AF65-F5344CB8AC3E}">
        <p14:creationId xmlns:p14="http://schemas.microsoft.com/office/powerpoint/2010/main" val="1604609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1385AF8-9F52-4268-84EF-BB9BAEAEE233}"/>
              </a:ext>
            </a:extLst>
          </p:cNvPr>
          <p:cNvSpPr>
            <a:spLocks noGrp="1"/>
          </p:cNvSpPr>
          <p:nvPr>
            <p:ph type="title"/>
          </p:nvPr>
        </p:nvSpPr>
        <p:spPr>
          <a:xfrm>
            <a:off x="863029" y="1012004"/>
            <a:ext cx="3416158" cy="4795408"/>
          </a:xfrm>
        </p:spPr>
        <p:txBody>
          <a:bodyPr>
            <a:normAutofit/>
          </a:bodyPr>
          <a:lstStyle/>
          <a:p>
            <a:r>
              <a:rPr lang="en-US">
                <a:solidFill>
                  <a:srgbClr val="FFFFFF"/>
                </a:solidFill>
              </a:rPr>
              <a:t>Some definitions</a:t>
            </a:r>
          </a:p>
        </p:txBody>
      </p:sp>
      <p:graphicFrame>
        <p:nvGraphicFramePr>
          <p:cNvPr id="5" name="Content Placeholder 2">
            <a:extLst>
              <a:ext uri="{FF2B5EF4-FFF2-40B4-BE49-F238E27FC236}">
                <a16:creationId xmlns:a16="http://schemas.microsoft.com/office/drawing/2014/main" id="{2C0990B1-CA6A-4B16-9B86-49D6860DD10F}"/>
              </a:ext>
            </a:extLst>
          </p:cNvPr>
          <p:cNvGraphicFramePr>
            <a:graphicFrameLocks noGrp="1"/>
          </p:cNvGraphicFramePr>
          <p:nvPr>
            <p:ph idx="1"/>
            <p:extLst>
              <p:ext uri="{D42A27DB-BD31-4B8C-83A1-F6EECF244321}">
                <p14:modId xmlns:p14="http://schemas.microsoft.com/office/powerpoint/2010/main" val="507808977"/>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0925C5B9-86A7-407F-94BB-F908A312F6EF}"/>
              </a:ext>
            </a:extLst>
          </p:cNvPr>
          <p:cNvSpPr txBox="1"/>
          <p:nvPr/>
        </p:nvSpPr>
        <p:spPr>
          <a:xfrm>
            <a:off x="484096" y="6449492"/>
            <a:ext cx="10910170" cy="369332"/>
          </a:xfrm>
          <a:prstGeom prst="rect">
            <a:avLst/>
          </a:prstGeom>
          <a:noFill/>
        </p:spPr>
        <p:txBody>
          <a:bodyPr wrap="square" rtlCol="0">
            <a:spAutoFit/>
          </a:bodyPr>
          <a:lstStyle/>
          <a:p>
            <a:r>
              <a:rPr lang="en-US" dirty="0"/>
              <a:t>Creative Commons: About the Licenses. </a:t>
            </a:r>
            <a:r>
              <a:rPr lang="en-US" dirty="0">
                <a:hlinkClick r:id="rId8"/>
              </a:rPr>
              <a:t>https://creativecommons.org/licenses/</a:t>
            </a:r>
            <a:r>
              <a:rPr lang="en-US" dirty="0"/>
              <a:t>. Accessed January 27, 2020.</a:t>
            </a:r>
            <a:endParaRPr lang="en-US" dirty="0">
              <a:effectLst/>
            </a:endParaRPr>
          </a:p>
        </p:txBody>
      </p:sp>
    </p:spTree>
    <p:extLst>
      <p:ext uri="{BB962C8B-B14F-4D97-AF65-F5344CB8AC3E}">
        <p14:creationId xmlns:p14="http://schemas.microsoft.com/office/powerpoint/2010/main" val="3656031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1385AF8-9F52-4268-84EF-BB9BAEAEE233}"/>
              </a:ext>
            </a:extLst>
          </p:cNvPr>
          <p:cNvSpPr>
            <a:spLocks noGrp="1"/>
          </p:cNvSpPr>
          <p:nvPr>
            <p:ph type="title"/>
          </p:nvPr>
        </p:nvSpPr>
        <p:spPr>
          <a:xfrm>
            <a:off x="863029" y="1012004"/>
            <a:ext cx="3416158" cy="4795408"/>
          </a:xfrm>
        </p:spPr>
        <p:txBody>
          <a:bodyPr>
            <a:normAutofit/>
          </a:bodyPr>
          <a:lstStyle/>
          <a:p>
            <a:r>
              <a:rPr lang="en-US">
                <a:solidFill>
                  <a:srgbClr val="FFFFFF"/>
                </a:solidFill>
              </a:rPr>
              <a:t>Some definitions</a:t>
            </a:r>
          </a:p>
        </p:txBody>
      </p:sp>
      <p:graphicFrame>
        <p:nvGraphicFramePr>
          <p:cNvPr id="5" name="Content Placeholder 2">
            <a:extLst>
              <a:ext uri="{FF2B5EF4-FFF2-40B4-BE49-F238E27FC236}">
                <a16:creationId xmlns:a16="http://schemas.microsoft.com/office/drawing/2014/main" id="{2E26D083-1D57-496D-8006-6B45DE7FC998}"/>
              </a:ext>
            </a:extLst>
          </p:cNvPr>
          <p:cNvGraphicFramePr>
            <a:graphicFrameLocks noGrp="1"/>
          </p:cNvGraphicFramePr>
          <p:nvPr>
            <p:ph idx="1"/>
            <p:extLst>
              <p:ext uri="{D42A27DB-BD31-4B8C-83A1-F6EECF244321}">
                <p14:modId xmlns:p14="http://schemas.microsoft.com/office/powerpoint/2010/main" val="185330438"/>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89136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1A3C5-B4A7-4945-99C4-D0EF70897946}"/>
              </a:ext>
            </a:extLst>
          </p:cNvPr>
          <p:cNvSpPr>
            <a:spLocks noGrp="1"/>
          </p:cNvSpPr>
          <p:nvPr>
            <p:ph type="title"/>
          </p:nvPr>
        </p:nvSpPr>
        <p:spPr>
          <a:xfrm>
            <a:off x="655320" y="365125"/>
            <a:ext cx="5120114" cy="1692794"/>
          </a:xfrm>
        </p:spPr>
        <p:txBody>
          <a:bodyPr>
            <a:normAutofit/>
          </a:bodyPr>
          <a:lstStyle/>
          <a:p>
            <a:r>
              <a:rPr lang="en-US" sz="3700" dirty="0"/>
              <a:t>What’s a Predator in the Journal Publishing World?</a:t>
            </a:r>
          </a:p>
        </p:txBody>
      </p:sp>
      <p:cxnSp>
        <p:nvCxnSpPr>
          <p:cNvPr id="9" name="Straight Arrow Connector 8">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pic>
        <p:nvPicPr>
          <p:cNvPr id="4" name="Picture 2" descr="https://lh3.googleusercontent.com/CC4wJQUt0ampSHs-er0MOShnOGQvVC2HQ1yKjc0F26fUZJKP1-iuGI4ZlyFw5IOfx7yWCHmpTg-nmDjKwkwYOQGAX9Amh0VG_0ltLHyPy-ThPzvCdaQO715omRCXpQh8ZP5Tq1s3E3o">
            <a:extLst>
              <a:ext uri="{FF2B5EF4-FFF2-40B4-BE49-F238E27FC236}">
                <a16:creationId xmlns:a16="http://schemas.microsoft.com/office/drawing/2014/main" id="{5555E037-E8C9-4344-8C90-8D87C674761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39" r="1536"/>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p:spPr>
      </p:pic>
      <p:sp>
        <p:nvSpPr>
          <p:cNvPr id="3" name="Content Placeholder 2">
            <a:extLst>
              <a:ext uri="{FF2B5EF4-FFF2-40B4-BE49-F238E27FC236}">
                <a16:creationId xmlns:a16="http://schemas.microsoft.com/office/drawing/2014/main" id="{5B0F7224-9556-4309-9D4A-B23B8DB0ADDE}"/>
              </a:ext>
            </a:extLst>
          </p:cNvPr>
          <p:cNvSpPr>
            <a:spLocks noGrp="1"/>
          </p:cNvSpPr>
          <p:nvPr>
            <p:ph idx="1"/>
          </p:nvPr>
        </p:nvSpPr>
        <p:spPr>
          <a:xfrm>
            <a:off x="517584" y="2575033"/>
            <a:ext cx="5934973" cy="3917840"/>
          </a:xfrm>
        </p:spPr>
        <p:txBody>
          <a:bodyPr>
            <a:normAutofit lnSpcReduction="10000"/>
          </a:bodyPr>
          <a:lstStyle/>
          <a:p>
            <a:pPr marL="0" indent="0">
              <a:buNone/>
            </a:pPr>
            <a:r>
              <a:rPr lang="en-US" altLang="en-US" dirty="0"/>
              <a:t>“Predatory journals and publishers are entities that prioritize self-interest at the expense of scholarship and are characterized by false or misleading information, deviation from best editorial and publication practices, a lack of transparency, and/or the use of aggressive and indiscriminate practices.”</a:t>
            </a:r>
          </a:p>
          <a:p>
            <a:pPr marL="914400" lvl="2" indent="0">
              <a:buNone/>
            </a:pPr>
            <a:r>
              <a:rPr lang="en-US" altLang="en-US" sz="2600" i="1" dirty="0"/>
              <a:t>Consensus definition, </a:t>
            </a:r>
            <a:r>
              <a:rPr lang="en-US" altLang="en-US" sz="2600" i="1" dirty="0" err="1"/>
              <a:t>Grudniewicz</a:t>
            </a:r>
            <a:r>
              <a:rPr lang="en-US" altLang="en-US" sz="2600" i="1" dirty="0"/>
              <a:t>, Moher, </a:t>
            </a:r>
            <a:r>
              <a:rPr lang="en-US" altLang="en-US" sz="2600" i="1" dirty="0" err="1"/>
              <a:t>Cobey</a:t>
            </a:r>
            <a:r>
              <a:rPr lang="en-US" altLang="en-US" sz="2600" i="1" dirty="0"/>
              <a:t>, et al, 2019</a:t>
            </a:r>
          </a:p>
          <a:p>
            <a:endParaRPr lang="en-US" sz="1800" dirty="0"/>
          </a:p>
        </p:txBody>
      </p:sp>
      <p:sp>
        <p:nvSpPr>
          <p:cNvPr id="5" name="TextBox 4">
            <a:extLst>
              <a:ext uri="{FF2B5EF4-FFF2-40B4-BE49-F238E27FC236}">
                <a16:creationId xmlns:a16="http://schemas.microsoft.com/office/drawing/2014/main" id="{372F06BD-F8EC-4F40-BFAB-5166CC06E473}"/>
              </a:ext>
            </a:extLst>
          </p:cNvPr>
          <p:cNvSpPr txBox="1"/>
          <p:nvPr/>
        </p:nvSpPr>
        <p:spPr>
          <a:xfrm>
            <a:off x="8035635" y="6354618"/>
            <a:ext cx="4156363" cy="738664"/>
          </a:xfrm>
          <a:prstGeom prst="rect">
            <a:avLst/>
          </a:prstGeom>
          <a:noFill/>
        </p:spPr>
        <p:txBody>
          <a:bodyPr wrap="square" rtlCol="0">
            <a:spAutoFit/>
          </a:bodyPr>
          <a:lstStyle/>
          <a:p>
            <a:r>
              <a:rPr lang="en" sz="1200" dirty="0"/>
              <a:t>Illustration of "Le vieux chat et la jeune souris" by Auguste Vimar (1851-1916) from an 1897 edition of La Fontaine's Fables.</a:t>
            </a:r>
          </a:p>
          <a:p>
            <a:endParaRPr lang="en-US" dirty="0"/>
          </a:p>
        </p:txBody>
      </p:sp>
    </p:spTree>
    <p:extLst>
      <p:ext uri="{BB962C8B-B14F-4D97-AF65-F5344CB8AC3E}">
        <p14:creationId xmlns:p14="http://schemas.microsoft.com/office/powerpoint/2010/main" val="17107232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602</TotalTime>
  <Words>6760</Words>
  <Application>Microsoft Office PowerPoint</Application>
  <PresentationFormat>Widescreen</PresentationFormat>
  <Paragraphs>582</Paragraphs>
  <Slides>64</Slides>
  <Notes>62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64</vt:i4>
      </vt:variant>
    </vt:vector>
  </HeadingPairs>
  <TitlesOfParts>
    <vt:vector size="69" baseType="lpstr">
      <vt:lpstr>Arial</vt:lpstr>
      <vt:lpstr>Calibri</vt:lpstr>
      <vt:lpstr>Calibri Light</vt:lpstr>
      <vt:lpstr>Tw Cen MT</vt:lpstr>
      <vt:lpstr>Office Theme</vt:lpstr>
      <vt:lpstr>Predatory Publishers and Conference Organizers: Just Say No!</vt:lpstr>
      <vt:lpstr>Conflicts of Interest</vt:lpstr>
      <vt:lpstr>Objectives</vt:lpstr>
      <vt:lpstr>Love a Health Sciences Librarian</vt:lpstr>
      <vt:lpstr>Recognizing a Predator</vt:lpstr>
      <vt:lpstr>Some definitions</vt:lpstr>
      <vt:lpstr>Some definitions</vt:lpstr>
      <vt:lpstr>Some definitions</vt:lpstr>
      <vt:lpstr>What’s a Predator in the Journal Publishing World?</vt:lpstr>
      <vt:lpstr>Predatory Publishing Practices: Peer Review</vt:lpstr>
      <vt:lpstr>Predatory Publishing Practices: Long-term Preservation of Articles</vt:lpstr>
      <vt:lpstr>Predatory Publishing Practices: Lack of Credibility</vt:lpstr>
      <vt:lpstr>Predatory Publishing Practices</vt:lpstr>
      <vt:lpstr>Predatory Publishing Practices</vt:lpstr>
      <vt:lpstr>Predatory Publishing Practices</vt:lpstr>
      <vt:lpstr>Predatory Publishing Practices</vt:lpstr>
      <vt:lpstr>PowerPoint Presentation</vt:lpstr>
      <vt:lpstr>Predatory Publishers in the Open Access Publishing Universe</vt:lpstr>
      <vt:lpstr>Open Access Publishing</vt:lpstr>
      <vt:lpstr>Open Access Publishing Universe</vt:lpstr>
      <vt:lpstr>Open Access Publishing</vt:lpstr>
      <vt:lpstr>Open Access Publishing</vt:lpstr>
      <vt:lpstr>Identifying Quality Journals</vt:lpstr>
      <vt:lpstr>Finding the Right Journal for Your Manuscript</vt:lpstr>
      <vt:lpstr>PowerPoint Presentation</vt:lpstr>
      <vt:lpstr>PowerPoint Presentation</vt:lpstr>
      <vt:lpstr>PowerPoint Presentation</vt:lpstr>
      <vt:lpstr>Criteria for Quality in Journals </vt:lpstr>
      <vt:lpstr>1. Relevance and fit</vt:lpstr>
      <vt:lpstr>2. Affiliation of the journal </vt:lpstr>
      <vt:lpstr>3. Editorial Practices </vt:lpstr>
      <vt:lpstr>4. Indexing </vt:lpstr>
      <vt:lpstr>5. Publishing Activity </vt:lpstr>
      <vt:lpstr>6. Impact</vt:lpstr>
      <vt:lpstr>Assessing Journals: Example 1: </vt:lpstr>
      <vt:lpstr>Example 2:</vt:lpstr>
      <vt:lpstr>What’s a Predator in the Conference World?</vt:lpstr>
      <vt:lpstr>Why do you want to attend a conference?</vt:lpstr>
      <vt:lpstr>PowerPoint Presentation</vt:lpstr>
      <vt:lpstr>Other reasons important? </vt:lpstr>
      <vt:lpstr>Like predatory journals, predatory conferences often:</vt:lpstr>
      <vt:lpstr>Unlike journals, however, conferences can’t be verified through:</vt:lpstr>
      <vt:lpstr>And of specific concern with conferences: </vt:lpstr>
      <vt:lpstr>Criteria for Quality in Conferences</vt:lpstr>
      <vt:lpstr>1. Solicitations</vt:lpstr>
      <vt:lpstr>2. Aim and Scope</vt:lpstr>
      <vt:lpstr>3. Affiliations</vt:lpstr>
      <vt:lpstr>4. Vetting of submissions</vt:lpstr>
      <vt:lpstr>5. Cost</vt:lpstr>
      <vt:lpstr>6. Availability of abstracts/ proceedings after conference</vt:lpstr>
      <vt:lpstr>7. Continuing education</vt:lpstr>
      <vt:lpstr>8. Target audience</vt:lpstr>
      <vt:lpstr>Some examples</vt:lpstr>
      <vt:lpstr>PowerPoint Presentation</vt:lpstr>
      <vt:lpstr>Investigation revealed…</vt:lpstr>
      <vt:lpstr>PowerPoint Presentation</vt:lpstr>
      <vt:lpstr>Investigation revealed…</vt:lpstr>
      <vt:lpstr>But the plot thickens… </vt:lpstr>
      <vt:lpstr>PowerPoint Presentation</vt:lpstr>
      <vt:lpstr>Investigation revealed…</vt:lpstr>
      <vt:lpstr>And it’s Hawaii!</vt:lpstr>
      <vt:lpstr>In closing…</vt:lpstr>
      <vt:lpstr>And just a little self promotion…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Predatory Publishers and Conference Organizers: Just Say No!</dc:title>
  <dc:creator>Firnhaber, Gina</dc:creator>
  <cp:lastModifiedBy>Kathryn Kolasa</cp:lastModifiedBy>
  <cp:revision>18</cp:revision>
  <dcterms:created xsi:type="dcterms:W3CDTF">2020-02-11T20:36:48Z</dcterms:created>
  <dcterms:modified xsi:type="dcterms:W3CDTF">2020-02-13T19:18:47Z</dcterms:modified>
</cp:coreProperties>
</file>