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43891200" cy="329184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9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368">
          <p15:clr>
            <a:srgbClr val="A4A3A4"/>
          </p15:clr>
        </p15:guide>
        <p15:guide id="2" pos="13824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801B670-4B99-D176-740F-37F2D4FB5041}" name="Powell, Lauren M" initials="LP" userId="S::powellla22@students.ecu.edu::8be7d64b-efdc-4bcc-a7eb-6e69f46bc929" providerId="AD"/>
  <p188:author id="{BCECF3F1-2697-E432-559D-7777DA84882A}" name="Roebuck, Nikki" initials="NR" userId="S::roebuckn23@ecu.edu::32528328-6c03-4ab9-9c5f-5ed81d02c81b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2E"/>
    <a:srgbClr val="502D7F"/>
    <a:srgbClr val="333333"/>
    <a:srgbClr val="FFCC18"/>
    <a:srgbClr val="69028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62EF8CA-73FE-CB4E-8EB0-9EAD43790845}" v="185" dt="2024-11-09T23:22:26.2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596" autoAdjust="0"/>
    <p:restoredTop sz="94139" autoAdjust="0"/>
  </p:normalViewPr>
  <p:slideViewPr>
    <p:cSldViewPr snapToGrid="0">
      <p:cViewPr varScale="1">
        <p:scale>
          <a:sx n="25" d="100"/>
          <a:sy n="25" d="100"/>
        </p:scale>
        <p:origin x="1848" y="248"/>
      </p:cViewPr>
      <p:guideLst>
        <p:guide orient="horz" pos="10368"/>
        <p:guide pos="138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228600" cy="2286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8/10/relationships/authors" Target="authors.xml"/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17T20:22:54.067"/>
    </inkml:context>
    <inkml:brush xml:id="br0">
      <inkml:brushProperty name="width" value="0.04286" units="cm"/>
      <inkml:brushProperty name="height" value="0.04286" units="cm"/>
      <inkml:brushProperty name="color" value="#CC0066"/>
    </inkml:brush>
  </inkml:definitions>
  <inkml:trace contextRef="#ctx0" brushRef="#br0">3873 86 8049,'24'0'1629,"-5"5"1,-14 5-2476,9 4 846,-9 0 0,14 5 0,-19 5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17T20:25:13.185"/>
    </inkml:context>
    <inkml:brush xml:id="br0">
      <inkml:brushProperty name="width" value="0.04286" units="cm"/>
      <inkml:brushProperty name="height" value="0.04286" units="cm"/>
      <inkml:brushProperty name="color" value="#CC0066"/>
    </inkml:brush>
  </inkml:definitions>
  <inkml:trace contextRef="#ctx0" brushRef="#br0">0 2652 7752,'43'23'-205,"0"11"0,0-15 1,-1 0-189,1 0 1,0-5-1,0-14 284,0 0 109,-1 0 0,1-19 0,0-5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17T20:25:35.132"/>
    </inkml:context>
    <inkml:brush xml:id="br0">
      <inkml:brushProperty name="width" value="0.04286" units="cm"/>
      <inkml:brushProperty name="height" value="0.04286" units="cm"/>
      <inkml:brushProperty name="color" value="#CC0066"/>
    </inkml:brush>
  </inkml:definitions>
  <inkml:trace contextRef="#ctx0" brushRef="#br0">300 1088 7817,'-19'43'588,"14"-19"0,-14-10-2371,19-28 1783,19 9 0,5-33 0,19 14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17T20:25:31.032"/>
    </inkml:context>
    <inkml:brush xml:id="br0">
      <inkml:brushProperty name="width" value="0.04286" units="cm"/>
      <inkml:brushProperty name="height" value="0.04286" units="cm"/>
      <inkml:brushProperty name="color" value="#CC0066"/>
    </inkml:brush>
  </inkml:definitions>
  <inkml:trace contextRef="#ctx0" brushRef="#br0">300 2438 8231,'19'23'-621,"9"-8"621,-9-11 0,19 15 0,-14 5 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92475" y="10225769"/>
            <a:ext cx="37306250" cy="7056664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363" y="18654033"/>
            <a:ext cx="30724475" cy="8411936"/>
          </a:xfrm>
        </p:spPr>
        <p:txBody>
          <a:bodyPr/>
          <a:lstStyle>
            <a:lvl1pPr marL="0" indent="0" algn="ctr">
              <a:buNone/>
              <a:defRPr/>
            </a:lvl1pPr>
            <a:lvl2pPr marL="391866" indent="0" algn="ctr">
              <a:buNone/>
              <a:defRPr/>
            </a:lvl2pPr>
            <a:lvl3pPr marL="783732" indent="0" algn="ctr">
              <a:buNone/>
              <a:defRPr/>
            </a:lvl3pPr>
            <a:lvl4pPr marL="1175598" indent="0" algn="ctr">
              <a:buNone/>
              <a:defRPr/>
            </a:lvl4pPr>
            <a:lvl5pPr marL="1567464" indent="0" algn="ctr">
              <a:buNone/>
              <a:defRPr/>
            </a:lvl5pPr>
            <a:lvl6pPr marL="1959331" indent="0" algn="ctr">
              <a:buNone/>
              <a:defRPr/>
            </a:lvl6pPr>
            <a:lvl7pPr marL="2351197" indent="0" algn="ctr">
              <a:buNone/>
              <a:defRPr/>
            </a:lvl7pPr>
            <a:lvl8pPr marL="2743063" indent="0" algn="ctr">
              <a:buNone/>
              <a:defRPr/>
            </a:lvl8pPr>
            <a:lvl9pPr marL="3134929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D19969-28E2-44A5-A853-9ED6194190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0117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B0F42-4D17-46DA-BD1B-2429061E87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70307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1821438" y="1317172"/>
            <a:ext cx="9874250" cy="2808786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95514" y="1317172"/>
            <a:ext cx="29473525" cy="2808786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A5B34-6F48-4D25-A9CD-F4ECFCE5AA3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6603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79C9B-77CE-48B4-B28A-FD5EF277587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76063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67100" y="21153665"/>
            <a:ext cx="37307838" cy="6536871"/>
          </a:xfrm>
        </p:spPr>
        <p:txBody>
          <a:bodyPr anchor="t"/>
          <a:lstStyle>
            <a:lvl1pPr algn="l">
              <a:defRPr sz="3428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67100" y="13952764"/>
            <a:ext cx="37307838" cy="7200900"/>
          </a:xfrm>
        </p:spPr>
        <p:txBody>
          <a:bodyPr anchor="b"/>
          <a:lstStyle>
            <a:lvl1pPr marL="0" indent="0">
              <a:buNone/>
              <a:defRPr sz="1714"/>
            </a:lvl1pPr>
            <a:lvl2pPr marL="391866" indent="0">
              <a:buNone/>
              <a:defRPr sz="1543"/>
            </a:lvl2pPr>
            <a:lvl3pPr marL="783732" indent="0">
              <a:buNone/>
              <a:defRPr sz="1371"/>
            </a:lvl3pPr>
            <a:lvl4pPr marL="1175598" indent="0">
              <a:buNone/>
              <a:defRPr sz="1200"/>
            </a:lvl4pPr>
            <a:lvl5pPr marL="1567464" indent="0">
              <a:buNone/>
              <a:defRPr sz="1200"/>
            </a:lvl5pPr>
            <a:lvl6pPr marL="1959331" indent="0">
              <a:buNone/>
              <a:defRPr sz="1200"/>
            </a:lvl6pPr>
            <a:lvl7pPr marL="2351197" indent="0">
              <a:buNone/>
              <a:defRPr sz="1200"/>
            </a:lvl7pPr>
            <a:lvl8pPr marL="2743063" indent="0">
              <a:buNone/>
              <a:defRPr sz="1200"/>
            </a:lvl8pPr>
            <a:lvl9pPr marL="3134929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A2701-DB6E-458F-8330-4F0C30EDC0D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760163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95514" y="7679872"/>
            <a:ext cx="19673887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021800" y="7679872"/>
            <a:ext cx="19673888" cy="21725164"/>
          </a:xfrm>
        </p:spPr>
        <p:txBody>
          <a:bodyPr/>
          <a:lstStyle>
            <a:lvl1pPr>
              <a:defRPr sz="2400"/>
            </a:lvl1pPr>
            <a:lvl2pPr>
              <a:defRPr sz="2057"/>
            </a:lvl2pPr>
            <a:lvl3pPr>
              <a:defRPr sz="1714"/>
            </a:lvl3pPr>
            <a:lvl4pPr>
              <a:defRPr sz="1543"/>
            </a:lvl4pPr>
            <a:lvl5pPr>
              <a:defRPr sz="1543"/>
            </a:lvl5pPr>
            <a:lvl6pPr>
              <a:defRPr sz="1543"/>
            </a:lvl6pPr>
            <a:lvl7pPr>
              <a:defRPr sz="1543"/>
            </a:lvl7pPr>
            <a:lvl8pPr>
              <a:defRPr sz="1543"/>
            </a:lvl8pPr>
            <a:lvl9pPr>
              <a:defRPr sz="154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96224D-36D6-4F45-BC4D-24940C4142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517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8533"/>
            <a:ext cx="3950335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93925" y="7368269"/>
            <a:ext cx="19392900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93925" y="10439400"/>
            <a:ext cx="19392900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2296439" y="7368269"/>
            <a:ext cx="19400837" cy="3071132"/>
          </a:xfrm>
        </p:spPr>
        <p:txBody>
          <a:bodyPr anchor="b"/>
          <a:lstStyle>
            <a:lvl1pPr marL="0" indent="0">
              <a:buNone/>
              <a:defRPr sz="2057" b="1"/>
            </a:lvl1pPr>
            <a:lvl2pPr marL="391866" indent="0">
              <a:buNone/>
              <a:defRPr sz="1714" b="1"/>
            </a:lvl2pPr>
            <a:lvl3pPr marL="783732" indent="0">
              <a:buNone/>
              <a:defRPr sz="1543" b="1"/>
            </a:lvl3pPr>
            <a:lvl4pPr marL="1175598" indent="0">
              <a:buNone/>
              <a:defRPr sz="1371" b="1"/>
            </a:lvl4pPr>
            <a:lvl5pPr marL="1567464" indent="0">
              <a:buNone/>
              <a:defRPr sz="1371" b="1"/>
            </a:lvl5pPr>
            <a:lvl6pPr marL="1959331" indent="0">
              <a:buNone/>
              <a:defRPr sz="1371" b="1"/>
            </a:lvl6pPr>
            <a:lvl7pPr marL="2351197" indent="0">
              <a:buNone/>
              <a:defRPr sz="1371" b="1"/>
            </a:lvl7pPr>
            <a:lvl8pPr marL="2743063" indent="0">
              <a:buNone/>
              <a:defRPr sz="1371" b="1"/>
            </a:lvl8pPr>
            <a:lvl9pPr marL="3134929" indent="0">
              <a:buNone/>
              <a:defRPr sz="137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2296439" y="10439400"/>
            <a:ext cx="19400837" cy="18965636"/>
          </a:xfrm>
        </p:spPr>
        <p:txBody>
          <a:bodyPr/>
          <a:lstStyle>
            <a:lvl1pPr>
              <a:defRPr sz="2057"/>
            </a:lvl1pPr>
            <a:lvl2pPr>
              <a:defRPr sz="1714"/>
            </a:lvl2pPr>
            <a:lvl3pPr>
              <a:defRPr sz="1543"/>
            </a:lvl3pPr>
            <a:lvl4pPr>
              <a:defRPr sz="1371"/>
            </a:lvl4pPr>
            <a:lvl5pPr>
              <a:defRPr sz="1371"/>
            </a:lvl5pPr>
            <a:lvl6pPr>
              <a:defRPr sz="1371"/>
            </a:lvl6pPr>
            <a:lvl7pPr>
              <a:defRPr sz="1371"/>
            </a:lvl7pPr>
            <a:lvl8pPr>
              <a:defRPr sz="1371"/>
            </a:lvl8pPr>
            <a:lvl9pPr>
              <a:defRPr sz="137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05705-DD69-44E0-A8C7-4A6E267F8A5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3155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D3703E-C6F2-4EA9-99C7-52BE1013722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3306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20E3B2-E9B2-4CD1-A2DA-540293DB5BF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0254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3925" y="1310369"/>
            <a:ext cx="14439900" cy="5577567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160875" y="1310369"/>
            <a:ext cx="24536400" cy="28094667"/>
          </a:xfrm>
        </p:spPr>
        <p:txBody>
          <a:bodyPr/>
          <a:lstStyle>
            <a:lvl1pPr>
              <a:defRPr sz="2743"/>
            </a:lvl1pPr>
            <a:lvl2pPr>
              <a:defRPr sz="2400"/>
            </a:lvl2pPr>
            <a:lvl3pPr>
              <a:defRPr sz="2057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3925" y="6887936"/>
            <a:ext cx="14439900" cy="22517100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78681-8F5A-4039-87B7-2117A3A2611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462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2664" y="23042336"/>
            <a:ext cx="26335037" cy="2721429"/>
          </a:xfrm>
        </p:spPr>
        <p:txBody>
          <a:bodyPr anchor="b"/>
          <a:lstStyle>
            <a:lvl1pPr algn="l">
              <a:defRPr sz="1714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602664" y="2941865"/>
            <a:ext cx="26335037" cy="19750768"/>
          </a:xfrm>
        </p:spPr>
        <p:txBody>
          <a:bodyPr/>
          <a:lstStyle>
            <a:lvl1pPr marL="0" indent="0">
              <a:buNone/>
              <a:defRPr sz="2743"/>
            </a:lvl1pPr>
            <a:lvl2pPr marL="391866" indent="0">
              <a:buNone/>
              <a:defRPr sz="2400"/>
            </a:lvl2pPr>
            <a:lvl3pPr marL="783732" indent="0">
              <a:buNone/>
              <a:defRPr sz="2057"/>
            </a:lvl3pPr>
            <a:lvl4pPr marL="1175598" indent="0">
              <a:buNone/>
              <a:defRPr sz="1714"/>
            </a:lvl4pPr>
            <a:lvl5pPr marL="1567464" indent="0">
              <a:buNone/>
              <a:defRPr sz="1714"/>
            </a:lvl5pPr>
            <a:lvl6pPr marL="1959331" indent="0">
              <a:buNone/>
              <a:defRPr sz="1714"/>
            </a:lvl6pPr>
            <a:lvl7pPr marL="2351197" indent="0">
              <a:buNone/>
              <a:defRPr sz="1714"/>
            </a:lvl7pPr>
            <a:lvl8pPr marL="2743063" indent="0">
              <a:buNone/>
              <a:defRPr sz="1714"/>
            </a:lvl8pPr>
            <a:lvl9pPr marL="3134929" indent="0">
              <a:buNone/>
              <a:defRPr sz="1714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2664" y="25763765"/>
            <a:ext cx="26335037" cy="3863068"/>
          </a:xfrm>
        </p:spPr>
        <p:txBody>
          <a:bodyPr/>
          <a:lstStyle>
            <a:lvl1pPr marL="0" indent="0">
              <a:buNone/>
              <a:defRPr sz="1200"/>
            </a:lvl1pPr>
            <a:lvl2pPr marL="391866" indent="0">
              <a:buNone/>
              <a:defRPr sz="1029"/>
            </a:lvl2pPr>
            <a:lvl3pPr marL="783732" indent="0">
              <a:buNone/>
              <a:defRPr sz="857"/>
            </a:lvl3pPr>
            <a:lvl4pPr marL="1175598" indent="0">
              <a:buNone/>
              <a:defRPr sz="771"/>
            </a:lvl4pPr>
            <a:lvl5pPr marL="1567464" indent="0">
              <a:buNone/>
              <a:defRPr sz="771"/>
            </a:lvl5pPr>
            <a:lvl6pPr marL="1959331" indent="0">
              <a:buNone/>
              <a:defRPr sz="771"/>
            </a:lvl6pPr>
            <a:lvl7pPr marL="2351197" indent="0">
              <a:buNone/>
              <a:defRPr sz="771"/>
            </a:lvl7pPr>
            <a:lvl8pPr marL="2743063" indent="0">
              <a:buNone/>
              <a:defRPr sz="771"/>
            </a:lvl8pPr>
            <a:lvl9pPr marL="3134929" indent="0">
              <a:buNone/>
              <a:defRPr sz="77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372026-9697-4905-82BA-4DE817F0BC1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40544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5513" y="1317625"/>
            <a:ext cx="39500175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95513" y="7680325"/>
            <a:ext cx="39500175" cy="2172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955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997113" y="29976763"/>
            <a:ext cx="138969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66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1456313" y="29976763"/>
            <a:ext cx="1023937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503246" tIns="251623" rIns="503246" bIns="251623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6600" smtClean="0"/>
            </a:lvl1pPr>
          </a:lstStyle>
          <a:p>
            <a:pPr>
              <a:defRPr/>
            </a:pPr>
            <a:fld id="{CAE537AD-9BB0-4881-8848-C6BA09023DF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2pPr>
      <a:lvl3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3pPr>
      <a:lvl4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4pPr>
      <a:lvl5pPr algn="ctr" defTabSz="4313238" rtl="0" eaLnBrk="0" fontAlgn="base" hangingPunct="0">
        <a:spcBef>
          <a:spcPct val="0"/>
        </a:spcBef>
        <a:spcAft>
          <a:spcPct val="0"/>
        </a:spcAft>
        <a:defRPr sz="20700">
          <a:solidFill>
            <a:schemeClr val="tx2"/>
          </a:solidFill>
          <a:latin typeface="Arial" charset="0"/>
        </a:defRPr>
      </a:lvl5pPr>
      <a:lvl6pPr marL="391866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6pPr>
      <a:lvl7pPr marL="783732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7pPr>
      <a:lvl8pPr marL="1175598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8pPr>
      <a:lvl9pPr marL="1567464" algn="ctr" defTabSz="4313249" rtl="0" fontAlgn="base">
        <a:spcBef>
          <a:spcPct val="0"/>
        </a:spcBef>
        <a:spcAft>
          <a:spcPct val="0"/>
        </a:spcAft>
        <a:defRPr sz="20742">
          <a:solidFill>
            <a:schemeClr val="tx2"/>
          </a:solidFill>
          <a:latin typeface="Arial" charset="0"/>
        </a:defRPr>
      </a:lvl9pPr>
    </p:titleStyle>
    <p:bodyStyle>
      <a:lvl1pPr marL="1617663" indent="-161766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5100">
          <a:solidFill>
            <a:schemeClr val="tx1"/>
          </a:solidFill>
          <a:latin typeface="+mn-lt"/>
          <a:ea typeface="+mn-ea"/>
          <a:cs typeface="+mn-cs"/>
        </a:defRPr>
      </a:lvl1pPr>
      <a:lvl2pPr marL="3503613" indent="-1346200" algn="l" defTabSz="4313238" rtl="0" eaLnBrk="0" fontAlgn="base" hangingPunct="0">
        <a:spcBef>
          <a:spcPct val="20000"/>
        </a:spcBef>
        <a:spcAft>
          <a:spcPct val="0"/>
        </a:spcAft>
        <a:buChar char="–"/>
        <a:defRPr sz="13200">
          <a:solidFill>
            <a:schemeClr val="tx1"/>
          </a:solidFill>
          <a:latin typeface="+mn-lt"/>
        </a:defRPr>
      </a:lvl2pPr>
      <a:lvl3pPr marL="5391150" indent="-1077913" algn="l" defTabSz="4313238" rtl="0" eaLnBrk="0" fontAlgn="base" hangingPunct="0">
        <a:spcBef>
          <a:spcPct val="20000"/>
        </a:spcBef>
        <a:spcAft>
          <a:spcPct val="0"/>
        </a:spcAft>
        <a:buChar char="•"/>
        <a:defRPr sz="11300">
          <a:solidFill>
            <a:schemeClr val="tx1"/>
          </a:solidFill>
          <a:latin typeface="+mn-lt"/>
        </a:defRPr>
      </a:lvl3pPr>
      <a:lvl4pPr marL="7548563" indent="-1076325" algn="l" defTabSz="4313238" rtl="0" eaLnBrk="0" fontAlgn="base" hangingPunct="0">
        <a:spcBef>
          <a:spcPct val="20000"/>
        </a:spcBef>
        <a:spcAft>
          <a:spcPct val="0"/>
        </a:spcAft>
        <a:buChar char="–"/>
        <a:defRPr sz="9500">
          <a:solidFill>
            <a:schemeClr val="tx1"/>
          </a:solidFill>
          <a:latin typeface="+mn-lt"/>
        </a:defRPr>
      </a:lvl4pPr>
      <a:lvl5pPr marL="9702800" indent="-1074738" algn="l" defTabSz="4313238" rtl="0" eaLnBrk="0" fontAlgn="base" hangingPunct="0">
        <a:spcBef>
          <a:spcPct val="20000"/>
        </a:spcBef>
        <a:spcAft>
          <a:spcPct val="0"/>
        </a:spcAft>
        <a:buChar char="»"/>
        <a:defRPr sz="9500">
          <a:solidFill>
            <a:schemeClr val="tx1"/>
          </a:solidFill>
          <a:latin typeface="+mn-lt"/>
        </a:defRPr>
      </a:lvl5pPr>
      <a:lvl6pPr marL="10095995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6pPr>
      <a:lvl7pPr marL="10487861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7pPr>
      <a:lvl8pPr marL="10879727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8pPr>
      <a:lvl9pPr marL="11271594" indent="-1076272" algn="l" defTabSz="4313249" rtl="0" fontAlgn="base">
        <a:spcBef>
          <a:spcPct val="20000"/>
        </a:spcBef>
        <a:spcAft>
          <a:spcPct val="0"/>
        </a:spcAft>
        <a:buChar char="»"/>
        <a:defRPr sz="9514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1pPr>
      <a:lvl2pPr marL="391866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2pPr>
      <a:lvl3pPr marL="783732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3pPr>
      <a:lvl4pPr marL="1175598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4pPr>
      <a:lvl5pPr marL="1567464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5pPr>
      <a:lvl6pPr marL="1959331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6pPr>
      <a:lvl7pPr marL="2351197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7pPr>
      <a:lvl8pPr marL="2743063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8pPr>
      <a:lvl9pPr marL="3134929" algn="l" defTabSz="783732" rtl="0" eaLnBrk="1" latinLnBrk="0" hangingPunct="1">
        <a:defRPr sz="15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hi.org/resources/Pages/Tools/PlanDoStudyActWorksheet.aspx" TargetMode="External"/><Relationship Id="rId47" Type="http://schemas.openxmlformats.org/officeDocument/2006/relationships/image" Target="../media/image3.png"/><Relationship Id="rId50" Type="http://schemas.openxmlformats.org/officeDocument/2006/relationships/image" Target="../media/image5.png"/><Relationship Id="rId38" Type="http://schemas.openxmlformats.org/officeDocument/2006/relationships/customXml" Target="../ink/ink3.xml"/><Relationship Id="rId46" Type="http://schemas.openxmlformats.org/officeDocument/2006/relationships/image" Target="../media/image2.png"/><Relationship Id="rId2" Type="http://schemas.openxmlformats.org/officeDocument/2006/relationships/hyperlink" Target="https://www.cdc.gov/obesity/index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.xml"/><Relationship Id="rId32" Type="http://schemas.openxmlformats.org/officeDocument/2006/relationships/customXml" Target="../ink/ink2.xml"/><Relationship Id="rId37" Type="http://schemas.openxmlformats.org/officeDocument/2006/relationships/image" Target="../media/image18.png"/><Relationship Id="rId45" Type="http://schemas.openxmlformats.org/officeDocument/2006/relationships/image" Target="../media/image22.png"/><Relationship Id="rId5" Type="http://schemas.openxmlformats.org/officeDocument/2006/relationships/image" Target="../media/image1.tif"/><Relationship Id="rId49" Type="http://schemas.openxmlformats.org/officeDocument/2006/relationships/image" Target="../media/image4.png"/><Relationship Id="rId31" Type="http://schemas.openxmlformats.org/officeDocument/2006/relationships/image" Target="../media/image15.png"/><Relationship Id="rId44" Type="http://schemas.openxmlformats.org/officeDocument/2006/relationships/customXml" Target="../ink/ink4.xml"/><Relationship Id="rId4" Type="http://schemas.openxmlformats.org/officeDocument/2006/relationships/hyperlink" Target="https://doi.org/10.7860/JCDR/2017/23937.9865" TargetMode="External"/><Relationship Id="rId43" Type="http://schemas.openxmlformats.org/officeDocument/2006/relationships/image" Target="../media/image21.png"/><Relationship Id="rId48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5"/>
          <p:cNvSpPr>
            <a:spLocks noChangeArrowheads="1"/>
          </p:cNvSpPr>
          <p:nvPr/>
        </p:nvSpPr>
        <p:spPr bwMode="auto">
          <a:xfrm>
            <a:off x="16367760" y="5091411"/>
            <a:ext cx="13533120" cy="118872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1" name="Rectangle 36"/>
          <p:cNvSpPr>
            <a:spLocks noChangeArrowheads="1"/>
          </p:cNvSpPr>
          <p:nvPr/>
        </p:nvSpPr>
        <p:spPr bwMode="auto">
          <a:xfrm>
            <a:off x="914400" y="5091411"/>
            <a:ext cx="13716000" cy="118872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 dirty="0"/>
          </a:p>
        </p:txBody>
      </p:sp>
      <p:sp>
        <p:nvSpPr>
          <p:cNvPr id="2052" name="Rectangle 37"/>
          <p:cNvSpPr>
            <a:spLocks noChangeArrowheads="1"/>
          </p:cNvSpPr>
          <p:nvPr/>
        </p:nvSpPr>
        <p:spPr bwMode="auto">
          <a:xfrm>
            <a:off x="31638240" y="17378373"/>
            <a:ext cx="11430000" cy="118872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3" name="Rectangle 38"/>
          <p:cNvSpPr>
            <a:spLocks noChangeArrowheads="1"/>
          </p:cNvSpPr>
          <p:nvPr/>
        </p:nvSpPr>
        <p:spPr bwMode="auto">
          <a:xfrm>
            <a:off x="31638240" y="25451169"/>
            <a:ext cx="11430000" cy="118872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56" name="Rectangle 39"/>
          <p:cNvSpPr>
            <a:spLocks noChangeArrowheads="1"/>
          </p:cNvSpPr>
          <p:nvPr/>
        </p:nvSpPr>
        <p:spPr bwMode="auto">
          <a:xfrm>
            <a:off x="31638240" y="5093208"/>
            <a:ext cx="11430000" cy="118872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91" name="Text Box 43"/>
          <p:cNvSpPr txBox="1">
            <a:spLocks noChangeArrowheads="1"/>
          </p:cNvSpPr>
          <p:nvPr/>
        </p:nvSpPr>
        <p:spPr bwMode="auto">
          <a:xfrm>
            <a:off x="914400" y="5283847"/>
            <a:ext cx="13716000" cy="82296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en-US" sz="3257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3" name="Text Box 45"/>
          <p:cNvSpPr txBox="1">
            <a:spLocks noChangeArrowheads="1"/>
          </p:cNvSpPr>
          <p:nvPr/>
        </p:nvSpPr>
        <p:spPr bwMode="auto">
          <a:xfrm>
            <a:off x="16367760" y="5283847"/>
            <a:ext cx="13533120" cy="82296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RESULTS</a:t>
            </a:r>
            <a:endParaRPr lang="en-US" sz="36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4" name="Text Box 46"/>
          <p:cNvSpPr txBox="1">
            <a:spLocks noChangeArrowheads="1"/>
          </p:cNvSpPr>
          <p:nvPr/>
        </p:nvSpPr>
        <p:spPr bwMode="auto">
          <a:xfrm>
            <a:off x="31638240" y="5285232"/>
            <a:ext cx="11430000" cy="82296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DISCUSSION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31638240" y="17558420"/>
            <a:ext cx="11430000" cy="82296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01" name="Text Box 53"/>
          <p:cNvSpPr txBox="1">
            <a:spLocks noChangeArrowheads="1"/>
          </p:cNvSpPr>
          <p:nvPr/>
        </p:nvSpPr>
        <p:spPr bwMode="auto">
          <a:xfrm>
            <a:off x="31638240" y="25686888"/>
            <a:ext cx="11430000" cy="82296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REFERENCES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67" name="Rectangle 57"/>
          <p:cNvSpPr>
            <a:spLocks noChangeArrowheads="1"/>
          </p:cNvSpPr>
          <p:nvPr/>
        </p:nvSpPr>
        <p:spPr bwMode="auto">
          <a:xfrm>
            <a:off x="457200" y="681038"/>
            <a:ext cx="42748200" cy="3890962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068" name="Text Box 58"/>
          <p:cNvSpPr txBox="1">
            <a:spLocks noChangeArrowheads="1"/>
          </p:cNvSpPr>
          <p:nvPr/>
        </p:nvSpPr>
        <p:spPr bwMode="auto">
          <a:xfrm>
            <a:off x="10858500" y="696914"/>
            <a:ext cx="21945600" cy="3890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30000"/>
              </a:spcBef>
              <a:defRPr/>
            </a:pPr>
            <a:r>
              <a:rPr lang="en-US" altLang="en-US" sz="6200" b="1" dirty="0">
                <a:solidFill>
                  <a:srgbClr val="FFC82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CRNA Airway Assessment in Patients with Obesity: A Quality Improvement Project 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5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Lauren Powell, BSN, SRNA</a:t>
            </a:r>
          </a:p>
          <a:p>
            <a:pPr algn="ctr">
              <a:spcBef>
                <a:spcPct val="30000"/>
              </a:spcBef>
              <a:defRPr/>
            </a:pPr>
            <a:r>
              <a:rPr lang="en-US" altLang="en-US" sz="5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Maura McAuliffe, PhD, CRNA, FAAN, Project Chair</a:t>
            </a:r>
          </a:p>
        </p:txBody>
      </p:sp>
      <p:sp>
        <p:nvSpPr>
          <p:cNvPr id="2069" name="Rectangle 59"/>
          <p:cNvSpPr>
            <a:spLocks noChangeArrowheads="1"/>
          </p:cNvSpPr>
          <p:nvPr/>
        </p:nvSpPr>
        <p:spPr bwMode="auto">
          <a:xfrm>
            <a:off x="32804100" y="1600200"/>
            <a:ext cx="9813925" cy="2436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3750" tIns="61875" rIns="123750" bIns="61875"/>
          <a:lstStyle>
            <a:lvl1pPr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43038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defTabSz="1443038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Nurse Anesthesia Program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College of Nursing, East Carolina University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Greenville, North Carolina 27858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r>
              <a:rPr lang="en-US" altLang="en-US" sz="3600" dirty="0">
                <a:solidFill>
                  <a:schemeClr val="bg1"/>
                </a:solidFill>
              </a:rPr>
              <a:t>powellla22@students.ecu.edu</a:t>
            </a:r>
          </a:p>
          <a:p>
            <a:pPr algn="r">
              <a:lnSpc>
                <a:spcPct val="70000"/>
              </a:lnSpc>
              <a:spcBef>
                <a:spcPct val="30000"/>
              </a:spcBef>
              <a:defRPr/>
            </a:pPr>
            <a:endParaRPr lang="en-US" altLang="en-US" sz="3771" b="1" dirty="0">
              <a:solidFill>
                <a:schemeClr val="bg1"/>
              </a:solidFill>
            </a:endParaRPr>
          </a:p>
          <a:p>
            <a:pPr algn="r">
              <a:spcBef>
                <a:spcPct val="50000"/>
              </a:spcBef>
              <a:defRPr/>
            </a:pPr>
            <a:endParaRPr lang="en-US" altLang="en-US" sz="3257" dirty="0">
              <a:latin typeface="Times New Roman" panose="02020603050405020304" pitchFamily="18" charset="0"/>
            </a:endParaRPr>
          </a:p>
        </p:txBody>
      </p:sp>
      <p:sp>
        <p:nvSpPr>
          <p:cNvPr id="2071" name="Rectangle 63"/>
          <p:cNvSpPr>
            <a:spLocks noChangeArrowheads="1"/>
          </p:cNvSpPr>
          <p:nvPr/>
        </p:nvSpPr>
        <p:spPr bwMode="auto">
          <a:xfrm>
            <a:off x="914400" y="13765883"/>
            <a:ext cx="13716000" cy="118872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112" name="Text Box 64"/>
          <p:cNvSpPr txBox="1">
            <a:spLocks noChangeArrowheads="1"/>
          </p:cNvSpPr>
          <p:nvPr/>
        </p:nvSpPr>
        <p:spPr bwMode="auto">
          <a:xfrm>
            <a:off x="914400" y="13959209"/>
            <a:ext cx="13716000" cy="802067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METHODS</a:t>
            </a:r>
            <a:endParaRPr lang="en-US" sz="36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43000" y="6736440"/>
            <a:ext cx="13258800" cy="6351920"/>
          </a:xfrm>
          <a:prstGeom prst="rect">
            <a:avLst/>
          </a:prstGeom>
          <a:ln w="476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2880" tIns="274320" rIns="182880" bIns="274320" rtlCol="0">
            <a:noAutofit/>
          </a:bodyPr>
          <a:lstStyle/>
          <a:p>
            <a:pPr marL="5715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42% of Americans are considered obese (BMI ≥ 30kg/m</a:t>
            </a:r>
            <a:r>
              <a:rPr lang="en-US" sz="3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r>
              <a:rPr lang="en-US" sz="3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 1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Americans with a BMI ≥ 40kg/m</a:t>
            </a:r>
            <a:r>
              <a:rPr lang="en-US" sz="3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 has doubled in the last 20 years. </a:t>
            </a:r>
          </a:p>
          <a:p>
            <a:pPr marL="5715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Patients with obesity are not harder to intubate but can be harder to ventilate.</a:t>
            </a:r>
            <a:r>
              <a:rPr lang="en-US" sz="3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50% of intraoperative cardiac arrests are due to issues during intubation</a:t>
            </a:r>
          </a:p>
          <a:p>
            <a:pPr marL="571500" indent="-4572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3600" dirty="0">
                <a:effectLst/>
                <a:highlight>
                  <a:srgbClr val="FFFFFF"/>
                </a:highlight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purpose of this quality improvement (QI) project was to assess CRNAs’ perception of adequacy of a newly developed quick reference guide (QRG) as a useful tool for their practice as it pertains to assessment of the airway of patients with obesity. 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43000" y="15517412"/>
            <a:ext cx="13258800" cy="4082016"/>
          </a:xfrm>
          <a:prstGeom prst="rect">
            <a:avLst/>
          </a:prstGeom>
          <a:ln w="476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2880" tIns="274320" rIns="182880" bIns="274320" rtlCol="0">
            <a:noAutofit/>
          </a:bodyPr>
          <a:lstStyle/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PDSA was used as the model for the QI project. </a:t>
            </a:r>
            <a:r>
              <a:rPr lang="en-US" sz="36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PowerPoint presentation, QRG, and pre-implementation survey were emailed to participants. </a:t>
            </a:r>
          </a:p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CRNAs used the QRG during the 2-week implementation period. </a:t>
            </a:r>
          </a:p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Participants were then emailed a post-implementation survey after the 2 weeks were complete.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i="1" dirty="0"/>
          </a:p>
        </p:txBody>
      </p:sp>
      <p:sp>
        <p:nvSpPr>
          <p:cNvPr id="30" name="TextBox 29"/>
          <p:cNvSpPr txBox="1"/>
          <p:nvPr/>
        </p:nvSpPr>
        <p:spPr>
          <a:xfrm>
            <a:off x="16550640" y="6353770"/>
            <a:ext cx="13350240" cy="15404518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rtlCol="0"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800" b="1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Figure 1</a:t>
            </a:r>
            <a:endParaRPr lang="en-US" sz="38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 marL="0" marR="0">
              <a:spcBef>
                <a:spcPts val="500"/>
              </a:spcBef>
              <a:spcAft>
                <a:spcPts val="0"/>
              </a:spcAft>
            </a:pPr>
            <a:r>
              <a:rPr lang="en-US" sz="3400" i="1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When evaluating the airways of patients with obesity, to what extent do you use the following assessment methods? (pre-survey n=5, post-survey n=3)</a:t>
            </a: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800" i="1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8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800" i="1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8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endParaRPr lang="en-US" sz="2800" i="1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8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8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sz="24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i="1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000" i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sz="2000" i="1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sz="3200" i="1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sz="26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sz="2600" b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sz="3200" b="1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1821120" y="6736440"/>
            <a:ext cx="10972800" cy="9951251"/>
          </a:xfrm>
          <a:prstGeom prst="rect">
            <a:avLst/>
          </a:prstGeom>
          <a:ln w="476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2880" tIns="274320" rIns="182880" bIns="274320" rtlCol="0">
            <a:noAutofit/>
          </a:bodyPr>
          <a:lstStyle/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Pre-implementation survey (n=5) &amp; post-implementation survey (n=3). </a:t>
            </a:r>
          </a:p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51% or more of respondents' total patient population were obese. </a:t>
            </a:r>
          </a:p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The assessment tool used the most by CRNAs was the Mallampati score. </a:t>
            </a:r>
          </a:p>
          <a:p>
            <a:pPr marL="1481328" lvl="4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The Mallampati score was found be be </a:t>
            </a:r>
            <a:r>
              <a:rPr lang="en-US" sz="3600" i="1" dirty="0">
                <a:latin typeface="Calibri" panose="020F0502020204030204" pitchFamily="34" charset="0"/>
                <a:cs typeface="Calibri" panose="020F0502020204030204" pitchFamily="34" charset="0"/>
              </a:rPr>
              <a:t>very useful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 for predicting DI.  </a:t>
            </a:r>
          </a:p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All but one participant reported using ≥ 2 assessment techniques. </a:t>
            </a:r>
          </a:p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The perception of DI in patients with obesity did not change after implementation of the QRG. </a:t>
            </a:r>
          </a:p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CRNAs found the QRG to be </a:t>
            </a:r>
            <a:r>
              <a:rPr lang="en-US" sz="3600" i="1" dirty="0">
                <a:latin typeface="Calibri" panose="020F0502020204030204" pitchFamily="34" charset="0"/>
                <a:cs typeface="Calibri" panose="020F0502020204030204" pitchFamily="34" charset="0"/>
              </a:rPr>
              <a:t>very useful </a:t>
            </a: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or </a:t>
            </a:r>
            <a:r>
              <a:rPr lang="en-US" sz="3600" i="1" dirty="0">
                <a:latin typeface="Calibri" panose="020F0502020204030204" pitchFamily="34" charset="0"/>
                <a:cs typeface="Calibri" panose="020F0502020204030204" pitchFamily="34" charset="0"/>
              </a:rPr>
              <a:t>mostly useful. </a:t>
            </a:r>
            <a:endParaRPr lang="en-US" sz="3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66928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The main limitation identified was low post-implementation survey responses.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1821120" y="18980267"/>
            <a:ext cx="10972800" cy="5780220"/>
          </a:xfrm>
          <a:prstGeom prst="rect">
            <a:avLst/>
          </a:prstGeom>
          <a:ln w="476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182880" tIns="274320" rIns="182880" bIns="274320" rtlCol="0">
            <a:noAutofit/>
          </a:bodyPr>
          <a:lstStyle/>
          <a:p>
            <a:pPr marL="5715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A longer implementation period should be considered.</a:t>
            </a:r>
          </a:p>
          <a:p>
            <a:pPr marL="5715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Implementation of this QI project at a facility with higher acuity patients with a larger BMI. </a:t>
            </a:r>
          </a:p>
          <a:p>
            <a:pPr marL="5715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The survey format of the first 2 questions should be changed from a drop-down option. </a:t>
            </a:r>
          </a:p>
          <a:p>
            <a:pPr marL="5715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Further advancement for education and training in POCUS for airway assessment. </a:t>
            </a:r>
          </a:p>
          <a:p>
            <a:pPr marL="571500" indent="-4572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3600" dirty="0">
                <a:latin typeface="Calibri" panose="020F0502020204030204" pitchFamily="34" charset="0"/>
                <a:cs typeface="Calibri" panose="020F0502020204030204" pitchFamily="34" charset="0"/>
              </a:rPr>
              <a:t>Advancement with AI in predicting DI. </a:t>
            </a:r>
          </a:p>
          <a:p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1821120" y="27202766"/>
            <a:ext cx="10972800" cy="4761373"/>
          </a:xfrm>
          <a:prstGeom prst="rect">
            <a:avLst/>
          </a:prstGeom>
          <a:ln w="47625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0" tIns="274320" rIns="91440" bIns="91440" rtlCol="0">
            <a:noAutofit/>
          </a:bodyPr>
          <a:lstStyle/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Centers for Disease Control and Prevention. (2022). </a:t>
            </a:r>
            <a:r>
              <a:rPr lang="en-US" sz="2300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Overweight and obesity</a:t>
            </a:r>
            <a:r>
              <a:rPr lang="en-US" sz="23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U.S. Department of Health &amp; Human Services. </a:t>
            </a:r>
            <a:r>
              <a:rPr lang="en-US" sz="23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https://www.cdc.gov/obesity/index.html</a:t>
            </a:r>
            <a:endParaRPr lang="en-US" sz="2300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00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Institute for Healthcare Improvement. (2023). </a:t>
            </a:r>
            <a:r>
              <a:rPr lang="en-US" sz="2300" i="1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Plan-do-study-act (PDSA) worksheet.</a:t>
            </a:r>
            <a:r>
              <a:rPr lang="en-US" sz="2300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300" u="sng" dirty="0">
                <a:solidFill>
                  <a:srgbClr val="0563C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https://www.ihi.org/resources/Pages/Tools/PlanDoStudyActWorksheet.aspx</a:t>
            </a:r>
            <a:r>
              <a:rPr lang="en-US" sz="2300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23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300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Menon, S. M., </a:t>
            </a:r>
            <a:r>
              <a:rPr lang="en-US" sz="2300" dirty="0" err="1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Sampangiramaiah</a:t>
            </a:r>
            <a:r>
              <a:rPr lang="en-US" sz="2300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S., &amp; Mathew, M. (2017). Cross sectional observational study performed to see for relation of Mallampati score and extended Mallampati score with body mass index. </a:t>
            </a:r>
            <a:r>
              <a:rPr lang="en-US" sz="2300" i="1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Journal of Clinical and Diagnostic Research</a:t>
            </a:r>
            <a:r>
              <a:rPr lang="en-US" sz="2300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2300" i="1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11</a:t>
            </a:r>
            <a:r>
              <a:rPr lang="en-US" sz="2300" dirty="0">
                <a:solidFill>
                  <a:srgbClr val="191919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(5), UG01-UG03. </a:t>
            </a:r>
            <a:r>
              <a:rPr lang="en-US" sz="2300" dirty="0">
                <a:solidFill>
                  <a:srgbClr val="4472C4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https://doi.org/10.7860/JCDR/2017/23937.9865</a:t>
            </a:r>
            <a:endParaRPr lang="en-US" sz="2300" dirty="0">
              <a:solidFill>
                <a:srgbClr val="4472C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457200">
              <a:spcBef>
                <a:spcPts val="0"/>
              </a:spcBef>
              <a:spcAft>
                <a:spcPts val="0"/>
              </a:spcAft>
            </a:pP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AFC199B-BD44-4C43-BFA9-62855DE449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1600" y="1178069"/>
            <a:ext cx="8004541" cy="2936731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2074" name="Ink 2073">
                <a:extLst>
                  <a:ext uri="{FF2B5EF4-FFF2-40B4-BE49-F238E27FC236}">
                    <a16:creationId xmlns:a16="http://schemas.microsoft.com/office/drawing/2014/main" id="{5AD9726C-CF09-411D-B984-F4BE1082B1A2}"/>
                  </a:ext>
                </a:extLst>
              </p14:cNvPr>
              <p14:cNvContentPartPr/>
              <p14:nvPr/>
            </p14:nvContentPartPr>
            <p14:xfrm>
              <a:off x="14594363" y="10006549"/>
              <a:ext cx="31320" cy="31320"/>
            </p14:xfrm>
          </p:contentPart>
        </mc:Choice>
        <mc:Fallback xmlns="">
          <p:pic>
            <p:nvPicPr>
              <p:cNvPr id="2074" name="Ink 2073">
                <a:extLst>
                  <a:ext uri="{FF2B5EF4-FFF2-40B4-BE49-F238E27FC236}">
                    <a16:creationId xmlns:a16="http://schemas.microsoft.com/office/drawing/2014/main" id="{5AD9726C-CF09-411D-B984-F4BE1082B1A2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3192881" y="9968386"/>
                <a:ext cx="1440724" cy="10695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2">
            <p14:nvContentPartPr>
              <p14:cNvPr id="2111" name="Ink 2110">
                <a:extLst>
                  <a:ext uri="{FF2B5EF4-FFF2-40B4-BE49-F238E27FC236}">
                    <a16:creationId xmlns:a16="http://schemas.microsoft.com/office/drawing/2014/main" id="{07F72568-3350-CEA3-B066-8BB4CA3117B1}"/>
                  </a:ext>
                </a:extLst>
              </p14:cNvPr>
              <p14:cNvContentPartPr/>
              <p14:nvPr/>
            </p14:nvContentPartPr>
            <p14:xfrm>
              <a:off x="29389647" y="21230384"/>
              <a:ext cx="169920" cy="46440"/>
            </p14:xfrm>
          </p:contentPart>
        </mc:Choice>
        <mc:Fallback xmlns="">
          <p:pic>
            <p:nvPicPr>
              <p:cNvPr id="2111" name="Ink 2110">
                <a:extLst>
                  <a:ext uri="{FF2B5EF4-FFF2-40B4-BE49-F238E27FC236}">
                    <a16:creationId xmlns:a16="http://schemas.microsoft.com/office/drawing/2014/main" id="{07F72568-3350-CEA3-B066-8BB4CA3117B1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29382087" y="20268104"/>
                <a:ext cx="954720" cy="1832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8">
            <p14:nvContentPartPr>
              <p14:cNvPr id="2156" name="Ink 2155">
                <a:extLst>
                  <a:ext uri="{FF2B5EF4-FFF2-40B4-BE49-F238E27FC236}">
                    <a16:creationId xmlns:a16="http://schemas.microsoft.com/office/drawing/2014/main" id="{42E75357-1C60-3676-C558-BDA2931D2243}"/>
                  </a:ext>
                </a:extLst>
              </p14:cNvPr>
              <p14:cNvContentPartPr/>
              <p14:nvPr/>
            </p14:nvContentPartPr>
            <p14:xfrm>
              <a:off x="29482167" y="5141984"/>
              <a:ext cx="31320" cy="29520"/>
            </p14:xfrm>
          </p:contentPart>
        </mc:Choice>
        <mc:Fallback xmlns="">
          <p:pic>
            <p:nvPicPr>
              <p:cNvPr id="2156" name="Ink 2155">
                <a:extLst>
                  <a:ext uri="{FF2B5EF4-FFF2-40B4-BE49-F238E27FC236}">
                    <a16:creationId xmlns:a16="http://schemas.microsoft.com/office/drawing/2014/main" id="{42E75357-1C60-3676-C558-BDA2931D2243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29382090" y="4742744"/>
                <a:ext cx="906114" cy="2699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4">
            <p14:nvContentPartPr>
              <p14:cNvPr id="2157" name="Ink 2156">
                <a:extLst>
                  <a:ext uri="{FF2B5EF4-FFF2-40B4-BE49-F238E27FC236}">
                    <a16:creationId xmlns:a16="http://schemas.microsoft.com/office/drawing/2014/main" id="{5258D4A8-8FF0-6652-237B-3610DA72B3E9}"/>
                  </a:ext>
                </a:extLst>
              </p14:cNvPr>
              <p14:cNvContentPartPr/>
              <p14:nvPr/>
            </p14:nvContentPartPr>
            <p14:xfrm>
              <a:off x="29374527" y="8652344"/>
              <a:ext cx="46440" cy="30960"/>
            </p14:xfrm>
          </p:contentPart>
        </mc:Choice>
        <mc:Fallback xmlns="">
          <p:pic>
            <p:nvPicPr>
              <p:cNvPr id="2157" name="Ink 2156">
                <a:extLst>
                  <a:ext uri="{FF2B5EF4-FFF2-40B4-BE49-F238E27FC236}">
                    <a16:creationId xmlns:a16="http://schemas.microsoft.com/office/drawing/2014/main" id="{5258D4A8-8FF0-6652-237B-3610DA72B3E9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29258967" y="7767104"/>
                <a:ext cx="1324080" cy="5880960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6338C23F-AC5F-D7C6-65A8-3DE0E3D1D17F}"/>
              </a:ext>
            </a:extLst>
          </p:cNvPr>
          <p:cNvSpPr txBox="1"/>
          <p:nvPr/>
        </p:nvSpPr>
        <p:spPr>
          <a:xfrm>
            <a:off x="16642080" y="23225760"/>
            <a:ext cx="13350240" cy="7406640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rtlCol="0">
            <a:noAutofit/>
          </a:bodyPr>
          <a:lstStyle/>
          <a:p>
            <a:pPr marL="0" marR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800" b="1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Figure 2 </a:t>
            </a:r>
          </a:p>
          <a:p>
            <a:pPr>
              <a:spcBef>
                <a:spcPts val="500"/>
              </a:spcBef>
            </a:pPr>
            <a:r>
              <a:rPr lang="en-US" sz="3400" i="1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CRNA perception of the difficulty of intubating and/or ventilating patients with obesity. (pre-survey n=5; post-survey n=3) </a:t>
            </a:r>
            <a:endParaRPr lang="en-US" sz="3400" dirty="0">
              <a:effectLst/>
              <a:latin typeface="Calibri" panose="020F0502020204030204" pitchFamily="34" charset="0"/>
              <a:ea typeface="Aptos" panose="020B0004020202020204" pitchFamily="34" charset="0"/>
              <a:cs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sz="2600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sz="2600" b="1" dirty="0"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1800"/>
              </a:spcAft>
            </a:pPr>
            <a:endParaRPr lang="en-US" sz="3200" b="1" dirty="0">
              <a:effectLst/>
              <a:latin typeface="Times New Roman" panose="02020603050405020304" pitchFamily="18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Rectangle 37">
            <a:extLst>
              <a:ext uri="{FF2B5EF4-FFF2-40B4-BE49-F238E27FC236}">
                <a16:creationId xmlns:a16="http://schemas.microsoft.com/office/drawing/2014/main" id="{2F7BE5FE-8953-1F11-AB5C-FEE5514687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5840" y="20172430"/>
            <a:ext cx="14173200" cy="1188720"/>
          </a:xfrm>
          <a:prstGeom prst="rect">
            <a:avLst/>
          </a:prstGeom>
          <a:solidFill>
            <a:srgbClr val="FFC82E"/>
          </a:solidFill>
          <a:ln w="9525">
            <a:solidFill>
              <a:srgbClr val="FFCC18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9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en-US" altLang="en-US" sz="8485"/>
          </a:p>
        </p:txBody>
      </p:sp>
      <p:sp>
        <p:nvSpPr>
          <p:cNvPr id="22" name="Text Box 51">
            <a:extLst>
              <a:ext uri="{FF2B5EF4-FFF2-40B4-BE49-F238E27FC236}">
                <a16:creationId xmlns:a16="http://schemas.microsoft.com/office/drawing/2014/main" id="{D5A34936-9F6D-BC01-8D7C-096933EB932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5840" y="20365757"/>
            <a:ext cx="14173200" cy="822960"/>
          </a:xfrm>
          <a:prstGeom prst="rect">
            <a:avLst/>
          </a:prstGeom>
          <a:gradFill rotWithShape="0">
            <a:gsLst>
              <a:gs pos="0">
                <a:srgbClr val="502D7F"/>
              </a:gs>
              <a:gs pos="100000">
                <a:schemeClr val="tx2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square" lIns="123750" tIns="61875" rIns="123750" bIns="61875">
            <a:spAutoFit/>
          </a:bodyPr>
          <a:lstStyle/>
          <a:p>
            <a:pPr defTabSz="1236828">
              <a:spcBef>
                <a:spcPct val="50000"/>
              </a:spcBef>
              <a:defRPr/>
            </a:pPr>
            <a:r>
              <a:rPr lang="en-US" sz="4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QUICK REFERENCE GUIDE</a:t>
            </a:r>
            <a:endParaRPr 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A medical information sheet with pictures of the mouth and mouth&#10;&#10;Description automatically generated with medium confidence">
            <a:extLst>
              <a:ext uri="{FF2B5EF4-FFF2-40B4-BE49-F238E27FC236}">
                <a16:creationId xmlns:a16="http://schemas.microsoft.com/office/drawing/2014/main" id="{E5D82E05-40FF-5FE0-A0D9-5B7AC14AF8D5}"/>
              </a:ext>
            </a:extLst>
          </p:cNvPr>
          <p:cNvPicPr>
            <a:picLocks noChangeAspect="1"/>
          </p:cNvPicPr>
          <p:nvPr/>
        </p:nvPicPr>
        <p:blipFill>
          <a:blip r:embed="rId4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1997179"/>
            <a:ext cx="7724394" cy="9966960"/>
          </a:xfrm>
          <a:prstGeom prst="rect">
            <a:avLst/>
          </a:prstGeom>
        </p:spPr>
      </p:pic>
      <p:pic>
        <p:nvPicPr>
          <p:cNvPr id="17" name="Picture 16" descr="A poster of a medical examination&#10;&#10;Description automatically generated with medium confidence">
            <a:extLst>
              <a:ext uri="{FF2B5EF4-FFF2-40B4-BE49-F238E27FC236}">
                <a16:creationId xmlns:a16="http://schemas.microsoft.com/office/drawing/2014/main" id="{8BD5585C-BE0D-4CD0-A6FD-DF3D4BB0A5B7}"/>
              </a:ext>
            </a:extLst>
          </p:cNvPr>
          <p:cNvPicPr>
            <a:picLocks noChangeAspect="1"/>
          </p:cNvPicPr>
          <p:nvPr/>
        </p:nvPicPr>
        <p:blipFill>
          <a:blip r:embed="rId47">
            <a:extLst>
              <a:ext uri="{BEBA8EAE-BF5A-486C-A8C5-ECC9F3942E4B}">
                <a14:imgProps xmlns:a14="http://schemas.microsoft.com/office/drawing/2010/main">
                  <a14:imgLayer r:embed="rId48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653" y="21997179"/>
            <a:ext cx="7859252" cy="9966960"/>
          </a:xfrm>
          <a:prstGeom prst="rect">
            <a:avLst/>
          </a:prstGeom>
        </p:spPr>
      </p:pic>
      <p:pic>
        <p:nvPicPr>
          <p:cNvPr id="27" name="Picture 26" descr="A screenshot of a graph&#10;&#10;Description automatically generated">
            <a:extLst>
              <a:ext uri="{FF2B5EF4-FFF2-40B4-BE49-F238E27FC236}">
                <a16:creationId xmlns:a16="http://schemas.microsoft.com/office/drawing/2014/main" id="{C616BAB2-0DE8-8780-2679-F2ADD1B9205C}"/>
              </a:ext>
            </a:extLst>
          </p:cNvPr>
          <p:cNvPicPr>
            <a:picLocks noChangeAspect="1"/>
          </p:cNvPicPr>
          <p:nvPr/>
        </p:nvPicPr>
        <p:blipFill>
          <a:blip r:embed="rId4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1" t="232" r="1864" b="1063"/>
          <a:stretch/>
        </p:blipFill>
        <p:spPr>
          <a:xfrm>
            <a:off x="16642080" y="8491593"/>
            <a:ext cx="12984480" cy="13242023"/>
          </a:xfrm>
          <a:prstGeom prst="rect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FF3DF9C-9A35-1E98-ABE9-A3CBB068C47D}"/>
              </a:ext>
            </a:extLst>
          </p:cNvPr>
          <p:cNvSpPr txBox="1"/>
          <p:nvPr/>
        </p:nvSpPr>
        <p:spPr>
          <a:xfrm rot="16200000">
            <a:off x="12977717" y="15121152"/>
            <a:ext cx="68621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spc="300" dirty="0">
                <a:latin typeface="Calibri" panose="020F0502020204030204" pitchFamily="34" charset="0"/>
                <a:cs typeface="Calibri" panose="020F0502020204030204" pitchFamily="34" charset="0"/>
              </a:rPr>
              <a:t>Survey</a:t>
            </a:r>
            <a:r>
              <a:rPr lang="en-US" sz="2800" spc="300" dirty="0">
                <a:latin typeface="Calibri" panose="020F0502020204030204" pitchFamily="34" charset="0"/>
                <a:cs typeface="Calibri" panose="020F0502020204030204" pitchFamily="34" charset="0"/>
              </a:rPr>
              <a:t> Assessed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C0AA614-DFC0-7F22-FB0F-A253C2CAF06D}"/>
              </a:ext>
            </a:extLst>
          </p:cNvPr>
          <p:cNvSpPr txBox="1"/>
          <p:nvPr/>
        </p:nvSpPr>
        <p:spPr>
          <a:xfrm>
            <a:off x="16708700" y="21770151"/>
            <a:ext cx="13034119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  <a:spcAft>
                <a:spcPts val="1800"/>
              </a:spcAft>
            </a:pPr>
            <a:r>
              <a:rPr lang="en-US" sz="3100" i="1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Note.</a:t>
            </a:r>
            <a:r>
              <a:rPr lang="en-US" sz="3100" dirty="0">
                <a:effectLst/>
                <a:latin typeface="Calibri" panose="020F0502020204030204" pitchFamily="34" charset="0"/>
                <a:ea typeface="Aptos" panose="020B0004020202020204" pitchFamily="34" charset="0"/>
                <a:cs typeface="Calibri" panose="020F0502020204030204" pitchFamily="34" charset="0"/>
              </a:rPr>
              <a:t> In the pre-survey 2 respondents did not answer the STOP-Bang question and 1 respondent did not answer the NC:TMD ratio question. </a:t>
            </a:r>
          </a:p>
        </p:txBody>
      </p:sp>
      <p:pic>
        <p:nvPicPr>
          <p:cNvPr id="51" name="Picture 50" descr="A graph of different colored bars&#10;&#10;Description automatically generated with medium confidence">
            <a:extLst>
              <a:ext uri="{FF2B5EF4-FFF2-40B4-BE49-F238E27FC236}">
                <a16:creationId xmlns:a16="http://schemas.microsoft.com/office/drawing/2014/main" id="{4627967A-CFFD-1B3B-D4A6-A0AE0EFFA0EB}"/>
              </a:ext>
            </a:extLst>
          </p:cNvPr>
          <p:cNvPicPr>
            <a:picLocks noChangeAspect="1"/>
          </p:cNvPicPr>
          <p:nvPr/>
        </p:nvPicPr>
        <p:blipFill>
          <a:blip r:embed="rId5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07839" y="25383304"/>
            <a:ext cx="12435840" cy="6580835"/>
          </a:xfrm>
          <a:prstGeom prst="rect">
            <a:avLst/>
          </a:prstGeom>
          <a:ln w="3175">
            <a:solidFill>
              <a:schemeClr val="bg2">
                <a:lumMod val="60000"/>
                <a:lumOff val="40000"/>
              </a:schemeClr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CC18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50323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2111</TotalTime>
  <Words>605</Words>
  <Application>Microsoft Macintosh PowerPoint</Application>
  <PresentationFormat>Custom</PresentationFormat>
  <Paragraphs>72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Default Design</vt:lpstr>
      <vt:lpstr>PowerPoint Presentation</vt:lpstr>
    </vt:vector>
  </TitlesOfParts>
  <Company>East Carolina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EltonC</dc:creator>
  <cp:lastModifiedBy>Powell, Lauren M</cp:lastModifiedBy>
  <cp:revision>46</cp:revision>
  <dcterms:created xsi:type="dcterms:W3CDTF">2005-01-10T15:51:10Z</dcterms:created>
  <dcterms:modified xsi:type="dcterms:W3CDTF">2024-12-03T23:01:01Z</dcterms:modified>
</cp:coreProperties>
</file>